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41"/>
  </p:notesMasterIdLst>
  <p:sldIdLst>
    <p:sldId id="390" r:id="rId3"/>
    <p:sldId id="261" r:id="rId4"/>
    <p:sldId id="367" r:id="rId5"/>
    <p:sldId id="387" r:id="rId6"/>
    <p:sldId id="265" r:id="rId7"/>
    <p:sldId id="344" r:id="rId8"/>
    <p:sldId id="368" r:id="rId9"/>
    <p:sldId id="354" r:id="rId10"/>
    <p:sldId id="364" r:id="rId11"/>
    <p:sldId id="369" r:id="rId12"/>
    <p:sldId id="394" r:id="rId13"/>
    <p:sldId id="395" r:id="rId14"/>
    <p:sldId id="396" r:id="rId15"/>
    <p:sldId id="391" r:id="rId16"/>
    <p:sldId id="388"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363" r:id="rId30"/>
    <p:sldId id="374" r:id="rId31"/>
    <p:sldId id="389" r:id="rId32"/>
    <p:sldId id="263" r:id="rId33"/>
    <p:sldId id="365" r:id="rId34"/>
    <p:sldId id="351" r:id="rId35"/>
    <p:sldId id="371" r:id="rId36"/>
    <p:sldId id="360" r:id="rId37"/>
    <p:sldId id="352" r:id="rId38"/>
    <p:sldId id="361"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EEC10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85" autoAdjust="0"/>
    <p:restoredTop sz="65360" autoAdjust="0"/>
  </p:normalViewPr>
  <p:slideViewPr>
    <p:cSldViewPr snapToGrid="0">
      <p:cViewPr varScale="1">
        <p:scale>
          <a:sx n="68" d="100"/>
          <a:sy n="68" d="100"/>
        </p:scale>
        <p:origin x="1960" y="192"/>
      </p:cViewPr>
      <p:guideLst/>
    </p:cSldViewPr>
  </p:slideViewPr>
  <p:outlineViewPr>
    <p:cViewPr>
      <p:scale>
        <a:sx n="33" d="100"/>
        <a:sy n="33" d="100"/>
      </p:scale>
      <p:origin x="0" y="-3450"/>
    </p:cViewPr>
  </p:outlineViewPr>
  <p:notesTextViewPr>
    <p:cViewPr>
      <p:scale>
        <a:sx n="1" d="1"/>
        <a:sy n="1" d="1"/>
      </p:scale>
      <p:origin x="0" y="0"/>
    </p:cViewPr>
  </p:notesTextViewPr>
  <p:sorterViewPr>
    <p:cViewPr>
      <p:scale>
        <a:sx n="100" d="100"/>
        <a:sy n="100" d="100"/>
      </p:scale>
      <p:origin x="0" y="-2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de-DE" sz="1200" dirty="0">
                <a:solidFill>
                  <a:schemeClr val="bg1"/>
                </a:solidFill>
              </a:rPr>
              <a:t>Present tense strong verbs – </a:t>
            </a:r>
            <a:r>
              <a:rPr lang="en-GB" sz="1200" b="0" dirty="0"/>
              <a:t>1</a:t>
            </a:r>
            <a:r>
              <a:rPr lang="en-GB" sz="1200" b="0" baseline="30000" dirty="0"/>
              <a:t>st</a:t>
            </a:r>
            <a:r>
              <a:rPr lang="en-GB" sz="1200" b="0" baseline="0" dirty="0"/>
              <a:t> and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7.2.2.3 (introduce)</a:t>
            </a:r>
            <a:r>
              <a:rPr lang="en-GB" sz="1200" b="0" i="0" u="none" strike="noStrike" kern="1200" cap="none" baseline="0" dirty="0">
                <a:solidFill>
                  <a:schemeClr val="tx1"/>
                </a:solidFill>
                <a:effectLst/>
                <a:latin typeface="+mn-lt"/>
                <a:ea typeface="Calibri"/>
                <a:cs typeface="Calibri"/>
                <a:sym typeface="Calibri"/>
              </a:rPr>
              <a:t> fahren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baseline="0" dirty="0">
                <a:solidFill>
                  <a:schemeClr val="tx1"/>
                </a:solidFill>
                <a:effectLst/>
                <a:latin typeface="+mn-lt"/>
                <a:ea typeface="Calibri"/>
                <a:cs typeface="Calibri"/>
                <a:sym typeface="Calibri"/>
              </a:rPr>
              <a:t> [215] </a:t>
            </a:r>
            <a:r>
              <a:rPr lang="en-GB" sz="1200" b="0" i="0" u="none" strike="noStrike" kern="1200" cap="none" baseline="0" dirty="0" err="1">
                <a:solidFill>
                  <a:schemeClr val="tx1"/>
                </a:solidFill>
                <a:effectLst/>
                <a:latin typeface="+mn-lt"/>
                <a:ea typeface="Calibri"/>
                <a:cs typeface="Calibri"/>
                <a:sym typeface="Calibri"/>
              </a:rPr>
              <a:t>geben</a:t>
            </a:r>
            <a:r>
              <a:rPr lang="en-GB" sz="1200" b="0" i="0" u="none" strike="noStrike" kern="1200" cap="none" baseline="0" dirty="0">
                <a:solidFill>
                  <a:schemeClr val="tx1"/>
                </a:solidFill>
                <a:effectLst/>
                <a:latin typeface="+mn-lt"/>
                <a:ea typeface="Calibri"/>
                <a:cs typeface="Calibri"/>
                <a:sym typeface="Calibri"/>
              </a:rPr>
              <a:t> [49] </a:t>
            </a:r>
            <a:r>
              <a:rPr lang="en-GB" sz="1200" b="0" i="0" u="none" strike="noStrike" kern="1200" cap="none" baseline="0" dirty="0" err="1">
                <a:solidFill>
                  <a:schemeClr val="tx1"/>
                </a:solidFill>
                <a:effectLst/>
                <a:latin typeface="+mn-lt"/>
                <a:ea typeface="Calibri"/>
                <a:cs typeface="Calibri"/>
                <a:sym typeface="Calibri"/>
              </a:rPr>
              <a:t>helfen</a:t>
            </a:r>
            <a:r>
              <a:rPr lang="en-GB" sz="1200" b="0" i="0" u="none" strike="noStrike" kern="1200" cap="none" baseline="0" dirty="0">
                <a:solidFill>
                  <a:schemeClr val="tx1"/>
                </a:solidFill>
                <a:effectLst/>
                <a:latin typeface="+mn-lt"/>
                <a:ea typeface="Calibri"/>
                <a:cs typeface="Calibri"/>
                <a:sym typeface="Calibri"/>
              </a:rPr>
              <a:t> [338] </a:t>
            </a:r>
            <a:r>
              <a:rPr lang="en-GB" sz="1200" b="0" i="0" u="none" strike="noStrike" kern="1200" cap="none" baseline="0" dirty="0" err="1">
                <a:solidFill>
                  <a:schemeClr val="tx1"/>
                </a:solidFill>
                <a:effectLst/>
                <a:latin typeface="+mn-lt"/>
                <a:ea typeface="Calibri"/>
                <a:cs typeface="Calibri"/>
                <a:sym typeface="Calibri"/>
              </a:rPr>
              <a:t>laufen</a:t>
            </a:r>
            <a:r>
              <a:rPr lang="en-GB" sz="1200" b="0" i="0" u="none" strike="noStrike" kern="1200" cap="none" baseline="0" dirty="0">
                <a:solidFill>
                  <a:schemeClr val="tx1"/>
                </a:solidFill>
                <a:effectLst/>
                <a:latin typeface="+mn-lt"/>
                <a:ea typeface="Calibri"/>
                <a:cs typeface="Calibri"/>
                <a:sym typeface="Calibri"/>
              </a:rPr>
              <a:t> [252] </a:t>
            </a:r>
            <a:r>
              <a:rPr lang="en-GB" sz="1200" b="0" i="0" u="none" strike="noStrike" kern="1200" cap="none" baseline="0" dirty="0" err="1">
                <a:solidFill>
                  <a:schemeClr val="tx1"/>
                </a:solidFill>
                <a:effectLst/>
                <a:latin typeface="+mn-lt"/>
                <a:ea typeface="Calibri"/>
                <a:cs typeface="Calibri"/>
                <a:sym typeface="Calibri"/>
              </a:rPr>
              <a:t>schlafen</a:t>
            </a:r>
            <a:r>
              <a:rPr lang="en-GB" sz="1200" b="0" i="0" u="none" strike="noStrike" kern="1200" cap="none" baseline="0" dirty="0">
                <a:solidFill>
                  <a:schemeClr val="tx1"/>
                </a:solidFill>
                <a:effectLst/>
                <a:latin typeface="+mn-lt"/>
                <a:ea typeface="Calibri"/>
                <a:cs typeface="Calibri"/>
                <a:sym typeface="Calibri"/>
              </a:rPr>
              <a:t> [679] </a:t>
            </a:r>
            <a:r>
              <a:rPr lang="en-GB" sz="1200" b="0" i="0" u="none" strike="noStrike" kern="1200" cap="none" baseline="0" dirty="0" err="1">
                <a:solidFill>
                  <a:schemeClr val="tx1"/>
                </a:solidFill>
                <a:effectLst/>
                <a:latin typeface="+mn-lt"/>
                <a:ea typeface="Calibri"/>
                <a:cs typeface="Calibri"/>
                <a:sym typeface="Calibri"/>
              </a:rPr>
              <a:t>vergessen</a:t>
            </a:r>
            <a:r>
              <a:rPr lang="en-GB" sz="1200" b="0" i="0" u="none" strike="noStrike" kern="1200" cap="none" baseline="0" dirty="0">
                <a:solidFill>
                  <a:schemeClr val="tx1"/>
                </a:solidFill>
                <a:effectLst/>
                <a:latin typeface="+mn-lt"/>
                <a:ea typeface="Calibri"/>
                <a:cs typeface="Calibri"/>
                <a:sym typeface="Calibri"/>
              </a:rPr>
              <a:t> [584] mir [63] Geld [235] </a:t>
            </a:r>
            <a:r>
              <a:rPr lang="en-GB" sz="1200" b="0" i="0" u="none" strike="noStrike" kern="1200" cap="none" baseline="0" dirty="0" err="1">
                <a:solidFill>
                  <a:schemeClr val="tx1"/>
                </a:solidFill>
                <a:effectLst/>
                <a:latin typeface="+mn-lt"/>
                <a:ea typeface="Calibri"/>
                <a:cs typeface="Calibri"/>
                <a:sym typeface="Calibri"/>
              </a:rPr>
              <a:t>Urlaub</a:t>
            </a:r>
            <a:r>
              <a:rPr lang="en-GB" sz="1200" b="0" i="0" u="none" strike="noStrike" kern="1200" cap="none" baseline="0" dirty="0">
                <a:solidFill>
                  <a:schemeClr val="tx1"/>
                </a:solidFill>
                <a:effectLst/>
                <a:latin typeface="+mn-lt"/>
                <a:ea typeface="Calibri"/>
                <a:cs typeface="Calibri"/>
                <a:sym typeface="Calibri"/>
              </a:rPr>
              <a:t> [1570] Zeitung [670] fast [202]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7.2.1.5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bleiben</a:t>
            </a:r>
            <a:r>
              <a:rPr lang="en-GB" sz="1200" b="0" i="0" u="none" strike="noStrike" kern="1200" cap="none" dirty="0">
                <a:solidFill>
                  <a:schemeClr val="tx1"/>
                </a:solidFill>
                <a:effectLst/>
                <a:latin typeface="+mn-lt"/>
                <a:ea typeface="Calibri"/>
                <a:cs typeface="Calibri"/>
                <a:sym typeface="Calibri"/>
              </a:rPr>
              <a:t> [113] </a:t>
            </a:r>
            <a:r>
              <a:rPr lang="en-GB" sz="1200" b="0" i="0" u="none" strike="noStrike" kern="1200" cap="none" dirty="0" err="1">
                <a:solidFill>
                  <a:schemeClr val="tx1"/>
                </a:solidFill>
                <a:effectLst/>
                <a:latin typeface="+mn-lt"/>
                <a:ea typeface="Calibri"/>
                <a:cs typeface="Calibri"/>
                <a:sym typeface="Calibri"/>
              </a:rPr>
              <a:t>brauchen</a:t>
            </a:r>
            <a:r>
              <a:rPr lang="en-GB" sz="1200" b="0" i="0" u="none" strike="noStrike" kern="1200" cap="none" dirty="0">
                <a:solidFill>
                  <a:schemeClr val="tx1"/>
                </a:solidFill>
                <a:effectLst/>
                <a:latin typeface="+mn-lt"/>
                <a:ea typeface="Calibri"/>
                <a:cs typeface="Calibri"/>
                <a:sym typeface="Calibri"/>
              </a:rPr>
              <a:t> [179] </a:t>
            </a:r>
            <a:r>
              <a:rPr lang="en-GB" sz="1200" b="0" i="0" u="none" strike="noStrike" kern="1200" cap="none" dirty="0" err="1">
                <a:solidFill>
                  <a:schemeClr val="tx1"/>
                </a:solidFill>
                <a:effectLst/>
                <a:latin typeface="+mn-lt"/>
                <a:ea typeface="Calibri"/>
                <a:cs typeface="Calibri"/>
                <a:sym typeface="Calibri"/>
              </a:rPr>
              <a:t>glauben</a:t>
            </a:r>
            <a:r>
              <a:rPr lang="en-GB" sz="1200" b="0" i="0" u="none" strike="noStrike" kern="1200" cap="none" dirty="0">
                <a:solidFill>
                  <a:schemeClr val="tx1"/>
                </a:solidFill>
                <a:effectLst/>
                <a:latin typeface="+mn-lt"/>
                <a:ea typeface="Calibri"/>
                <a:cs typeface="Calibri"/>
                <a:sym typeface="Calibri"/>
              </a:rPr>
              <a:t> [156] </a:t>
            </a:r>
            <a:r>
              <a:rPr lang="en-GB" sz="1200" b="0" i="0" u="none" strike="noStrike" kern="1200" cap="none" dirty="0" err="1">
                <a:solidFill>
                  <a:schemeClr val="tx1"/>
                </a:solidFill>
                <a:effectLst/>
                <a:latin typeface="+mn-lt"/>
                <a:ea typeface="Calibri"/>
                <a:cs typeface="Calibri"/>
                <a:sym typeface="Calibri"/>
              </a:rPr>
              <a:t>heißen</a:t>
            </a:r>
            <a:r>
              <a:rPr lang="en-GB" sz="1200" b="0" i="0" u="none" strike="noStrike" kern="1200" cap="none" dirty="0">
                <a:solidFill>
                  <a:schemeClr val="tx1"/>
                </a:solidFill>
                <a:effectLst/>
                <a:latin typeface="+mn-lt"/>
                <a:ea typeface="Calibri"/>
                <a:cs typeface="Calibri"/>
                <a:sym typeface="Calibri"/>
              </a:rPr>
              <a:t> [132] leben [98] </a:t>
            </a:r>
            <a:r>
              <a:rPr lang="en-GB" sz="1200" b="0" i="0" u="none" strike="noStrike" kern="1200" cap="none" dirty="0" err="1">
                <a:solidFill>
                  <a:schemeClr val="tx1"/>
                </a:solidFill>
                <a:effectLst/>
                <a:latin typeface="+mn-lt"/>
                <a:ea typeface="Calibri"/>
                <a:cs typeface="Calibri"/>
                <a:sym typeface="Calibri"/>
              </a:rPr>
              <a:t>liegen</a:t>
            </a:r>
            <a:r>
              <a:rPr lang="en-GB" sz="1200" b="0" i="0" u="none" strike="noStrike" kern="1200" cap="none" dirty="0">
                <a:solidFill>
                  <a:schemeClr val="tx1"/>
                </a:solidFill>
                <a:effectLst/>
                <a:latin typeface="+mn-lt"/>
                <a:ea typeface="Calibri"/>
                <a:cs typeface="Calibri"/>
                <a:sym typeface="Calibri"/>
              </a:rPr>
              <a:t> [107] </a:t>
            </a:r>
            <a:r>
              <a:rPr lang="en-GB" sz="1200" b="0" i="0" u="none" strike="noStrike" kern="1200" cap="none" dirty="0" err="1">
                <a:solidFill>
                  <a:schemeClr val="tx1"/>
                </a:solidFill>
                <a:effectLst/>
                <a:latin typeface="+mn-lt"/>
                <a:ea typeface="Calibri"/>
                <a:cs typeface="Calibri"/>
                <a:sym typeface="Calibri"/>
              </a:rPr>
              <a:t>reisen</a:t>
            </a:r>
            <a:r>
              <a:rPr lang="en-GB" sz="1200" b="0" i="0" u="none" strike="noStrike" kern="1200" cap="none" dirty="0">
                <a:solidFill>
                  <a:schemeClr val="tx1"/>
                </a:solidFill>
                <a:effectLst/>
                <a:latin typeface="+mn-lt"/>
                <a:ea typeface="Calibri"/>
                <a:cs typeface="Calibri"/>
                <a:sym typeface="Calibri"/>
              </a:rPr>
              <a:t> [933] verstehen [211] werden1,  wird1 [8] </a:t>
            </a:r>
            <a:r>
              <a:rPr lang="en-GB" sz="1200" b="0" i="0" u="none" strike="noStrike" kern="1200" cap="none" dirty="0" err="1">
                <a:solidFill>
                  <a:schemeClr val="tx1"/>
                </a:solidFill>
                <a:effectLst/>
                <a:latin typeface="+mn-lt"/>
                <a:ea typeface="Calibri"/>
                <a:cs typeface="Calibri"/>
                <a:sym typeface="Calibri"/>
              </a:rPr>
              <a:t>Österreich</a:t>
            </a:r>
            <a:r>
              <a:rPr lang="en-GB" sz="1200" b="0" i="0" u="none" strike="noStrike" kern="1200" cap="none" dirty="0">
                <a:solidFill>
                  <a:schemeClr val="tx1"/>
                </a:solidFill>
                <a:effectLst/>
                <a:latin typeface="+mn-lt"/>
                <a:ea typeface="Calibri"/>
                <a:cs typeface="Calibri"/>
                <a:sym typeface="Calibri"/>
              </a:rPr>
              <a:t> [1511]  nach1 [34] </a:t>
            </a:r>
            <a:r>
              <a:rPr lang="en-GB" sz="1200" b="0" i="0" u="none" strike="noStrike" kern="1200" cap="none" dirty="0" err="1">
                <a:solidFill>
                  <a:schemeClr val="tx1"/>
                </a:solidFill>
                <a:effectLst/>
                <a:latin typeface="+mn-lt"/>
                <a:ea typeface="Calibri"/>
                <a:cs typeface="Calibri"/>
                <a:sym typeface="Calibri"/>
              </a:rPr>
              <a:t>nach</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Hause</a:t>
            </a:r>
            <a:r>
              <a:rPr lang="en-GB" sz="1200" b="0" i="0" u="none" strike="noStrike" kern="1200" cap="none" dirty="0">
                <a:solidFill>
                  <a:schemeClr val="tx1"/>
                </a:solidFill>
                <a:effectLst/>
                <a:latin typeface="+mn-lt"/>
                <a:ea typeface="Calibri"/>
                <a:cs typeface="Calibri"/>
                <a:sym typeface="Calibri"/>
              </a:rPr>
              <a:t> [n/a]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7.1.2.6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wünschen</a:t>
            </a:r>
            <a:r>
              <a:rPr lang="en-GB" sz="1200" b="0" i="0" u="none" strike="noStrike" kern="1200" cap="none" dirty="0">
                <a:solidFill>
                  <a:schemeClr val="tx1"/>
                </a:solidFill>
                <a:effectLst/>
                <a:latin typeface="+mn-lt"/>
                <a:ea typeface="Calibri"/>
                <a:cs typeface="Calibri"/>
                <a:sym typeface="Calibri"/>
              </a:rPr>
              <a:t> [630] </a:t>
            </a:r>
            <a:r>
              <a:rPr lang="en-GB" sz="1200" b="0" i="0" u="none" strike="noStrike" kern="1200" cap="none" dirty="0" err="1">
                <a:solidFill>
                  <a:schemeClr val="tx1"/>
                </a:solidFill>
                <a:effectLst/>
                <a:latin typeface="+mn-lt"/>
                <a:ea typeface="Calibri"/>
                <a:cs typeface="Calibri"/>
                <a:sym typeface="Calibri"/>
              </a:rPr>
              <a:t>Arzt</a:t>
            </a:r>
            <a:r>
              <a:rPr lang="en-GB" sz="1200" b="0" i="0" u="none" strike="noStrike" kern="1200" cap="none" dirty="0">
                <a:solidFill>
                  <a:schemeClr val="tx1"/>
                </a:solidFill>
                <a:effectLst/>
                <a:latin typeface="+mn-lt"/>
                <a:ea typeface="Calibri"/>
                <a:cs typeface="Calibri"/>
                <a:sym typeface="Calibri"/>
              </a:rPr>
              <a:t> [622] Platz1 [326] Spiel [328] </a:t>
            </a:r>
            <a:r>
              <a:rPr lang="en-GB" sz="1200" b="0" i="0" u="none" strike="noStrike" kern="1200" cap="none" dirty="0" err="1">
                <a:solidFill>
                  <a:schemeClr val="tx1"/>
                </a:solidFill>
                <a:effectLst/>
                <a:latin typeface="+mn-lt"/>
                <a:ea typeface="Calibri"/>
                <a:cs typeface="Calibri"/>
                <a:sym typeface="Calibri"/>
              </a:rPr>
              <a:t>Stück</a:t>
            </a:r>
            <a:r>
              <a:rPr lang="en-GB" sz="1200" b="0" i="0" u="none" strike="noStrike" kern="1200" cap="none" dirty="0">
                <a:solidFill>
                  <a:schemeClr val="tx1"/>
                </a:solidFill>
                <a:effectLst/>
                <a:latin typeface="+mn-lt"/>
                <a:ea typeface="Calibri"/>
                <a:cs typeface="Calibri"/>
                <a:sym typeface="Calibri"/>
              </a:rPr>
              <a:t> [511] Zug [675] </a:t>
            </a:r>
            <a:r>
              <a:rPr lang="en-GB" sz="1200" b="0" i="0" u="none" strike="noStrike" kern="1200" cap="none" dirty="0" err="1">
                <a:solidFill>
                  <a:schemeClr val="tx1"/>
                </a:solidFill>
                <a:effectLst/>
                <a:latin typeface="+mn-lt"/>
                <a:ea typeface="Calibri"/>
                <a:cs typeface="Calibri"/>
                <a:sym typeface="Calibri"/>
              </a:rPr>
              <a:t>grün</a:t>
            </a:r>
            <a:r>
              <a:rPr lang="en-GB" sz="1200" b="0" i="0" u="none" strike="noStrike" kern="1200" cap="none" dirty="0">
                <a:solidFill>
                  <a:schemeClr val="tx1"/>
                </a:solidFill>
                <a:effectLst/>
                <a:latin typeface="+mn-lt"/>
                <a:ea typeface="Calibri"/>
                <a:cs typeface="Calibri"/>
                <a:sym typeface="Calibri"/>
              </a:rPr>
              <a:t> [682] </a:t>
            </a:r>
            <a:r>
              <a:rPr lang="en-GB" sz="1200" b="0" i="0" u="none" strike="noStrike" kern="1200" cap="none" dirty="0" err="1">
                <a:solidFill>
                  <a:schemeClr val="tx1"/>
                </a:solidFill>
                <a:effectLst/>
                <a:latin typeface="+mn-lt"/>
                <a:ea typeface="Calibri"/>
                <a:cs typeface="Calibri"/>
                <a:sym typeface="Calibri"/>
              </a:rPr>
              <a:t>auch</a:t>
            </a:r>
            <a:r>
              <a:rPr lang="en-GB" sz="1200" b="0" i="0" u="none" strike="noStrike" kern="1200" cap="none" dirty="0">
                <a:solidFill>
                  <a:schemeClr val="tx1"/>
                </a:solidFill>
                <a:effectLst/>
                <a:latin typeface="+mn-lt"/>
                <a:ea typeface="Calibri"/>
                <a:cs typeface="Calibri"/>
                <a:sym typeface="Calibri"/>
              </a:rPr>
              <a:t> [18] es </a:t>
            </a:r>
            <a:r>
              <a:rPr lang="en-GB" sz="1200" b="0" i="0" u="none" strike="noStrike" kern="1200" cap="none" dirty="0" err="1">
                <a:solidFill>
                  <a:schemeClr val="tx1"/>
                </a:solidFill>
                <a:effectLst/>
                <a:latin typeface="+mn-lt"/>
                <a:ea typeface="Calibri"/>
                <a:cs typeface="Calibri"/>
                <a:sym typeface="Calibri"/>
              </a:rPr>
              <a:t>gibt</a:t>
            </a:r>
            <a:r>
              <a:rPr lang="en-GB" sz="1200" b="0" i="0" u="none" strike="noStrike" kern="1200" cap="none" dirty="0">
                <a:solidFill>
                  <a:schemeClr val="tx1"/>
                </a:solidFill>
                <a:effectLst/>
                <a:latin typeface="+mn-lt"/>
                <a:ea typeface="Calibri"/>
                <a:cs typeface="Calibri"/>
                <a:sym typeface="Calibri"/>
              </a:rPr>
              <a:t> [n/a] </a:t>
            </a:r>
            <a:r>
              <a:rPr lang="en-GB" sz="1200" b="0" i="0" u="none" strike="noStrike" kern="1200" cap="none" dirty="0" err="1">
                <a:solidFill>
                  <a:schemeClr val="tx1"/>
                </a:solidFill>
                <a:effectLst/>
                <a:latin typeface="+mn-lt"/>
                <a:ea typeface="Calibri"/>
                <a:cs typeface="Calibri"/>
                <a:sym typeface="Calibri"/>
              </a:rPr>
              <a:t>wie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viele</a:t>
            </a:r>
            <a:r>
              <a:rPr lang="en-GB" sz="1200" b="0" i="0" u="none" strike="noStrike" kern="1200" cap="none" dirty="0">
                <a:solidFill>
                  <a:schemeClr val="tx1"/>
                </a:solidFill>
                <a:effectLst/>
                <a:latin typeface="+mn-lt"/>
                <a:ea typeface="Calibri"/>
                <a:cs typeface="Calibri"/>
                <a:sym typeface="Calibri"/>
              </a:rPr>
              <a:t>? [n/a]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3910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provide the answers to the reading exercise on the next slide.</a:t>
            </a:r>
            <a:endParaRPr lang="en-GB"/>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228600" indent="-228600">
              <a:buAutoNum type="arabicPeriod"/>
            </a:pPr>
            <a:r>
              <a:rPr lang="en-GB"/>
              <a:t>Click</a:t>
            </a:r>
            <a:r>
              <a:rPr lang="en-GB" baseline="0"/>
              <a:t> to bring up the complete messages one by one, with the vowel(s) in the stem highlighted, together with the verb ending.</a:t>
            </a:r>
          </a:p>
          <a:p>
            <a:pPr marL="228600" indent="-228600">
              <a:buAutoNum type="arabicPeriod"/>
            </a:pPr>
            <a:endParaRPr lang="en-GB"/>
          </a:p>
          <a:p>
            <a:r>
              <a:rPr lang="en-GB" b="1"/>
              <a:t>Answers:</a:t>
            </a:r>
          </a:p>
          <a:p>
            <a:r>
              <a:rPr lang="en-GB" sz="1200" b="0" i="0" u="none" strike="noStrike" kern="120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Sie </a:t>
            </a:r>
            <a:r>
              <a:rPr lang="en-GB" sz="1200" b="0" i="0" u="none" strike="noStrike" kern="1200" dirty="0" err="1">
                <a:solidFill>
                  <a:schemeClr val="tx1"/>
                </a:solidFill>
                <a:effectLst/>
                <a:latin typeface="+mn-lt"/>
                <a:ea typeface="+mn-ea"/>
                <a:cs typeface="+mn-cs"/>
              </a:rPr>
              <a:t>fährt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jeden</a:t>
            </a:r>
            <a:r>
              <a:rPr lang="en-GB" sz="1200" b="0" i="0" u="none" strike="noStrike" kern="1200" dirty="0">
                <a:solidFill>
                  <a:schemeClr val="tx1"/>
                </a:solidFill>
                <a:effectLst/>
                <a:latin typeface="+mn-lt"/>
                <a:ea typeface="+mn-ea"/>
                <a:cs typeface="+mn-cs"/>
              </a:rPr>
              <a:t> Tag </a:t>
            </a:r>
            <a:r>
              <a:rPr lang="en-GB" sz="1200" b="0" i="0" u="none" strike="noStrike" kern="1200" dirty="0" err="1">
                <a:solidFill>
                  <a:schemeClr val="tx1"/>
                </a:solidFill>
                <a:effectLst/>
                <a:latin typeface="+mn-lt"/>
                <a:ea typeface="+mn-ea"/>
                <a:cs typeface="+mn-cs"/>
              </a:rPr>
              <a:t>Fahrrad</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2. Ich </a:t>
            </a:r>
            <a:r>
              <a:rPr lang="en-GB" sz="1200" b="0" i="0" u="none" strike="noStrike" kern="1200" dirty="0" err="1">
                <a:solidFill>
                  <a:schemeClr val="tx1"/>
                </a:solidFill>
                <a:effectLst/>
                <a:latin typeface="+mn-lt"/>
                <a:ea typeface="+mn-ea"/>
                <a:cs typeface="+mn-cs"/>
              </a:rPr>
              <a:t>gebe</a:t>
            </a:r>
            <a:r>
              <a:rPr lang="en-GB" sz="1200" b="0" i="0" u="none" strike="noStrike" kern="1200" dirty="0">
                <a:solidFill>
                  <a:schemeClr val="tx1"/>
                </a:solidFill>
                <a:effectLst/>
                <a:latin typeface="+mn-lt"/>
                <a:ea typeface="+mn-ea"/>
                <a:cs typeface="+mn-cs"/>
              </a:rPr>
              <a:t> Wolfgang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Geschenk</a:t>
            </a:r>
            <a:r>
              <a:rPr lang="en-GB" sz="1200" b="0" i="0" u="none" strike="noStrike" kern="1200" dirty="0">
                <a:solidFill>
                  <a:schemeClr val="tx1"/>
                </a:solidFill>
                <a:effectLst/>
                <a:latin typeface="+mn-lt"/>
                <a:ea typeface="+mn-ea"/>
                <a:cs typeface="+mn-cs"/>
              </a:rPr>
              <a:t>.</a:t>
            </a:r>
            <a:endParaRPr lang="en-GB" dirty="0"/>
          </a:p>
          <a:p>
            <a:r>
              <a:rPr lang="en-GB" sz="1200" b="0" i="0" u="none" strike="noStrike" kern="1200" dirty="0">
                <a:solidFill>
                  <a:schemeClr val="tx1"/>
                </a:solidFill>
                <a:effectLst/>
                <a:latin typeface="+mn-lt"/>
                <a:ea typeface="+mn-ea"/>
                <a:cs typeface="+mn-cs"/>
              </a:rPr>
              <a:t>3. Sie </a:t>
            </a:r>
            <a:r>
              <a:rPr lang="en-GB" sz="1200" b="0" i="0" u="none" strike="noStrike" kern="1200" dirty="0" err="1">
                <a:solidFill>
                  <a:schemeClr val="tx1"/>
                </a:solidFill>
                <a:effectLst/>
                <a:latin typeface="+mn-lt"/>
                <a:ea typeface="+mn-ea"/>
                <a:cs typeface="+mn-cs"/>
              </a:rPr>
              <a:t>hilft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manchmal</a:t>
            </a:r>
            <a:r>
              <a:rPr lang="en-GB" sz="1200" b="0" i="0" u="none" strike="noStrike" kern="1200" dirty="0">
                <a:solidFill>
                  <a:schemeClr val="tx1"/>
                </a:solidFill>
                <a:effectLst/>
                <a:latin typeface="+mn-lt"/>
                <a:ea typeface="+mn-ea"/>
                <a:cs typeface="+mn-cs"/>
              </a:rPr>
              <a:t> in der </a:t>
            </a:r>
            <a:r>
              <a:rPr lang="en-GB" sz="1200" b="0" i="0" u="none" strike="noStrike" kern="1200" dirty="0" err="1">
                <a:solidFill>
                  <a:schemeClr val="tx1"/>
                </a:solidFill>
                <a:effectLst/>
                <a:latin typeface="+mn-lt"/>
                <a:ea typeface="+mn-ea"/>
                <a:cs typeface="+mn-cs"/>
              </a:rPr>
              <a:t>Schule</a:t>
            </a:r>
            <a:r>
              <a:rPr lang="en-GB" sz="1200" b="0" i="0" u="none" strike="noStrike" kern="1200" dirty="0">
                <a:solidFill>
                  <a:schemeClr val="tx1"/>
                </a:solidFill>
                <a:effectLst/>
                <a:latin typeface="+mn-lt"/>
                <a:ea typeface="+mn-ea"/>
                <a:cs typeface="+mn-cs"/>
              </a:rPr>
              <a:t>.</a:t>
            </a:r>
            <a:endParaRPr lang="en-GB" dirty="0"/>
          </a:p>
          <a:p>
            <a:r>
              <a:rPr lang="en-GB" sz="1200" b="0" i="0" u="none" strike="noStrike" kern="1200" dirty="0">
                <a:solidFill>
                  <a:schemeClr val="tx1"/>
                </a:solidFill>
                <a:effectLst/>
                <a:latin typeface="+mn-lt"/>
                <a:ea typeface="+mn-ea"/>
                <a:cs typeface="+mn-cs"/>
              </a:rPr>
              <a:t>4. Sie </a:t>
            </a:r>
            <a:r>
              <a:rPr lang="en-GB" sz="1200" b="0" i="0" u="none" strike="noStrike" kern="1200" dirty="0" err="1">
                <a:solidFill>
                  <a:schemeClr val="tx1"/>
                </a:solidFill>
                <a:effectLst/>
                <a:latin typeface="+mn-lt"/>
                <a:ea typeface="+mn-ea"/>
                <a:cs typeface="+mn-cs"/>
              </a:rPr>
              <a:t>vergisst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Telefonnummer</a:t>
            </a:r>
            <a:r>
              <a:rPr lang="en-GB" dirty="0"/>
              <a:t> </a:t>
            </a:r>
          </a:p>
          <a:p>
            <a:r>
              <a:rPr lang="en-GB" sz="1200" b="0" i="0" u="none" strike="noStrike" kern="1200" dirty="0">
                <a:solidFill>
                  <a:schemeClr val="tx1"/>
                </a:solidFill>
                <a:effectLst/>
                <a:latin typeface="+mn-lt"/>
                <a:ea typeface="+mn-ea"/>
                <a:cs typeface="+mn-cs"/>
              </a:rPr>
              <a:t>5. Ich </a:t>
            </a:r>
            <a:r>
              <a:rPr lang="en-GB" sz="1200" b="0" i="0" u="none" strike="noStrike" kern="1200" dirty="0" err="1">
                <a:solidFill>
                  <a:schemeClr val="tx1"/>
                </a:solidFill>
                <a:effectLst/>
                <a:latin typeface="+mn-lt"/>
                <a:ea typeface="+mn-ea"/>
                <a:cs typeface="+mn-cs"/>
              </a:rPr>
              <a:t>laufe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einmal</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Woche</a:t>
            </a:r>
            <a:r>
              <a:rPr lang="en-GB" sz="1200" b="0" i="0" u="none" strike="noStrike" kern="1200" dirty="0">
                <a:solidFill>
                  <a:schemeClr val="tx1"/>
                </a:solidFill>
                <a:effectLst/>
                <a:latin typeface="+mn-lt"/>
                <a:ea typeface="+mn-ea"/>
                <a:cs typeface="+mn-cs"/>
              </a:rPr>
              <a:t>.</a:t>
            </a:r>
            <a:endParaRPr lang="en-GB" dirty="0"/>
          </a:p>
          <a:p>
            <a:r>
              <a:rPr lang="en-GB" sz="1200" b="0" i="0" u="none" strike="noStrike" kern="1200" dirty="0">
                <a:solidFill>
                  <a:schemeClr val="tx1"/>
                </a:solidFill>
                <a:effectLst/>
                <a:latin typeface="+mn-lt"/>
                <a:ea typeface="+mn-ea"/>
                <a:cs typeface="+mn-cs"/>
              </a:rPr>
              <a:t>6. Ich </a:t>
            </a:r>
            <a:r>
              <a:rPr lang="en-GB" sz="1200" b="0" i="0" u="none" strike="noStrike" kern="1200" dirty="0" err="1">
                <a:solidFill>
                  <a:schemeClr val="tx1"/>
                </a:solidFill>
                <a:effectLst/>
                <a:latin typeface="+mn-lt"/>
                <a:ea typeface="+mn-ea"/>
                <a:cs typeface="+mn-cs"/>
              </a:rPr>
              <a:t>schlafe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manchmal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Unterricht</a:t>
            </a:r>
            <a:r>
              <a:rPr lang="en-GB" sz="1200" b="0" i="0" u="none" strike="noStrike" kern="1200" dirty="0">
                <a:solidFill>
                  <a:schemeClr val="tx1"/>
                </a:solidFill>
                <a:effectLst/>
                <a:latin typeface="+mn-lt"/>
                <a:ea typeface="+mn-ea"/>
                <a:cs typeface="+mn-cs"/>
              </a:rPr>
              <a:t>.</a:t>
            </a:r>
            <a:endParaRPr lang="en-GB" dirty="0"/>
          </a:p>
          <a:p>
            <a:r>
              <a:rPr lang="en-GB" sz="1200" b="0" i="0" u="none" strike="noStrike" kern="1200" dirty="0">
                <a:solidFill>
                  <a:schemeClr val="tx1"/>
                </a:solidFill>
                <a:effectLst/>
                <a:latin typeface="+mn-lt"/>
                <a:ea typeface="+mn-ea"/>
                <a:cs typeface="+mn-cs"/>
              </a:rPr>
              <a:t>7. Sie </a:t>
            </a:r>
            <a:r>
              <a:rPr lang="en-GB" sz="1200" b="0" i="0" u="none" strike="noStrike" kern="1200" dirty="0" err="1">
                <a:solidFill>
                  <a:schemeClr val="tx1"/>
                </a:solidFill>
                <a:effectLst/>
                <a:latin typeface="+mn-lt"/>
                <a:ea typeface="+mn-ea"/>
                <a:cs typeface="+mn-cs"/>
              </a:rPr>
              <a:t>liest</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Bücher</a:t>
            </a:r>
            <a:r>
              <a:rPr lang="en-GB" sz="1200" b="0" i="0" u="none" strike="noStrike" kern="1200" dirty="0">
                <a:solidFill>
                  <a:schemeClr val="tx1"/>
                </a:solidFill>
                <a:effectLst/>
                <a:latin typeface="+mn-lt"/>
                <a:ea typeface="+mn-ea"/>
                <a:cs typeface="+mn-cs"/>
              </a:rPr>
              <a:t>.</a:t>
            </a:r>
            <a:endParaRPr lang="en-GB" dirty="0"/>
          </a:p>
          <a:p>
            <a:r>
              <a:rPr lang="en-GB" sz="1200" b="0" i="0" u="none" strike="noStrike" kern="1200" dirty="0">
                <a:solidFill>
                  <a:schemeClr val="tx1"/>
                </a:solidFill>
                <a:effectLst/>
                <a:latin typeface="+mn-lt"/>
                <a:ea typeface="+mn-ea"/>
                <a:cs typeface="+mn-cs"/>
              </a:rPr>
              <a:t>8. Sie </a:t>
            </a:r>
            <a:r>
              <a:rPr lang="en-GB" sz="1200" b="0" i="0" u="none" strike="noStrike" kern="1200" dirty="0" err="1">
                <a:solidFill>
                  <a:schemeClr val="tx1"/>
                </a:solidFill>
                <a:effectLst/>
                <a:latin typeface="+mn-lt"/>
                <a:ea typeface="+mn-ea"/>
                <a:cs typeface="+mn-cs"/>
              </a:rPr>
              <a:t>spricht</a:t>
            </a:r>
            <a:r>
              <a:rPr lang="en-GB" sz="1200" b="0" i="0" u="none" strike="noStrike" kern="1200" dirty="0">
                <a:solidFill>
                  <a:schemeClr val="tx1"/>
                </a:solidFill>
                <a:effectLst/>
                <a:latin typeface="+mn-lt"/>
                <a:ea typeface="+mn-ea"/>
                <a:cs typeface="+mn-cs"/>
              </a:rPr>
              <a:t> </a:t>
            </a:r>
            <a:r>
              <a:rPr lang="en-GB" sz="1200" b="0" i="0" u="none" strike="noStrike" kern="1200" err="1">
                <a:solidFill>
                  <a:schemeClr val="tx1"/>
                </a:solidFill>
                <a:effectLst/>
                <a:latin typeface="+mn-lt"/>
                <a:ea typeface="+mn-ea"/>
                <a:cs typeface="+mn-cs"/>
              </a:rPr>
              <a:t>viele</a:t>
            </a:r>
            <a:r>
              <a:rPr lang="en-GB" sz="1200" b="0" i="0" u="none" strike="noStrike" kern="1200">
                <a:solidFill>
                  <a:schemeClr val="tx1"/>
                </a:solidFill>
                <a:effectLst/>
                <a:latin typeface="+mn-lt"/>
                <a:ea typeface="+mn-ea"/>
                <a:cs typeface="+mn-cs"/>
              </a:rPr>
              <a:t> Sprachen.</a:t>
            </a:r>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79205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10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practise</a:t>
            </a:r>
            <a:r>
              <a:rPr lang="en-GB" b="0" baseline="0" dirty="0"/>
              <a:t> recognising </a:t>
            </a:r>
            <a:r>
              <a:rPr lang="en-GB" b="0" dirty="0"/>
              <a:t>stem changes between </a:t>
            </a:r>
            <a:r>
              <a:rPr lang="en-GB" b="1" dirty="0"/>
              <a:t>ich</a:t>
            </a:r>
            <a:r>
              <a:rPr lang="en-GB" b="0" dirty="0"/>
              <a:t> and </a:t>
            </a:r>
            <a:r>
              <a:rPr lang="en-GB" b="1" dirty="0" err="1"/>
              <a:t>sie</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Mia also talks to her mum about some of the things she does and some of the things </a:t>
            </a:r>
            <a:r>
              <a:rPr lang="en-GB" dirty="0" err="1"/>
              <a:t>Tante</a:t>
            </a:r>
            <a:r>
              <a:rPr lang="en-GB" dirty="0"/>
              <a:t> Laura does. To force students to pay attention to the vowel the pronouns have been left out. We realise the verb ending is also a clue, but leaving both out would disrupt the sentence too much.</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Students</a:t>
            </a:r>
            <a:r>
              <a:rPr lang="en-GB" baseline="0" dirty="0"/>
              <a:t> w</a:t>
            </a:r>
            <a:r>
              <a:rPr lang="en-GB" dirty="0"/>
              <a:t>rite down 1 to 8 in their exercise books.</a:t>
            </a:r>
          </a:p>
          <a:p>
            <a:pPr marL="228600" indent="-228600">
              <a:buAutoNum type="arabicPeriod"/>
            </a:pPr>
            <a:r>
              <a:rPr lang="en-GB" dirty="0"/>
              <a:t>Students</a:t>
            </a:r>
            <a:r>
              <a:rPr lang="en-GB" baseline="0" dirty="0"/>
              <a:t> listen to </a:t>
            </a:r>
            <a:r>
              <a:rPr lang="en-GB" dirty="0"/>
              <a:t>Mia’s answerphone messages,</a:t>
            </a:r>
            <a:r>
              <a:rPr lang="en-GB" baseline="0" dirty="0"/>
              <a:t> and f</a:t>
            </a:r>
            <a:r>
              <a:rPr lang="en-GB" dirty="0"/>
              <a:t>or each message say whether it applies to ich (Mia) or </a:t>
            </a:r>
            <a:r>
              <a:rPr lang="en-GB" dirty="0" err="1"/>
              <a:t>sie</a:t>
            </a:r>
            <a:r>
              <a:rPr lang="en-GB" dirty="0"/>
              <a:t> (</a:t>
            </a:r>
            <a:r>
              <a:rPr lang="en-GB" dirty="0" err="1"/>
              <a:t>Tante</a:t>
            </a:r>
            <a:r>
              <a:rPr lang="en-GB" dirty="0"/>
              <a:t> Laura), based upon the verb form </a:t>
            </a:r>
            <a:r>
              <a:rPr lang="en-GB"/>
              <a:t>heard.</a:t>
            </a:r>
          </a:p>
          <a:p>
            <a:pPr marL="228600" indent="-228600">
              <a:buAutoNum type="arabicPeriod"/>
            </a:pPr>
            <a:r>
              <a:rPr lang="en-GB"/>
              <a:t>They then translate each sentence heard into English.</a:t>
            </a:r>
          </a:p>
          <a:p>
            <a:pPr marL="228600" indent="-228600">
              <a:buAutoNum type="arabicPeriod"/>
            </a:pPr>
            <a:r>
              <a:rPr lang="en-GB"/>
              <a:t>Click to reveal the correct tick,</a:t>
            </a:r>
            <a:r>
              <a:rPr lang="en-GB" baseline="0"/>
              <a:t> followed by the English translation, for each item in turn.</a:t>
            </a:r>
            <a:endParaRPr lang="en-GB" dirty="0"/>
          </a:p>
          <a:p>
            <a:endParaRPr lang="en-GB" dirty="0"/>
          </a:p>
          <a:p>
            <a:r>
              <a:rPr lang="en-GB" b="1" dirty="0"/>
              <a:t>Transcript:</a:t>
            </a:r>
          </a:p>
          <a:p>
            <a:pPr marL="228600" indent="-228600">
              <a:buAutoNum type="arabicPeriod"/>
            </a:pPr>
            <a:r>
              <a:rPr lang="en-GB" sz="1200" b="0" i="0" u="none" strike="noStrike" kern="1200" dirty="0">
                <a:solidFill>
                  <a:schemeClr val="tx1"/>
                </a:solidFill>
                <a:effectLst/>
                <a:latin typeface="+mn-lt"/>
                <a:ea typeface="+mn-ea"/>
                <a:cs typeface="+mn-cs"/>
              </a:rPr>
              <a:t>[Ich] lese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E-Book.</a:t>
            </a:r>
          </a:p>
          <a:p>
            <a:pPr marL="228600" indent="-228600">
              <a:buAutoNum type="arabicPeriod"/>
            </a:pPr>
            <a:r>
              <a:rPr lang="en-GB" sz="1200" b="0" i="0" u="none" strike="noStrike" kern="1200" dirty="0">
                <a:solidFill>
                  <a:schemeClr val="tx1"/>
                </a:solidFill>
                <a:effectLst/>
                <a:latin typeface="+mn-lt"/>
                <a:ea typeface="+mn-ea"/>
                <a:cs typeface="+mn-cs"/>
              </a:rPr>
              <a:t>[Ich] </a:t>
            </a:r>
            <a:r>
              <a:rPr lang="en-GB" sz="1200" b="0" i="0" u="none" strike="noStrike" kern="1200" dirty="0" err="1">
                <a:solidFill>
                  <a:schemeClr val="tx1"/>
                </a:solidFill>
                <a:effectLst/>
                <a:latin typeface="+mn-lt"/>
                <a:ea typeface="+mn-ea"/>
                <a:cs typeface="+mn-cs"/>
              </a:rPr>
              <a:t>vergesse</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etwas</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[Sie] </a:t>
            </a:r>
            <a:r>
              <a:rPr lang="en-GB" sz="1200" b="0" i="0" u="none" strike="noStrike" kern="1200" dirty="0" err="1">
                <a:solidFill>
                  <a:schemeClr val="tx1"/>
                </a:solidFill>
                <a:effectLst/>
                <a:latin typeface="+mn-lt"/>
                <a:ea typeface="+mn-ea"/>
                <a:cs typeface="+mn-cs"/>
              </a:rPr>
              <a:t>schläft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Stunden</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[Ich] </a:t>
            </a:r>
            <a:r>
              <a:rPr lang="en-GB" sz="1200" b="0" i="0" u="none" strike="noStrike" kern="1200" dirty="0" err="1">
                <a:solidFill>
                  <a:schemeClr val="tx1"/>
                </a:solidFill>
                <a:effectLst/>
                <a:latin typeface="+mn-lt"/>
                <a:ea typeface="+mn-ea"/>
                <a:cs typeface="+mn-cs"/>
              </a:rPr>
              <a:t>helfe</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Garten.</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[Sie] </a:t>
            </a:r>
            <a:r>
              <a:rPr lang="en-GB" sz="1200" b="0" i="0" u="none" strike="noStrike" kern="1200" dirty="0" err="1">
                <a:solidFill>
                  <a:schemeClr val="tx1"/>
                </a:solidFill>
                <a:effectLst/>
                <a:latin typeface="+mn-lt"/>
                <a:ea typeface="+mn-ea"/>
                <a:cs typeface="+mn-cs"/>
              </a:rPr>
              <a:t>fährt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manchmal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nach</a:t>
            </a:r>
            <a:r>
              <a:rPr lang="en-GB" sz="1200" b="0" i="0" u="none" strike="noStrike" kern="1200" dirty="0">
                <a:solidFill>
                  <a:schemeClr val="tx1"/>
                </a:solidFill>
                <a:effectLst/>
                <a:latin typeface="+mn-lt"/>
                <a:ea typeface="+mn-ea"/>
                <a:cs typeface="+mn-cs"/>
              </a:rPr>
              <a:t> Berlin.</a:t>
            </a:r>
          </a:p>
          <a:p>
            <a:pPr marL="228600" indent="-228600">
              <a:buAutoNum type="arabicPeriod"/>
            </a:pPr>
            <a:r>
              <a:rPr lang="en-GB" sz="1200" b="0" i="0" u="none" strike="noStrike" kern="1200" dirty="0">
                <a:solidFill>
                  <a:schemeClr val="tx1"/>
                </a:solidFill>
                <a:effectLst/>
                <a:latin typeface="+mn-lt"/>
                <a:ea typeface="+mn-ea"/>
                <a:cs typeface="+mn-cs"/>
              </a:rPr>
              <a:t>[Sie] </a:t>
            </a:r>
            <a:r>
              <a:rPr lang="en-GB" sz="1200" b="0" i="0" u="none" strike="noStrike" kern="1200" dirty="0" err="1">
                <a:solidFill>
                  <a:schemeClr val="tx1"/>
                </a:solidFill>
                <a:effectLst/>
                <a:latin typeface="+mn-lt"/>
                <a:ea typeface="+mn-ea"/>
                <a:cs typeface="+mn-cs"/>
              </a:rPr>
              <a:t>läuft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dreimal</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Woche</a:t>
            </a:r>
            <a:r>
              <a:rPr lang="en-GB" sz="1200" b="0" i="0" u="none" strike="noStrike" kern="1200" dirty="0">
                <a:solidFill>
                  <a:schemeClr val="tx1"/>
                </a:solidFill>
                <a:effectLst/>
                <a:latin typeface="+mn-lt"/>
                <a:ea typeface="+mn-ea"/>
                <a:cs typeface="+mn-cs"/>
              </a:rPr>
              <a:t>.</a:t>
            </a:r>
            <a:endParaRPr lang="en-GB" dirty="0"/>
          </a:p>
          <a:p>
            <a:pPr marL="228600" indent="-228600">
              <a:buAutoNum type="arabicPeriod"/>
            </a:pPr>
            <a:r>
              <a:rPr lang="en-GB" sz="1200" b="0" i="0" u="none" strike="noStrike" kern="1200" dirty="0">
                <a:solidFill>
                  <a:schemeClr val="tx1"/>
                </a:solidFill>
                <a:effectLst/>
                <a:latin typeface="+mn-lt"/>
                <a:ea typeface="+mn-ea"/>
                <a:cs typeface="+mn-cs"/>
              </a:rPr>
              <a:t>[Ich] </a:t>
            </a:r>
            <a:r>
              <a:rPr lang="en-GB" sz="1200" b="0" i="0" u="none" strike="noStrike" kern="1200" dirty="0" err="1">
                <a:solidFill>
                  <a:schemeClr val="tx1"/>
                </a:solidFill>
                <a:effectLst/>
                <a:latin typeface="+mn-lt"/>
                <a:ea typeface="+mn-ea"/>
                <a:cs typeface="+mn-cs"/>
              </a:rPr>
              <a:t>verstehe</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[Sie]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Stück</a:t>
            </a:r>
            <a:r>
              <a:rPr lang="en-GB" sz="1200" b="0" i="0" u="none" strike="noStrike" kern="1200" dirty="0">
                <a:solidFill>
                  <a:schemeClr val="tx1"/>
                </a:solidFill>
                <a:effectLst/>
                <a:latin typeface="+mn-lt"/>
                <a:ea typeface="+mn-ea"/>
                <a:cs typeface="+mn-cs"/>
              </a:rPr>
              <a:t> Pizza.</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60104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7 minutes (including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provide written production practice in using some regular, irregular and strong verbs already encountered, in the third person singular form.</a:t>
            </a:r>
            <a:endParaRPr lang="en-GB"/>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228600" indent="-228600">
              <a:buAutoNum type="arabicPeriod"/>
            </a:pPr>
            <a:r>
              <a:rPr lang="en-GB"/>
              <a:t>Students copy the email, putting the words in brackets into German (remind them to pay attention to the word order</a:t>
            </a:r>
            <a:r>
              <a:rPr lang="en-GB" baseline="0"/>
              <a:t> implications of the sentence structure). </a:t>
            </a:r>
          </a:p>
          <a:p>
            <a:pPr marL="228600" indent="-228600">
              <a:buAutoNum type="arabicPeriod"/>
            </a:pPr>
            <a:r>
              <a:rPr lang="en-GB"/>
              <a:t>The</a:t>
            </a:r>
            <a:r>
              <a:rPr lang="en-GB" baseline="0"/>
              <a:t> answers are displayed on the next slide.</a:t>
            </a:r>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951997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Answer slide.</a:t>
            </a:r>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613755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SSC </a:t>
            </a:r>
            <a:r>
              <a:rPr lang="en-GB" sz="1200" b="1" baseline="0" dirty="0"/>
              <a:t>[r] </a:t>
            </a:r>
            <a:r>
              <a:rPr lang="en-GB" sz="1200" b="0" baseline="0" dirty="0"/>
              <a:t>(x2)</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a:t>
            </a:r>
            <a:r>
              <a:rPr lang="de-DE" sz="1200" dirty="0">
                <a:solidFill>
                  <a:schemeClr val="bg1"/>
                </a:solidFill>
              </a:rPr>
              <a:t>Present tense strong verbs – </a:t>
            </a:r>
            <a:r>
              <a:rPr lang="en-GB" sz="1200" b="0" dirty="0"/>
              <a:t>1</a:t>
            </a:r>
            <a:r>
              <a:rPr lang="en-GB" sz="1200" b="0" baseline="30000" dirty="0"/>
              <a:t>st</a:t>
            </a:r>
            <a:r>
              <a:rPr lang="en-GB" sz="1200" b="0" baseline="0" dirty="0"/>
              <a:t> and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7.2.2.3 (introduce)</a:t>
            </a:r>
            <a:r>
              <a:rPr lang="en-GB" sz="1200" b="0" i="0" u="none" strike="noStrike" kern="1200" cap="none" baseline="0" dirty="0">
                <a:solidFill>
                  <a:schemeClr val="tx1"/>
                </a:solidFill>
                <a:effectLst/>
                <a:latin typeface="+mn-lt"/>
                <a:ea typeface="Calibri"/>
                <a:cs typeface="Calibri"/>
                <a:sym typeface="Calibri"/>
              </a:rPr>
              <a:t> fahren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baseline="0" dirty="0">
                <a:solidFill>
                  <a:schemeClr val="tx1"/>
                </a:solidFill>
                <a:effectLst/>
                <a:latin typeface="+mn-lt"/>
                <a:ea typeface="Calibri"/>
                <a:cs typeface="Calibri"/>
                <a:sym typeface="Calibri"/>
              </a:rPr>
              <a:t> [215] </a:t>
            </a:r>
            <a:r>
              <a:rPr lang="en-GB" sz="1200" b="0" i="0" u="none" strike="noStrike" kern="1200" cap="none" baseline="0" dirty="0" err="1">
                <a:solidFill>
                  <a:schemeClr val="tx1"/>
                </a:solidFill>
                <a:effectLst/>
                <a:latin typeface="+mn-lt"/>
                <a:ea typeface="Calibri"/>
                <a:cs typeface="Calibri"/>
                <a:sym typeface="Calibri"/>
              </a:rPr>
              <a:t>geben</a:t>
            </a:r>
            <a:r>
              <a:rPr lang="en-GB" sz="1200" b="0" i="0" u="none" strike="noStrike" kern="1200" cap="none" baseline="0" dirty="0">
                <a:solidFill>
                  <a:schemeClr val="tx1"/>
                </a:solidFill>
                <a:effectLst/>
                <a:latin typeface="+mn-lt"/>
                <a:ea typeface="Calibri"/>
                <a:cs typeface="Calibri"/>
                <a:sym typeface="Calibri"/>
              </a:rPr>
              <a:t> [49] </a:t>
            </a:r>
            <a:r>
              <a:rPr lang="en-GB" sz="1200" b="0" i="0" u="none" strike="noStrike" kern="1200" cap="none" baseline="0" dirty="0" err="1">
                <a:solidFill>
                  <a:schemeClr val="tx1"/>
                </a:solidFill>
                <a:effectLst/>
                <a:latin typeface="+mn-lt"/>
                <a:ea typeface="Calibri"/>
                <a:cs typeface="Calibri"/>
                <a:sym typeface="Calibri"/>
              </a:rPr>
              <a:t>helfen</a:t>
            </a:r>
            <a:r>
              <a:rPr lang="en-GB" sz="1200" b="0" i="0" u="none" strike="noStrike" kern="1200" cap="none" baseline="0" dirty="0">
                <a:solidFill>
                  <a:schemeClr val="tx1"/>
                </a:solidFill>
                <a:effectLst/>
                <a:latin typeface="+mn-lt"/>
                <a:ea typeface="Calibri"/>
                <a:cs typeface="Calibri"/>
                <a:sym typeface="Calibri"/>
              </a:rPr>
              <a:t> [338] </a:t>
            </a:r>
            <a:r>
              <a:rPr lang="en-GB" sz="1200" b="0" i="0" u="none" strike="noStrike" kern="1200" cap="none" baseline="0" dirty="0" err="1">
                <a:solidFill>
                  <a:schemeClr val="tx1"/>
                </a:solidFill>
                <a:effectLst/>
                <a:latin typeface="+mn-lt"/>
                <a:ea typeface="Calibri"/>
                <a:cs typeface="Calibri"/>
                <a:sym typeface="Calibri"/>
              </a:rPr>
              <a:t>laufen</a:t>
            </a:r>
            <a:r>
              <a:rPr lang="en-GB" sz="1200" b="0" i="0" u="none" strike="noStrike" kern="1200" cap="none" baseline="0" dirty="0">
                <a:solidFill>
                  <a:schemeClr val="tx1"/>
                </a:solidFill>
                <a:effectLst/>
                <a:latin typeface="+mn-lt"/>
                <a:ea typeface="Calibri"/>
                <a:cs typeface="Calibri"/>
                <a:sym typeface="Calibri"/>
              </a:rPr>
              <a:t> [252] </a:t>
            </a:r>
            <a:r>
              <a:rPr lang="en-GB" sz="1200" b="0" i="0" u="none" strike="noStrike" kern="1200" cap="none" baseline="0" dirty="0" err="1">
                <a:solidFill>
                  <a:schemeClr val="tx1"/>
                </a:solidFill>
                <a:effectLst/>
                <a:latin typeface="+mn-lt"/>
                <a:ea typeface="Calibri"/>
                <a:cs typeface="Calibri"/>
                <a:sym typeface="Calibri"/>
              </a:rPr>
              <a:t>schlafen</a:t>
            </a:r>
            <a:r>
              <a:rPr lang="en-GB" sz="1200" b="0" i="0" u="none" strike="noStrike" kern="1200" cap="none" baseline="0" dirty="0">
                <a:solidFill>
                  <a:schemeClr val="tx1"/>
                </a:solidFill>
                <a:effectLst/>
                <a:latin typeface="+mn-lt"/>
                <a:ea typeface="Calibri"/>
                <a:cs typeface="Calibri"/>
                <a:sym typeface="Calibri"/>
              </a:rPr>
              <a:t> [679] </a:t>
            </a:r>
            <a:r>
              <a:rPr lang="en-GB" sz="1200" b="0" i="0" u="none" strike="noStrike" kern="1200" cap="none" baseline="0" dirty="0" err="1">
                <a:solidFill>
                  <a:schemeClr val="tx1"/>
                </a:solidFill>
                <a:effectLst/>
                <a:latin typeface="+mn-lt"/>
                <a:ea typeface="Calibri"/>
                <a:cs typeface="Calibri"/>
                <a:sym typeface="Calibri"/>
              </a:rPr>
              <a:t>vergessen</a:t>
            </a:r>
            <a:r>
              <a:rPr lang="en-GB" sz="1200" b="0" i="0" u="none" strike="noStrike" kern="1200" cap="none" baseline="0" dirty="0">
                <a:solidFill>
                  <a:schemeClr val="tx1"/>
                </a:solidFill>
                <a:effectLst/>
                <a:latin typeface="+mn-lt"/>
                <a:ea typeface="Calibri"/>
                <a:cs typeface="Calibri"/>
                <a:sym typeface="Calibri"/>
              </a:rPr>
              <a:t> [584] mir [63] Geld [235] </a:t>
            </a:r>
            <a:r>
              <a:rPr lang="en-GB" sz="1200" b="0" i="0" u="none" strike="noStrike" kern="1200" cap="none" baseline="0" dirty="0" err="1">
                <a:solidFill>
                  <a:schemeClr val="tx1"/>
                </a:solidFill>
                <a:effectLst/>
                <a:latin typeface="+mn-lt"/>
                <a:ea typeface="Calibri"/>
                <a:cs typeface="Calibri"/>
                <a:sym typeface="Calibri"/>
              </a:rPr>
              <a:t>Urlaub</a:t>
            </a:r>
            <a:r>
              <a:rPr lang="en-GB" sz="1200" b="0" i="0" u="none" strike="noStrike" kern="1200" cap="none" baseline="0" dirty="0">
                <a:solidFill>
                  <a:schemeClr val="tx1"/>
                </a:solidFill>
                <a:effectLst/>
                <a:latin typeface="+mn-lt"/>
                <a:ea typeface="Calibri"/>
                <a:cs typeface="Calibri"/>
                <a:sym typeface="Calibri"/>
              </a:rPr>
              <a:t> [1570] Zeitung [670] fast [202]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7.2.1.5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bleiben</a:t>
            </a:r>
            <a:r>
              <a:rPr lang="en-GB" sz="1200" b="0" i="0" u="none" strike="noStrike" kern="1200" cap="none" dirty="0">
                <a:solidFill>
                  <a:schemeClr val="tx1"/>
                </a:solidFill>
                <a:effectLst/>
                <a:latin typeface="+mn-lt"/>
                <a:ea typeface="Calibri"/>
                <a:cs typeface="Calibri"/>
                <a:sym typeface="Calibri"/>
              </a:rPr>
              <a:t> [113] </a:t>
            </a:r>
            <a:r>
              <a:rPr lang="en-GB" sz="1200" b="0" i="0" u="none" strike="noStrike" kern="1200" cap="none" dirty="0" err="1">
                <a:solidFill>
                  <a:schemeClr val="tx1"/>
                </a:solidFill>
                <a:effectLst/>
                <a:latin typeface="+mn-lt"/>
                <a:ea typeface="Calibri"/>
                <a:cs typeface="Calibri"/>
                <a:sym typeface="Calibri"/>
              </a:rPr>
              <a:t>brauchen</a:t>
            </a:r>
            <a:r>
              <a:rPr lang="en-GB" sz="1200" b="0" i="0" u="none" strike="noStrike" kern="1200" cap="none" dirty="0">
                <a:solidFill>
                  <a:schemeClr val="tx1"/>
                </a:solidFill>
                <a:effectLst/>
                <a:latin typeface="+mn-lt"/>
                <a:ea typeface="Calibri"/>
                <a:cs typeface="Calibri"/>
                <a:sym typeface="Calibri"/>
              </a:rPr>
              <a:t> [179] </a:t>
            </a:r>
            <a:r>
              <a:rPr lang="en-GB" sz="1200" b="0" i="0" u="none" strike="noStrike" kern="1200" cap="none" dirty="0" err="1">
                <a:solidFill>
                  <a:schemeClr val="tx1"/>
                </a:solidFill>
                <a:effectLst/>
                <a:latin typeface="+mn-lt"/>
                <a:ea typeface="Calibri"/>
                <a:cs typeface="Calibri"/>
                <a:sym typeface="Calibri"/>
              </a:rPr>
              <a:t>glauben</a:t>
            </a:r>
            <a:r>
              <a:rPr lang="en-GB" sz="1200" b="0" i="0" u="none" strike="noStrike" kern="1200" cap="none" dirty="0">
                <a:solidFill>
                  <a:schemeClr val="tx1"/>
                </a:solidFill>
                <a:effectLst/>
                <a:latin typeface="+mn-lt"/>
                <a:ea typeface="Calibri"/>
                <a:cs typeface="Calibri"/>
                <a:sym typeface="Calibri"/>
              </a:rPr>
              <a:t> [156] </a:t>
            </a:r>
            <a:r>
              <a:rPr lang="en-GB" sz="1200" b="0" i="0" u="none" strike="noStrike" kern="1200" cap="none" dirty="0" err="1">
                <a:solidFill>
                  <a:schemeClr val="tx1"/>
                </a:solidFill>
                <a:effectLst/>
                <a:latin typeface="+mn-lt"/>
                <a:ea typeface="Calibri"/>
                <a:cs typeface="Calibri"/>
                <a:sym typeface="Calibri"/>
              </a:rPr>
              <a:t>heißen</a:t>
            </a:r>
            <a:r>
              <a:rPr lang="en-GB" sz="1200" b="0" i="0" u="none" strike="noStrike" kern="1200" cap="none" dirty="0">
                <a:solidFill>
                  <a:schemeClr val="tx1"/>
                </a:solidFill>
                <a:effectLst/>
                <a:latin typeface="+mn-lt"/>
                <a:ea typeface="Calibri"/>
                <a:cs typeface="Calibri"/>
                <a:sym typeface="Calibri"/>
              </a:rPr>
              <a:t> [132] leben [98] </a:t>
            </a:r>
            <a:r>
              <a:rPr lang="en-GB" sz="1200" b="0" i="0" u="none" strike="noStrike" kern="1200" cap="none" dirty="0" err="1">
                <a:solidFill>
                  <a:schemeClr val="tx1"/>
                </a:solidFill>
                <a:effectLst/>
                <a:latin typeface="+mn-lt"/>
                <a:ea typeface="Calibri"/>
                <a:cs typeface="Calibri"/>
                <a:sym typeface="Calibri"/>
              </a:rPr>
              <a:t>liegen</a:t>
            </a:r>
            <a:r>
              <a:rPr lang="en-GB" sz="1200" b="0" i="0" u="none" strike="noStrike" kern="1200" cap="none" dirty="0">
                <a:solidFill>
                  <a:schemeClr val="tx1"/>
                </a:solidFill>
                <a:effectLst/>
                <a:latin typeface="+mn-lt"/>
                <a:ea typeface="Calibri"/>
                <a:cs typeface="Calibri"/>
                <a:sym typeface="Calibri"/>
              </a:rPr>
              <a:t> [107] </a:t>
            </a:r>
            <a:r>
              <a:rPr lang="en-GB" sz="1200" b="0" i="0" u="none" strike="noStrike" kern="1200" cap="none" dirty="0" err="1">
                <a:solidFill>
                  <a:schemeClr val="tx1"/>
                </a:solidFill>
                <a:effectLst/>
                <a:latin typeface="+mn-lt"/>
                <a:ea typeface="Calibri"/>
                <a:cs typeface="Calibri"/>
                <a:sym typeface="Calibri"/>
              </a:rPr>
              <a:t>reisen</a:t>
            </a:r>
            <a:r>
              <a:rPr lang="en-GB" sz="1200" b="0" i="0" u="none" strike="noStrike" kern="1200" cap="none" dirty="0">
                <a:solidFill>
                  <a:schemeClr val="tx1"/>
                </a:solidFill>
                <a:effectLst/>
                <a:latin typeface="+mn-lt"/>
                <a:ea typeface="Calibri"/>
                <a:cs typeface="Calibri"/>
                <a:sym typeface="Calibri"/>
              </a:rPr>
              <a:t> [933] verstehen [211] werden1,  wird1 [8] </a:t>
            </a:r>
            <a:r>
              <a:rPr lang="en-GB" sz="1200" b="0" i="0" u="none" strike="noStrike" kern="1200" cap="none" dirty="0" err="1">
                <a:solidFill>
                  <a:schemeClr val="tx1"/>
                </a:solidFill>
                <a:effectLst/>
                <a:latin typeface="+mn-lt"/>
                <a:ea typeface="Calibri"/>
                <a:cs typeface="Calibri"/>
                <a:sym typeface="Calibri"/>
              </a:rPr>
              <a:t>Österreich</a:t>
            </a:r>
            <a:r>
              <a:rPr lang="en-GB" sz="1200" b="0" i="0" u="none" strike="noStrike" kern="1200" cap="none" dirty="0">
                <a:solidFill>
                  <a:schemeClr val="tx1"/>
                </a:solidFill>
                <a:effectLst/>
                <a:latin typeface="+mn-lt"/>
                <a:ea typeface="Calibri"/>
                <a:cs typeface="Calibri"/>
                <a:sym typeface="Calibri"/>
              </a:rPr>
              <a:t> [1511]  nach1 [34] </a:t>
            </a:r>
            <a:r>
              <a:rPr lang="en-GB" sz="1200" b="0" i="0" u="none" strike="noStrike" kern="1200" cap="none" dirty="0" err="1">
                <a:solidFill>
                  <a:schemeClr val="tx1"/>
                </a:solidFill>
                <a:effectLst/>
                <a:latin typeface="+mn-lt"/>
                <a:ea typeface="Calibri"/>
                <a:cs typeface="Calibri"/>
                <a:sym typeface="Calibri"/>
              </a:rPr>
              <a:t>nach</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Hause</a:t>
            </a:r>
            <a:r>
              <a:rPr lang="en-GB" sz="1200" b="0" i="0" u="none" strike="noStrike" kern="1200" cap="none" dirty="0">
                <a:solidFill>
                  <a:schemeClr val="tx1"/>
                </a:solidFill>
                <a:effectLst/>
                <a:latin typeface="+mn-lt"/>
                <a:ea typeface="Calibri"/>
                <a:cs typeface="Calibri"/>
                <a:sym typeface="Calibri"/>
              </a:rPr>
              <a:t> [n/a]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7.1.2.6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wünschen</a:t>
            </a:r>
            <a:r>
              <a:rPr lang="en-GB" sz="1200" b="0" i="0" u="none" strike="noStrike" kern="1200" cap="none" dirty="0">
                <a:solidFill>
                  <a:schemeClr val="tx1"/>
                </a:solidFill>
                <a:effectLst/>
                <a:latin typeface="+mn-lt"/>
                <a:ea typeface="Calibri"/>
                <a:cs typeface="Calibri"/>
                <a:sym typeface="Calibri"/>
              </a:rPr>
              <a:t> [630] </a:t>
            </a:r>
            <a:r>
              <a:rPr lang="en-GB" sz="1200" b="0" i="0" u="none" strike="noStrike" kern="1200" cap="none" dirty="0" err="1">
                <a:solidFill>
                  <a:schemeClr val="tx1"/>
                </a:solidFill>
                <a:effectLst/>
                <a:latin typeface="+mn-lt"/>
                <a:ea typeface="Calibri"/>
                <a:cs typeface="Calibri"/>
                <a:sym typeface="Calibri"/>
              </a:rPr>
              <a:t>Arzt</a:t>
            </a:r>
            <a:r>
              <a:rPr lang="en-GB" sz="1200" b="0" i="0" u="none" strike="noStrike" kern="1200" cap="none" dirty="0">
                <a:solidFill>
                  <a:schemeClr val="tx1"/>
                </a:solidFill>
                <a:effectLst/>
                <a:latin typeface="+mn-lt"/>
                <a:ea typeface="Calibri"/>
                <a:cs typeface="Calibri"/>
                <a:sym typeface="Calibri"/>
              </a:rPr>
              <a:t> [622] Platz1 [326] Spiel [328] </a:t>
            </a:r>
            <a:r>
              <a:rPr lang="en-GB" sz="1200" b="0" i="0" u="none" strike="noStrike" kern="1200" cap="none" dirty="0" err="1">
                <a:solidFill>
                  <a:schemeClr val="tx1"/>
                </a:solidFill>
                <a:effectLst/>
                <a:latin typeface="+mn-lt"/>
                <a:ea typeface="Calibri"/>
                <a:cs typeface="Calibri"/>
                <a:sym typeface="Calibri"/>
              </a:rPr>
              <a:t>Stück</a:t>
            </a:r>
            <a:r>
              <a:rPr lang="en-GB" sz="1200" b="0" i="0" u="none" strike="noStrike" kern="1200" cap="none" dirty="0">
                <a:solidFill>
                  <a:schemeClr val="tx1"/>
                </a:solidFill>
                <a:effectLst/>
                <a:latin typeface="+mn-lt"/>
                <a:ea typeface="Calibri"/>
                <a:cs typeface="Calibri"/>
                <a:sym typeface="Calibri"/>
              </a:rPr>
              <a:t> [511] Zug [675] </a:t>
            </a:r>
            <a:r>
              <a:rPr lang="en-GB" sz="1200" b="0" i="0" u="none" strike="noStrike" kern="1200" cap="none" dirty="0" err="1">
                <a:solidFill>
                  <a:schemeClr val="tx1"/>
                </a:solidFill>
                <a:effectLst/>
                <a:latin typeface="+mn-lt"/>
                <a:ea typeface="Calibri"/>
                <a:cs typeface="Calibri"/>
                <a:sym typeface="Calibri"/>
              </a:rPr>
              <a:t>grün</a:t>
            </a:r>
            <a:r>
              <a:rPr lang="en-GB" sz="1200" b="0" i="0" u="none" strike="noStrike" kern="1200" cap="none" dirty="0">
                <a:solidFill>
                  <a:schemeClr val="tx1"/>
                </a:solidFill>
                <a:effectLst/>
                <a:latin typeface="+mn-lt"/>
                <a:ea typeface="Calibri"/>
                <a:cs typeface="Calibri"/>
                <a:sym typeface="Calibri"/>
              </a:rPr>
              <a:t> [682] </a:t>
            </a:r>
            <a:r>
              <a:rPr lang="en-GB" sz="1200" b="0" i="0" u="none" strike="noStrike" kern="1200" cap="none" dirty="0" err="1">
                <a:solidFill>
                  <a:schemeClr val="tx1"/>
                </a:solidFill>
                <a:effectLst/>
                <a:latin typeface="+mn-lt"/>
                <a:ea typeface="Calibri"/>
                <a:cs typeface="Calibri"/>
                <a:sym typeface="Calibri"/>
              </a:rPr>
              <a:t>auch</a:t>
            </a:r>
            <a:r>
              <a:rPr lang="en-GB" sz="1200" b="0" i="0" u="none" strike="noStrike" kern="1200" cap="none" dirty="0">
                <a:solidFill>
                  <a:schemeClr val="tx1"/>
                </a:solidFill>
                <a:effectLst/>
                <a:latin typeface="+mn-lt"/>
                <a:ea typeface="Calibri"/>
                <a:cs typeface="Calibri"/>
                <a:sym typeface="Calibri"/>
              </a:rPr>
              <a:t> [18] es </a:t>
            </a:r>
            <a:r>
              <a:rPr lang="en-GB" sz="1200" b="0" i="0" u="none" strike="noStrike" kern="1200" cap="none" dirty="0" err="1">
                <a:solidFill>
                  <a:schemeClr val="tx1"/>
                </a:solidFill>
                <a:effectLst/>
                <a:latin typeface="+mn-lt"/>
                <a:ea typeface="Calibri"/>
                <a:cs typeface="Calibri"/>
                <a:sym typeface="Calibri"/>
              </a:rPr>
              <a:t>gibt</a:t>
            </a:r>
            <a:r>
              <a:rPr lang="en-GB" sz="1200" b="0" i="0" u="none" strike="noStrike" kern="1200" cap="none" dirty="0">
                <a:solidFill>
                  <a:schemeClr val="tx1"/>
                </a:solidFill>
                <a:effectLst/>
                <a:latin typeface="+mn-lt"/>
                <a:ea typeface="Calibri"/>
                <a:cs typeface="Calibri"/>
                <a:sym typeface="Calibri"/>
              </a:rPr>
              <a:t> [n/a] </a:t>
            </a:r>
            <a:r>
              <a:rPr lang="en-GB" sz="1200" b="0" i="0" u="none" strike="noStrike" kern="1200" cap="none" dirty="0" err="1">
                <a:solidFill>
                  <a:schemeClr val="tx1"/>
                </a:solidFill>
                <a:effectLst/>
                <a:latin typeface="+mn-lt"/>
                <a:ea typeface="Calibri"/>
                <a:cs typeface="Calibri"/>
                <a:sym typeface="Calibri"/>
              </a:rPr>
              <a:t>wie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viele</a:t>
            </a:r>
            <a:r>
              <a:rPr lang="en-GB" sz="1200" b="0" i="0" u="none" strike="noStrike" kern="1200" cap="none" dirty="0">
                <a:solidFill>
                  <a:schemeClr val="tx1"/>
                </a:solidFill>
                <a:effectLst/>
                <a:latin typeface="+mn-lt"/>
                <a:ea typeface="Calibri"/>
                <a:cs typeface="Calibri"/>
                <a:sym typeface="Calibri"/>
              </a:rPr>
              <a:t>? [n/a]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058711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a:t>To practise recall</a:t>
            </a:r>
            <a:r>
              <a:rPr lang="en-GB" b="0" baseline="0"/>
              <a:t> of new</a:t>
            </a:r>
            <a:r>
              <a:rPr lang="en-GB" b="0"/>
              <a:t> and revisited vocabulary. </a:t>
            </a:r>
          </a:p>
          <a:p>
            <a:endParaRPr lang="en-GB" b="0"/>
          </a:p>
          <a:p>
            <a:r>
              <a:rPr lang="en-GB" b="1"/>
              <a:t>Note: </a:t>
            </a:r>
            <a:r>
              <a:rPr lang="en-GB" b="0"/>
              <a:t>Fill </a:t>
            </a:r>
            <a:r>
              <a:rPr lang="en-GB" b="0" dirty="0"/>
              <a:t>in the missing letters. Together they form a word. What is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r>
              <a:rPr lang="en-GB" b="0" dirty="0"/>
              <a:t>1.</a:t>
            </a:r>
            <a:r>
              <a:rPr lang="en-GB" b="0" baseline="0" dirty="0"/>
              <a:t> Students suggest the missing letters in the words as displayed – use the animation sequence to check, one by one.</a:t>
            </a:r>
          </a:p>
          <a:p>
            <a:r>
              <a:rPr lang="en-GB" b="0" baseline="0" dirty="0"/>
              <a:t>2. Students then rearrange the missing letters to form an item of vocabulary (‘der </a:t>
            </a:r>
            <a:r>
              <a:rPr lang="en-GB" b="0" baseline="0" dirty="0" err="1"/>
              <a:t>Urlaub</a:t>
            </a:r>
            <a:r>
              <a:rPr lang="en-GB" b="0" baseline="0" dirty="0"/>
              <a:t>’) at the bottom – again, use the animation sequence to check.</a:t>
            </a:r>
          </a:p>
          <a:p>
            <a:r>
              <a:rPr lang="en-GB" b="0" dirty="0"/>
              <a:t>3. Teachers also check that </a:t>
            </a:r>
            <a:r>
              <a:rPr lang="en-GB" b="0" dirty="0" err="1"/>
              <a:t>sudents</a:t>
            </a:r>
            <a:r>
              <a:rPr lang="en-GB" b="0" dirty="0"/>
              <a:t> </a:t>
            </a:r>
            <a:r>
              <a:rPr lang="en-GB" b="0" baseline="0" dirty="0"/>
              <a:t>know </a:t>
            </a:r>
            <a:r>
              <a:rPr lang="en-GB" b="0" dirty="0"/>
              <a:t>the meaning of the </a:t>
            </a:r>
            <a:r>
              <a:rPr lang="en-GB" b="0"/>
              <a:t>words.</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52987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47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14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758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41694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b="0" dirty="0"/>
              <a:t>revisit some of the verbs that will be used in the reading and listening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 sequence this week will focus on stem changes in the third person singular (contrasted with first person singular). </a:t>
            </a:r>
            <a:br>
              <a:rPr lang="en-GB" b="0" dirty="0"/>
            </a:br>
            <a:r>
              <a:rPr lang="en-GB" b="0" dirty="0"/>
              <a:t>We are using the infinitives here to be able to emphasise the vowel change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a:t>
            </a:r>
            <a:r>
              <a:rPr lang="en-GB" b="0" dirty="0"/>
              <a:t>On a click a word will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write down the word before it disappears.</a:t>
            </a:r>
            <a:br>
              <a:rPr lang="en-GB" b="0" dirty="0"/>
            </a:br>
            <a:r>
              <a:rPr lang="en-GB" b="0" dirty="0"/>
              <a:t>3. They write the English meaning, too, if remembered.</a:t>
            </a:r>
            <a:br>
              <a:rPr lang="en-GB" b="0" dirty="0"/>
            </a:br>
            <a:r>
              <a:rPr lang="en-GB" b="0" dirty="0"/>
              <a:t>4. Give feedback item by item. Roll back each animation, elicit the German verb, then the English meaning, and finally click again to see the verb again so learners can double-check their spelling.</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156448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67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Uhr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your left wrist and tap your imaginary watch twice, to emphasise the two distinct sounds you hear – Uh-r.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Uhr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20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4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71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uhr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 </a:t>
            </a:r>
            <a:r>
              <a:rPr lang="en-GB" sz="1200" b="1" baseline="0" dirty="0" err="1"/>
              <a:t>Markt</a:t>
            </a:r>
            <a:r>
              <a:rPr lang="en-GB" sz="1200" b="1" baseline="0" dirty="0"/>
              <a:t> </a:t>
            </a:r>
            <a:r>
              <a:rPr lang="en-GB" sz="1200" b="0" baseline="0" dirty="0"/>
              <a:t>[508] </a:t>
            </a:r>
            <a:r>
              <a:rPr lang="en-GB" sz="1200" b="1" baseline="0" dirty="0"/>
              <a:t>Morgen </a:t>
            </a:r>
            <a:r>
              <a:rPr lang="en-GB" sz="1200" baseline="0" dirty="0"/>
              <a:t>[311]; </a:t>
            </a:r>
            <a:r>
              <a:rPr lang="en-GB" sz="1200" b="1" baseline="0" dirty="0"/>
              <a:t>Kultur </a:t>
            </a:r>
            <a:r>
              <a:rPr lang="en-GB" sz="1200" baseline="0" dirty="0"/>
              <a:t>[593]; </a:t>
            </a:r>
            <a:r>
              <a:rPr lang="en-GB" sz="1200" b="1" baseline="0" dirty="0" err="1"/>
              <a:t>dort</a:t>
            </a:r>
            <a:r>
              <a:rPr lang="en-GB" sz="1200" b="1" baseline="0" dirty="0"/>
              <a:t> </a:t>
            </a:r>
            <a:r>
              <a:rPr lang="en-GB" sz="1200" baseline="0" dirty="0"/>
              <a:t>[104]; </a:t>
            </a:r>
            <a:r>
              <a:rPr lang="en-GB" sz="1200" b="1" baseline="0" dirty="0"/>
              <a:t>Wort </a:t>
            </a:r>
            <a:r>
              <a:rPr lang="en-GB" sz="1200" baseline="0" dirty="0"/>
              <a:t>[243].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074476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2180669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Without sound</a:t>
            </a:r>
            <a:r>
              <a:rPr lang="en-GB" sz="800"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aseline="0" dirty="0"/>
              <a:t>Teacher to elicit pronunciation by asking “</a:t>
            </a:r>
            <a:r>
              <a:rPr lang="en-GB" sz="800" i="1" baseline="0" dirty="0"/>
              <a:t>Wie </a:t>
            </a:r>
            <a:r>
              <a:rPr lang="en-GB" sz="800" i="1" baseline="0" dirty="0" err="1"/>
              <a:t>sagt</a:t>
            </a:r>
            <a:r>
              <a:rPr lang="en-GB" sz="800" i="1" baseline="0" dirty="0"/>
              <a:t> man…”</a:t>
            </a:r>
            <a:endParaRPr lang="en-GB" sz="80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745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To practise recalling</a:t>
            </a:r>
            <a:r>
              <a:rPr lang="en-GB" b="0" baseline="0"/>
              <a:t> whether verbs are strong or weak.</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r>
              <a:rPr lang="en-GB" b="0"/>
              <a:t>1. Teacher reminds the students that strong means a vowel change and weak means no change.</a:t>
            </a:r>
          </a:p>
          <a:p>
            <a:r>
              <a:rPr lang="en-GB" b="0"/>
              <a:t>2. For each verb say whether it is strong or weak.</a:t>
            </a:r>
            <a:endParaRPr lang="en-GB" b="1"/>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25202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baseline="0"/>
              <a:t>To d</a:t>
            </a:r>
            <a:r>
              <a:rPr lang="en-GB" b="0"/>
              <a:t>evelop</a:t>
            </a:r>
            <a:r>
              <a:rPr lang="en-GB" b="0" baseline="0"/>
              <a:t> </a:t>
            </a:r>
            <a:r>
              <a:rPr lang="en-GB" b="0" baseline="0" dirty="0"/>
              <a:t>vocabulary knowledge</a:t>
            </a:r>
            <a:r>
              <a:rPr lang="en-GB" b="0" baseline="0"/>
              <a:t>. </a:t>
            </a:r>
          </a:p>
          <a:p>
            <a:endParaRPr lang="en-GB" b="0" baseline="0"/>
          </a:p>
          <a:p>
            <a:r>
              <a:rPr lang="en-GB" b="1" baseline="0"/>
              <a:t>Note: </a:t>
            </a:r>
            <a:r>
              <a:rPr lang="en-GB" b="0" baseline="0"/>
              <a:t>One </a:t>
            </a:r>
            <a:r>
              <a:rPr lang="en-GB" b="0" baseline="0" dirty="0"/>
              <a:t>of the most fascinating things about German is its habit of joining nouns to make new words, new meanings.</a:t>
            </a:r>
            <a:br>
              <a:rPr lang="en-GB" b="0" baseline="0" dirty="0"/>
            </a:br>
            <a:r>
              <a:rPr lang="en-GB" b="0" baseline="0" dirty="0"/>
              <a:t>This is the first formal introduction to compound nouns in German</a:t>
            </a:r>
            <a:r>
              <a:rPr lang="en-GB" b="0" baseline="0"/>
              <a:t>. </a:t>
            </a:r>
          </a:p>
          <a:p>
            <a:r>
              <a:rPr lang="en-GB" b="0" baseline="0"/>
              <a:t>The </a:t>
            </a:r>
            <a:r>
              <a:rPr lang="en-GB" b="0" baseline="0" dirty="0"/>
              <a:t>slide looks busy but the animations break the content into very small steps.</a:t>
            </a:r>
            <a:br>
              <a:rPr lang="en-GB" b="0" baseline="0" dirty="0"/>
            </a:br>
            <a:r>
              <a:rPr lang="en-GB" b="0" baseline="0" dirty="0"/>
              <a:t>It is designed to work interactively, with the teacher eliciting responses from students at every stage to gauge their understanding.</a:t>
            </a:r>
            <a:br>
              <a:rPr lang="en-GB" b="0" baseline="0" dirty="0"/>
            </a:br>
            <a:endParaRPr lang="en-GB" b="0" baseline="0" dirty="0"/>
          </a:p>
          <a:p>
            <a:r>
              <a:rPr lang="en-GB" b="1" baseline="0" dirty="0"/>
              <a:t>Procedure:</a:t>
            </a:r>
          </a:p>
          <a:p>
            <a:pPr marL="0" lvl="0" indent="0" algn="l" rtl="0">
              <a:lnSpc>
                <a:spcPct val="100000"/>
              </a:lnSpc>
              <a:spcBef>
                <a:spcPts val="0"/>
              </a:spcBef>
              <a:spcAft>
                <a:spcPts val="0"/>
              </a:spcAft>
              <a:buSzPts val="1400"/>
              <a:buNone/>
            </a:pPr>
            <a:r>
              <a:rPr lang="en-GB" b="0" dirty="0"/>
              <a:t>1.</a:t>
            </a:r>
            <a:r>
              <a:rPr lang="en-GB" b="0" baseline="0" dirty="0"/>
              <a:t> Cycle through the information on the slide using the animation sequence.</a:t>
            </a:r>
          </a:p>
          <a:p>
            <a:r>
              <a:rPr lang="en-GB" b="0" baseline="0" dirty="0"/>
              <a:t>2. The main knowledge is that:</a:t>
            </a:r>
            <a:br>
              <a:rPr lang="en-GB" b="0" baseline="0" dirty="0"/>
            </a:br>
            <a:r>
              <a:rPr lang="en-GB" b="0" baseline="0" dirty="0" err="1"/>
              <a:t>i</a:t>
            </a:r>
            <a:r>
              <a:rPr lang="en-GB" b="0" baseline="0" dirty="0"/>
              <a:t>] German combines nouns to make single, new words.</a:t>
            </a:r>
            <a:br>
              <a:rPr lang="en-GB" b="0" baseline="0" dirty="0"/>
            </a:br>
            <a:r>
              <a:rPr lang="en-GB" b="0" baseline="0" dirty="0"/>
              <a:t>ii] The gender of the new word is the gender of the final noun</a:t>
            </a:r>
            <a:br>
              <a:rPr lang="en-GB" b="0" baseline="0" dirty="0"/>
            </a:br>
            <a:r>
              <a:rPr lang="en-GB" b="0" baseline="0" dirty="0"/>
              <a:t>iii] Some additional letters can be required (the rules for these are complex and have many exceptions so will not be explicitly taught so students will not automatically be able to produce accurate new compound nouns themselves)  </a:t>
            </a:r>
            <a:br>
              <a:rPr lang="en-GB" b="0" baseline="0" dirty="0"/>
            </a:br>
            <a:r>
              <a:rPr lang="en-GB" b="0" baseline="0" dirty="0"/>
              <a:t>iv] However, they will vastly increase their receptive vocabulary and often be able to comprehend compound nous, even if only one part is known, by using the surrounding context in addition.</a:t>
            </a:r>
            <a:br>
              <a:rPr lang="en-GB" b="0" baseline="0" dirty="0"/>
            </a:br>
            <a:r>
              <a:rPr lang="en-GB" b="0" baseline="0" dirty="0"/>
              <a:t>They should be encouraged, when faced with apparently unfamiliar, to try to separate them, as they may find they know both nouns, individually.</a:t>
            </a:r>
            <a:br>
              <a:rPr lang="en-GB" b="0" baseline="0" dirty="0"/>
            </a:br>
            <a:r>
              <a:rPr lang="en-GB" b="0" baseline="0" dirty="0"/>
              <a:t>3. The final item is for fun, and teachers may omit, if preferred.</a:t>
            </a:r>
            <a:br>
              <a:rPr lang="en-GB" b="0" baseline="0" dirty="0"/>
            </a:br>
            <a:r>
              <a:rPr lang="en-GB" b="0" baseline="0" dirty="0"/>
              <a:t>The information point is that German places no limits on the number of nouns that can be combined, which leads to some very long German words.</a:t>
            </a:r>
            <a:br>
              <a:rPr lang="en-GB" b="0" baseline="0" dirty="0"/>
            </a:br>
            <a:r>
              <a:rPr lang="en-GB" b="0" baseline="0" dirty="0"/>
              <a:t>This particular example has </a:t>
            </a:r>
            <a:r>
              <a:rPr lang="en-GB" b="1" baseline="0" dirty="0"/>
              <a:t>63</a:t>
            </a:r>
            <a:r>
              <a:rPr lang="en-GB" b="0" baseline="0" dirty="0"/>
              <a:t> letters.</a:t>
            </a:r>
            <a:br>
              <a:rPr lang="en-GB" b="0" baseline="0" dirty="0"/>
            </a:br>
            <a:r>
              <a:rPr lang="en-GB" sz="1200" kern="1200" dirty="0">
                <a:solidFill>
                  <a:schemeClr val="tx1"/>
                </a:solidFill>
                <a:effectLst/>
                <a:latin typeface="+mn-lt"/>
                <a:ea typeface="+mn-ea"/>
                <a:cs typeface="+mn-cs"/>
              </a:rPr>
              <a:t>Word for word in English it means ‘beef-meat labelling monitoring tasks legislative law’ </a:t>
            </a:r>
          </a:p>
          <a:p>
            <a:r>
              <a:rPr lang="en-GB" sz="1200" kern="1200" dirty="0">
                <a:solidFill>
                  <a:schemeClr val="tx1"/>
                </a:solidFill>
                <a:effectLst/>
                <a:latin typeface="+mn-lt"/>
                <a:ea typeface="+mn-ea"/>
                <a:cs typeface="+mn-cs"/>
              </a:rPr>
              <a:t>Or, slightly more freely</a:t>
            </a:r>
            <a:r>
              <a:rPr lang="en-GB" sz="1200" kern="1200" baseline="0" dirty="0">
                <a:solidFill>
                  <a:schemeClr val="tx1"/>
                </a:solidFill>
                <a:effectLst/>
                <a:latin typeface="+mn-lt"/>
                <a:ea typeface="+mn-ea"/>
                <a:cs typeface="+mn-cs"/>
              </a:rPr>
              <a:t> translated, it means: </a:t>
            </a:r>
            <a:r>
              <a:rPr lang="en-GB" sz="1200" kern="1200" dirty="0">
                <a:solidFill>
                  <a:schemeClr val="tx1"/>
                </a:solidFill>
                <a:effectLst/>
                <a:latin typeface="+mn-lt"/>
                <a:ea typeface="+mn-ea"/>
                <a:cs typeface="+mn-cs"/>
              </a:rPr>
              <a:t> ‘legislative law for the monitoring of beef</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labelling’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das Urlaubsgeld [&gt;5009] die Tageszeitung [4586] der Marktplatz [&gt;5009]</a:t>
            </a:r>
            <a:endParaRPr lang="en-GB" b="0" baseline="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in </a:t>
            </a:r>
            <a:r>
              <a:rPr lang="en-GB" b="1" baseline="0" dirty="0"/>
              <a:t>Term 1.1 Week 7 </a:t>
            </a:r>
            <a:r>
              <a:rPr lang="en-GB" b="0" baseline="0" dirty="0"/>
              <a:t>students previously learnt the prefix ‘</a:t>
            </a:r>
            <a:r>
              <a:rPr lang="en-GB" b="0" baseline="0" dirty="0" err="1"/>
              <a:t>Lieblings</a:t>
            </a:r>
            <a:r>
              <a:rPr lang="en-GB" b="0" baseline="0" dirty="0"/>
              <a:t>-’ and the way it combines with other nouns:</a:t>
            </a:r>
            <a:br>
              <a:rPr lang="en-GB" b="0" baseline="0" dirty="0"/>
            </a:br>
            <a:r>
              <a:rPr lang="en-GB" b="0" i="1" baseline="0" dirty="0" err="1"/>
              <a:t>Lieblingsband</a:t>
            </a:r>
            <a:r>
              <a:rPr lang="en-GB" b="0" i="1" baseline="0" dirty="0"/>
              <a:t>, </a:t>
            </a:r>
            <a:r>
              <a:rPr lang="en-GB" b="0" i="1" baseline="0" dirty="0" err="1"/>
              <a:t>Lieblingsbuch</a:t>
            </a:r>
            <a:r>
              <a:rPr lang="en-GB" b="0" i="1" baseline="0" dirty="0"/>
              <a:t>, </a:t>
            </a:r>
            <a:r>
              <a:rPr lang="en-GB" b="0" i="1" baseline="0" dirty="0" err="1"/>
              <a:t>Lieblingsfilm</a:t>
            </a:r>
            <a:r>
              <a:rPr lang="en-GB" b="0" i="1" baseline="0" dirty="0"/>
              <a:t>, </a:t>
            </a:r>
            <a:r>
              <a:rPr lang="en-GB" b="0" i="1" baseline="0" dirty="0" err="1"/>
              <a:t>Lieblingslehrerin</a:t>
            </a:r>
            <a:r>
              <a:rPr lang="en-GB" b="0" i="1" baseline="0" dirty="0"/>
              <a:t>, </a:t>
            </a:r>
            <a:r>
              <a:rPr lang="en-GB" b="0" i="1" baseline="0" dirty="0" err="1"/>
              <a:t>Lieblingslied</a:t>
            </a:r>
            <a:r>
              <a:rPr lang="en-GB" b="0" i="1" baseline="0" dirty="0"/>
              <a:t>, </a:t>
            </a:r>
            <a:r>
              <a:rPr lang="en-GB" b="0" i="1" baseline="0" dirty="0" err="1"/>
              <a:t>Lieblingssäanger</a:t>
            </a:r>
            <a:r>
              <a:rPr lang="en-GB" b="0" i="1" baseline="0" dirty="0"/>
              <a:t>, </a:t>
            </a:r>
            <a:r>
              <a:rPr lang="en-GB" b="0" i="1" baseline="0" dirty="0" err="1"/>
              <a:t>Lieblingssängerin</a:t>
            </a:r>
            <a:br>
              <a:rPr lang="en-GB" b="0" baseline="0" dirty="0"/>
            </a:br>
            <a:r>
              <a:rPr lang="de-DE" b="0" baseline="0" dirty="0"/>
              <a:t>die Band [&gt;5009] das Buch [295] der Film [524] die Lehrerin [2696] das Lied [1726] der Sänger [3916] die Sängerin [3916]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baseline="0" dirty="0"/>
          </a:p>
          <a:p>
            <a:br>
              <a:rPr lang="en-GB" b="0" baseline="0" dirty="0"/>
            </a:br>
            <a:endParaRPr lang="en-GB" sz="1200" b="1" kern="1200" dirty="0">
              <a:solidFill>
                <a:schemeClr val="tx1"/>
              </a:solidFill>
              <a:effectLst/>
              <a:latin typeface="+mn-lt"/>
              <a:ea typeface="+mn-ea"/>
              <a:cs typeface="+mn-cs"/>
            </a:endParaRPr>
          </a:p>
          <a:p>
            <a:endParaRPr lang="en-GB" b="1" dirty="0"/>
          </a:p>
          <a:p>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226431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To</a:t>
            </a:r>
            <a:r>
              <a:rPr lang="en-GB" baseline="0" dirty="0"/>
              <a:t> revisit t</a:t>
            </a:r>
            <a:r>
              <a:rPr lang="en-GB" dirty="0"/>
              <a:t>he contrast between [a]and [ä].</a:t>
            </a:r>
          </a:p>
          <a:p>
            <a:endParaRPr lang="en-GB" dirty="0"/>
          </a:p>
          <a:p>
            <a:r>
              <a:rPr lang="en-GB" b="1" dirty="0"/>
              <a:t>Note: </a:t>
            </a:r>
            <a:r>
              <a:rPr lang="en-GB" dirty="0"/>
              <a:t>The contrast between [a] and [ä]</a:t>
            </a:r>
            <a:r>
              <a:rPr lang="en-GB" baseline="0" dirty="0"/>
              <a:t> </a:t>
            </a:r>
            <a:r>
              <a:rPr lang="en-GB" dirty="0"/>
              <a:t>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SSCs and their example words (</a:t>
            </a:r>
            <a:r>
              <a:rPr lang="en-GB" dirty="0" err="1"/>
              <a:t>sagen</a:t>
            </a:r>
            <a:r>
              <a:rPr lang="en-GB" dirty="0"/>
              <a:t> / </a:t>
            </a:r>
            <a:r>
              <a:rPr lang="en-GB" dirty="0" err="1"/>
              <a:t>kalt</a:t>
            </a:r>
            <a:r>
              <a:rPr lang="en-GB" dirty="0"/>
              <a:t> / </a:t>
            </a:r>
            <a:r>
              <a:rPr lang="en-GB" dirty="0" err="1"/>
              <a:t>lächeln</a:t>
            </a:r>
            <a:r>
              <a:rPr lang="en-GB" dirty="0"/>
              <a:t> / </a:t>
            </a:r>
            <a:r>
              <a:rPr lang="en-GB" dirty="0" err="1"/>
              <a:t>spät</a:t>
            </a:r>
            <a:r>
              <a:rPr lang="en-GB" dirty="0"/>
              <a:t>) to play them and remind the students of the </a:t>
            </a:r>
            <a:r>
              <a:rPr lang="en-GB" dirty="0" err="1"/>
              <a:t>the</a:t>
            </a:r>
            <a:r>
              <a:rPr lang="en-GB" dirty="0"/>
              <a:t>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first 6 words is a transcription (fill in the blank) task. The words are high-frequency,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second four are minimal pairs (some of these are rare).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a:t>
            </a:r>
            <a:r>
              <a:rPr lang="en-GB" baseline="0" dirty="0"/>
              <a:t> task is set up to do 1-6 first and correct those, and then complete 7-10.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Transcript:</a:t>
            </a:r>
          </a:p>
          <a:p>
            <a:pPr marL="228600" indent="-228600">
              <a:buAutoNum type="arabicPeriod"/>
            </a:pPr>
            <a:r>
              <a:rPr lang="en-GB" b="0" dirty="0" err="1"/>
              <a:t>egal</a:t>
            </a:r>
            <a:endParaRPr lang="en-GB" b="0" dirty="0"/>
          </a:p>
          <a:p>
            <a:pPr marL="228600" indent="-228600">
              <a:buAutoNum type="arabicPeriod"/>
            </a:pPr>
            <a:r>
              <a:rPr lang="en-GB" b="0" dirty="0" err="1"/>
              <a:t>ständig</a:t>
            </a:r>
            <a:endParaRPr lang="en-GB" b="0" dirty="0"/>
          </a:p>
          <a:p>
            <a:pPr marL="228600" indent="-228600">
              <a:buAutoNum type="arabicPeriod"/>
            </a:pPr>
            <a:r>
              <a:rPr lang="en-GB" b="0" dirty="0" err="1"/>
              <a:t>hängen</a:t>
            </a:r>
            <a:endParaRPr lang="en-GB" b="0" dirty="0"/>
          </a:p>
          <a:p>
            <a:pPr marL="228600" indent="-228600">
              <a:buAutoNum type="arabicPeriod"/>
            </a:pPr>
            <a:r>
              <a:rPr lang="en-GB" b="0" dirty="0" err="1"/>
              <a:t>unbekannt</a:t>
            </a:r>
            <a:endParaRPr lang="en-GB" b="0" dirty="0"/>
          </a:p>
          <a:p>
            <a:pPr marL="228600" indent="-228600">
              <a:buAutoNum type="arabicPeriod"/>
            </a:pPr>
            <a:r>
              <a:rPr lang="en-GB" b="0" dirty="0"/>
              <a:t>Bad</a:t>
            </a:r>
          </a:p>
          <a:p>
            <a:pPr marL="228600" indent="-228600">
              <a:buAutoNum type="arabicPeriod"/>
            </a:pPr>
            <a:r>
              <a:rPr lang="en-GB" b="0" dirty="0" err="1"/>
              <a:t>Nähe</a:t>
            </a:r>
            <a:endParaRPr lang="en-GB" b="0" dirty="0"/>
          </a:p>
          <a:p>
            <a:pPr marL="228600" indent="-228600">
              <a:buAutoNum type="arabicPeriod"/>
            </a:pPr>
            <a:r>
              <a:rPr lang="en-GB" b="1" dirty="0" err="1"/>
              <a:t>zählen</a:t>
            </a:r>
            <a:r>
              <a:rPr lang="en-GB" b="0" dirty="0"/>
              <a:t> /</a:t>
            </a:r>
            <a:r>
              <a:rPr lang="en-GB" b="0" dirty="0" err="1"/>
              <a:t>zahlen</a:t>
            </a:r>
            <a:endParaRPr lang="en-GB" b="0" dirty="0"/>
          </a:p>
          <a:p>
            <a:pPr marL="228600" indent="-228600">
              <a:buAutoNum type="arabicPeriod"/>
            </a:pPr>
            <a:r>
              <a:rPr lang="en-GB" b="1" dirty="0" err="1"/>
              <a:t>Wahlen</a:t>
            </a:r>
            <a:r>
              <a:rPr lang="en-GB" b="1" dirty="0"/>
              <a:t> </a:t>
            </a:r>
            <a:r>
              <a:rPr lang="en-GB" b="0" dirty="0"/>
              <a:t>/ </a:t>
            </a:r>
            <a:r>
              <a:rPr lang="en-GB" b="0" dirty="0" err="1"/>
              <a:t>wählen</a:t>
            </a:r>
            <a:endParaRPr lang="en-GB" b="0" dirty="0"/>
          </a:p>
          <a:p>
            <a:pPr marL="228600" indent="-228600">
              <a:buAutoNum type="arabicPeriod"/>
            </a:pPr>
            <a:r>
              <a:rPr lang="en-GB" b="0" dirty="0" err="1"/>
              <a:t>Geschäft</a:t>
            </a:r>
            <a:r>
              <a:rPr lang="en-GB" b="0" dirty="0"/>
              <a:t> / </a:t>
            </a:r>
            <a:r>
              <a:rPr lang="en-GB" b="1" dirty="0" err="1"/>
              <a:t>geschafft</a:t>
            </a:r>
            <a:endParaRPr lang="en-GB" b="1" dirty="0"/>
          </a:p>
          <a:p>
            <a:pPr marL="228600" indent="-228600">
              <a:buAutoNum type="arabicPeriod"/>
            </a:pPr>
            <a:r>
              <a:rPr lang="en-GB" b="1" dirty="0" err="1"/>
              <a:t>schätzen</a:t>
            </a:r>
            <a:r>
              <a:rPr lang="en-GB" b="0" dirty="0"/>
              <a:t> / </a:t>
            </a:r>
            <a:r>
              <a:rPr lang="en-GB" b="0" dirty="0" err="1"/>
              <a:t>schatzen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egal</a:t>
            </a:r>
            <a:r>
              <a:rPr lang="en-GB" b="0" dirty="0"/>
              <a:t> [932] </a:t>
            </a:r>
            <a:r>
              <a:rPr lang="en-GB" b="0" dirty="0" err="1"/>
              <a:t>ständig</a:t>
            </a:r>
            <a:r>
              <a:rPr lang="en-GB" b="0" dirty="0"/>
              <a:t> [779] </a:t>
            </a:r>
            <a:r>
              <a:rPr lang="en-GB" b="0" dirty="0" err="1"/>
              <a:t>hängen</a:t>
            </a:r>
            <a:r>
              <a:rPr lang="en-GB" b="0" dirty="0"/>
              <a:t> [590] </a:t>
            </a:r>
            <a:r>
              <a:rPr lang="en-GB" b="0" dirty="0" err="1"/>
              <a:t>unbekannt</a:t>
            </a:r>
            <a:r>
              <a:rPr lang="en-GB" b="0" dirty="0"/>
              <a:t> [1292] Bad [1637] </a:t>
            </a:r>
            <a:r>
              <a:rPr lang="en-GB" b="0" dirty="0" err="1"/>
              <a:t>Nähe</a:t>
            </a:r>
            <a:r>
              <a:rPr lang="en-GB" b="0" baseline="0" dirty="0"/>
              <a:t> [918] </a:t>
            </a:r>
            <a:r>
              <a:rPr lang="en-GB" b="0" dirty="0" err="1"/>
              <a:t>zählen</a:t>
            </a:r>
            <a:r>
              <a:rPr lang="en-GB" b="0" dirty="0"/>
              <a:t> [704] </a:t>
            </a:r>
            <a:r>
              <a:rPr lang="en-GB" b="0" dirty="0" err="1"/>
              <a:t>zahlen</a:t>
            </a:r>
            <a:r>
              <a:rPr lang="en-GB" b="0" dirty="0"/>
              <a:t> [832] </a:t>
            </a:r>
            <a:r>
              <a:rPr lang="en-GB" b="0" baseline="0" dirty="0"/>
              <a:t>Wahl [799] </a:t>
            </a:r>
            <a:r>
              <a:rPr lang="en-GB" b="0" dirty="0" err="1"/>
              <a:t>wählen</a:t>
            </a:r>
            <a:r>
              <a:rPr lang="en-GB" b="0" dirty="0"/>
              <a:t> [636] </a:t>
            </a:r>
            <a:r>
              <a:rPr lang="en-GB" b="0" dirty="0" err="1"/>
              <a:t>Geschäft</a:t>
            </a:r>
            <a:r>
              <a:rPr lang="en-GB" b="0" dirty="0"/>
              <a:t> [765] </a:t>
            </a:r>
            <a:r>
              <a:rPr lang="en-GB" b="0" dirty="0" err="1"/>
              <a:t>schaffen</a:t>
            </a:r>
            <a:r>
              <a:rPr lang="en-GB" b="0" dirty="0"/>
              <a:t> (</a:t>
            </a:r>
            <a:r>
              <a:rPr lang="en-GB" b="0" dirty="0" err="1"/>
              <a:t>geschafft</a:t>
            </a:r>
            <a:r>
              <a:rPr lang="en-GB" b="0" dirty="0"/>
              <a:t>)</a:t>
            </a:r>
            <a:r>
              <a:rPr lang="en-GB" b="0" baseline="0" dirty="0"/>
              <a:t> [285] </a:t>
            </a:r>
            <a:r>
              <a:rPr lang="en-GB" b="0" dirty="0" err="1"/>
              <a:t>schätzen</a:t>
            </a:r>
            <a:r>
              <a:rPr lang="en-GB" b="0" dirty="0"/>
              <a:t> [1294] </a:t>
            </a:r>
            <a:r>
              <a:rPr lang="en-GB" b="0" dirty="0" err="1"/>
              <a:t>schatzen</a:t>
            </a:r>
            <a:r>
              <a:rPr lang="en-GB" b="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b="1"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60288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To develop</a:t>
            </a:r>
            <a:r>
              <a:rPr lang="en-GB" b="0" baseline="0"/>
              <a:t> understanding of</a:t>
            </a:r>
            <a:r>
              <a:rPr lang="en-GB" b="0"/>
              <a:t> compound nouns.</a:t>
            </a:r>
            <a:br>
              <a:rPr lang="en-GB"/>
            </a:b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r>
              <a:rPr lang="en-GB" b="1" baseline="0"/>
              <a:t>Task 1. </a:t>
            </a:r>
            <a:r>
              <a:rPr lang="en-GB" baseline="0"/>
              <a:t>We first practise the application of gender knowledge of previously taught nouns, combining them to make new compound nouns, which students should then also know the meaning of, without reference to a dictionary. This reinforces the importance of gender knowledge, which is a theme running right through this SOW!</a:t>
            </a:r>
          </a:p>
          <a:p>
            <a:r>
              <a:rPr lang="en-GB" b="1"/>
              <a:t>Note: </a:t>
            </a:r>
            <a:r>
              <a:rPr lang="en-GB"/>
              <a:t>This task also includes three words from the revisited sets for this week: </a:t>
            </a:r>
            <a:r>
              <a:rPr lang="en-GB" sz="1200" b="0" kern="1200">
                <a:solidFill>
                  <a:schemeClr val="tx1"/>
                </a:solidFill>
                <a:effectLst/>
                <a:latin typeface="+mn-lt"/>
                <a:ea typeface="+mn-ea"/>
                <a:cs typeface="+mn-cs"/>
              </a:rPr>
              <a:t>der Zug [613] der Platz [344] grün [556] </a:t>
            </a:r>
            <a:br>
              <a:rPr lang="en-GB" b="0" baseline="0"/>
            </a:br>
            <a:br>
              <a:rPr lang="en-GB" baseline="0"/>
            </a:br>
            <a:r>
              <a:rPr lang="en-GB" b="1" baseline="0"/>
              <a:t>Task 2. </a:t>
            </a:r>
            <a:r>
              <a:rPr lang="en-GB" baseline="0"/>
              <a:t>Using previously-taught words, students are again asked to provide the gender and the English meaning.</a:t>
            </a:r>
            <a:br>
              <a:rPr lang="en-GB" baseline="0"/>
            </a:br>
            <a:r>
              <a:rPr lang="en-GB" baseline="0"/>
              <a:t>This time, however, the English meanings are less transparent, and require further thinking.</a:t>
            </a:r>
            <a:br>
              <a:rPr lang="en-GB" baseline="0"/>
            </a:br>
            <a:r>
              <a:rPr lang="en-GB" baseline="0"/>
              <a:t>This represents a very important opportunity for developing vocabulary depth - many high-frequency words have multiple meanings.  Students have been taught these words previously in one context.</a:t>
            </a:r>
            <a:br>
              <a:rPr lang="en-GB" baseline="0"/>
            </a:br>
            <a:r>
              <a:rPr lang="en-GB" baseline="0"/>
              <a:t>The way they are combined here is often with a slightly different meaning.</a:t>
            </a:r>
          </a:p>
          <a:p>
            <a:endParaRPr lang="en-GB" baseline="0"/>
          </a:p>
          <a:p>
            <a:r>
              <a:rPr lang="en-GB" sz="1200" b="1" kern="1200">
                <a:solidFill>
                  <a:schemeClr val="tx1"/>
                </a:solidFill>
                <a:effectLst/>
                <a:latin typeface="+mn-lt"/>
                <a:ea typeface="+mn-ea"/>
                <a:cs typeface="+mn-cs"/>
              </a:rPr>
              <a:t>Note: </a:t>
            </a:r>
            <a:r>
              <a:rPr lang="en-GB" sz="1200" kern="1200">
                <a:solidFill>
                  <a:schemeClr val="tx1"/>
                </a:solidFill>
                <a:effectLst/>
                <a:latin typeface="+mn-lt"/>
                <a:ea typeface="+mn-ea"/>
                <a:cs typeface="+mn-cs"/>
              </a:rPr>
              <a:t>In tasks 1</a:t>
            </a:r>
            <a:r>
              <a:rPr lang="en-GB" sz="1200" kern="1200" baseline="0">
                <a:solidFill>
                  <a:schemeClr val="tx1"/>
                </a:solidFill>
                <a:effectLst/>
                <a:latin typeface="+mn-lt"/>
                <a:ea typeface="+mn-ea"/>
                <a:cs typeface="+mn-cs"/>
              </a:rPr>
              <a:t> and 2, all words have been previously taught within the SOW, although some featured as verbs - e.g. lieben (Liebe as phonics source word), schlafen.</a:t>
            </a:r>
          </a:p>
          <a:p>
            <a:r>
              <a:rPr lang="en-GB" sz="1200" kern="1200" baseline="0">
                <a:solidFill>
                  <a:schemeClr val="tx1"/>
                </a:solidFill>
                <a:effectLst/>
                <a:latin typeface="+mn-lt"/>
                <a:ea typeface="+mn-ea"/>
                <a:cs typeface="+mn-cs"/>
              </a:rPr>
              <a:t>Lieblings- [&gt;4037] Nummer [1048] Deutsch [105] Unterricht [1107] früh [322] Sprache [1791] Schule [208] Woche [209] Tag [108] Haus [159] Tür [400] Liebe [843] lieben [816] Paar [284] Spiel [500] Platz [344] grün [556] blau [1016] schlafen [787] Zimmer [609] </a:t>
            </a:r>
            <a:br>
              <a:rPr lang="en-GB" baseline="0"/>
            </a:br>
            <a:br>
              <a:rPr lang="en-GB" baseline="0"/>
            </a:br>
            <a:r>
              <a:rPr lang="en-GB" b="1" baseline="0"/>
              <a:t>Task 3. </a:t>
            </a:r>
            <a:r>
              <a:rPr lang="en-GB"/>
              <a:t>This task moves us into</a:t>
            </a:r>
            <a:r>
              <a:rPr lang="en-GB" baseline="0"/>
              <a:t> the theme of holidays.</a:t>
            </a:r>
            <a:br>
              <a:rPr lang="en-GB" baseline="0"/>
            </a:br>
            <a:r>
              <a:rPr lang="en-GB" baseline="0"/>
              <a:t>Second, we practise segmentation of some compound nouns, all starting or ending with the word Urlaub.</a:t>
            </a:r>
            <a:br>
              <a:rPr lang="en-GB" baseline="0"/>
            </a:br>
            <a:r>
              <a:rPr lang="en-GB" baseline="0"/>
              <a:t>Some of these will feature previously taught language, some will contain cognates, and finally, others with have unfamiliar words.</a:t>
            </a:r>
            <a:br>
              <a:rPr lang="en-GB" baseline="0"/>
            </a:br>
            <a:r>
              <a:rPr lang="en-GB" baseline="0"/>
              <a:t>With the unfamiliar words, it is not expected that students guess the meaning. </a:t>
            </a:r>
            <a:br>
              <a:rPr lang="en-GB" baseline="0"/>
            </a:br>
            <a:r>
              <a:rPr lang="en-GB" baseline="0"/>
              <a:t>They are to segment the word, and then look up the unfamiliar part to try to work out its meaning.</a:t>
            </a:r>
            <a:br>
              <a:rPr lang="en-GB" baseline="0"/>
            </a:br>
            <a:r>
              <a:rPr lang="en-GB" baseline="0"/>
              <a:t>Ask the students why they don’t need to work out the articles in Task 3 (answer - they will all be ‘der’ like ‘der Urlaub’).</a:t>
            </a:r>
            <a:br>
              <a:rPr lang="en-GB" baseline="0"/>
            </a:br>
            <a:r>
              <a:rPr lang="en-GB" baseline="0"/>
              <a:t>der Urlaub [1192]  is in this week’s vocabulary set. Winter [1288] is a cognate and was met in the Christmas lesson sequence;  aktiv [861] a near cognate;  Rucksack [3915] cognate and previously met; Familie [310] previously taught; Tag [108] is known but the -es may confuse at first; Boot [1927] not yet met  - will need looking up; Strand [2047] not yet met - will need looking up.</a:t>
            </a:r>
          </a:p>
          <a:p>
            <a:endParaRPr lang="en-GB" baseline="0"/>
          </a:p>
          <a:p>
            <a:r>
              <a:rPr lang="en-GB" b="1" baseline="0"/>
              <a:t>Note: </a:t>
            </a:r>
            <a:r>
              <a:rPr lang="en-GB" baseline="0"/>
              <a:t>in good online dictionaries many compound nouns will be listed. However, typically school paper dictionaries may not, and either way, it is helpful for students to recognise the usefulness of breaking compound nouns down into their component nouns, as a comprehension strategy.</a:t>
            </a:r>
            <a:br>
              <a:rPr lang="en-GB" baseline="0"/>
            </a:br>
            <a:br>
              <a:rPr lang="en-GB" baseline="0"/>
            </a:br>
            <a:r>
              <a:rPr lang="en-GB" b="1" baseline="0"/>
              <a:t>Task 4</a:t>
            </a:r>
            <a:br>
              <a:rPr lang="en-GB" baseline="0"/>
            </a:br>
            <a:r>
              <a:rPr lang="en-GB" baseline="0"/>
              <a:t>This task continues the focus on holidays, but this time, Urlaub- is the first word, meaning that the genders need to be worked out, as well as the English meanings.</a:t>
            </a:r>
            <a:br>
              <a:rPr lang="en-GB" baseline="0"/>
            </a:br>
            <a:r>
              <a:rPr lang="en-GB" baseline="0"/>
              <a:t>All words were previously taught, except the cognate Hotel.</a:t>
            </a:r>
            <a:br>
              <a:rPr lang="en-GB" baseline="0"/>
            </a:br>
            <a:r>
              <a:rPr lang="en-GB" baseline="0"/>
              <a:t>Tag [108], Idee [641] Ort [383] Hotel - cognate [1129] Geld [249]</a:t>
            </a:r>
            <a:br>
              <a:rPr lang="en-GB" baseline="0"/>
            </a:br>
            <a:br>
              <a:rPr lang="en-GB" baseline="0"/>
            </a:br>
            <a:r>
              <a:rPr lang="en-GB" b="1" baseline="0"/>
              <a:t>Note:</a:t>
            </a:r>
            <a:r>
              <a:rPr lang="en-GB" baseline="0"/>
              <a:t> Not all tasks need to be completed in one lesson.  Teachers to differentiate for their own classes.</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There is a clear overlap with word families work, here, though the focus is on compound nouns.  Subsequent lessons will explore links between word classes:  how verbs become nouns, nouns become </a:t>
            </a:r>
            <a:r>
              <a:rPr lang="en-GB" sz="1200" kern="1200" baseline="0">
                <a:solidFill>
                  <a:schemeClr val="tx1"/>
                </a:solidFill>
                <a:effectLst/>
                <a:latin typeface="+mn-lt"/>
                <a:ea typeface="+mn-ea"/>
                <a:cs typeface="+mn-cs"/>
              </a:rPr>
              <a:t>verbs etc.</a:t>
            </a:r>
            <a:br>
              <a:rPr lang="en-GB" dirty="0"/>
            </a:br>
            <a:br>
              <a:rPr lang="en-GB"/>
            </a:br>
            <a:br>
              <a:rPr lang="en-GB" baseline="0" dirty="0"/>
            </a:b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3426904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US" b="0"/>
              <a:t>To practise spoken production of strong verb forms (1</a:t>
            </a:r>
            <a:r>
              <a:rPr lang="en-US" b="0" baseline="30000"/>
              <a:t>st</a:t>
            </a:r>
            <a:r>
              <a:rPr lang="en-US" b="0"/>
              <a:t> and 3</a:t>
            </a:r>
            <a:r>
              <a:rPr lang="en-US" b="0" baseline="30000"/>
              <a:t>rd</a:t>
            </a:r>
            <a:r>
              <a:rPr lang="en-US" b="0"/>
              <a:t> person singular).</a:t>
            </a:r>
            <a:r>
              <a:rPr lang="en-US"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b="0"/>
              <a:t>Tante </a:t>
            </a:r>
            <a:r>
              <a:rPr lang="en-US"/>
              <a:t>Laura defies expectations! She lives an active and busy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is Student A’s card.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sz="1200" b="1" i="0" kern="1200">
                <a:solidFill>
                  <a:schemeClr val="tx1"/>
                </a:solidFill>
                <a:effectLst/>
                <a:latin typeface="+mn-lt"/>
                <a:ea typeface="+mn-ea"/>
                <a:cs typeface="+mn-cs"/>
              </a:rPr>
              <a:t>Note: </a:t>
            </a:r>
            <a:r>
              <a:rPr lang="en-GB" sz="1200" kern="1200">
                <a:solidFill>
                  <a:schemeClr val="tx1"/>
                </a:solidFill>
                <a:effectLst/>
                <a:latin typeface="+mn-lt"/>
                <a:ea typeface="+mn-ea"/>
                <a:cs typeface="+mn-cs"/>
              </a:rPr>
              <a:t>This speaking activity intentionally requires each learner to produce just one verb form at a time, for a few sentences, before swapping to the other form. Then, in the next activity, more ‘desirable difficulty’ is built in as they have to actively choose which form they use each time they make a sentence.</a:t>
            </a: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228600" indent="-228600">
              <a:buAutoNum type="arabicPeriod"/>
            </a:pPr>
            <a:r>
              <a:rPr lang="en-US"/>
              <a:t>Students</a:t>
            </a:r>
            <a:r>
              <a:rPr lang="en-US" baseline="0"/>
              <a:t> w</a:t>
            </a:r>
            <a:r>
              <a:rPr lang="en-US"/>
              <a:t>ork </a:t>
            </a:r>
            <a:r>
              <a:rPr lang="en-US" dirty="0"/>
              <a:t>in pairs.</a:t>
            </a:r>
          </a:p>
          <a:p>
            <a:pPr marL="228600" indent="-228600">
              <a:buAutoNum type="arabicPeriod"/>
            </a:pPr>
            <a:r>
              <a:rPr lang="en-US" dirty="0"/>
              <a:t>Person A and person B have a different set of pictures.</a:t>
            </a:r>
          </a:p>
          <a:p>
            <a:pPr marL="228600" indent="-228600">
              <a:buAutoNum type="arabicPeriod"/>
            </a:pPr>
            <a:r>
              <a:rPr lang="en-US" dirty="0"/>
              <a:t>Person A describes one of their pictures (</a:t>
            </a:r>
            <a:r>
              <a:rPr lang="en-US" dirty="0" err="1"/>
              <a:t>Tante</a:t>
            </a:r>
            <a:r>
              <a:rPr lang="en-US" dirty="0"/>
              <a:t> Laura….).</a:t>
            </a:r>
          </a:p>
          <a:p>
            <a:pPr marL="228600" indent="-228600">
              <a:buAutoNum type="arabicPeriod"/>
            </a:pPr>
            <a:r>
              <a:rPr lang="en-US" dirty="0"/>
              <a:t>Person B finds the corresponding picture for Mia and describes it from Mia’s perspective (Ich…).</a:t>
            </a:r>
          </a:p>
          <a:p>
            <a:pPr marL="228600" indent="-228600">
              <a:buAutoNum type="arabicPeriod"/>
            </a:pPr>
            <a:r>
              <a:rPr lang="en-US" dirty="0"/>
              <a:t>Then person A starts with the next picture.</a:t>
            </a:r>
          </a:p>
          <a:p>
            <a:pPr marL="228600" indent="-228600">
              <a:buAutoNum type="arabicPeriod"/>
            </a:pPr>
            <a:r>
              <a:rPr lang="en-US" dirty="0"/>
              <a:t>Repeat until all pictures have been described.</a:t>
            </a:r>
          </a:p>
          <a:p>
            <a:pPr marL="228600" indent="-228600">
              <a:buAutoNum type="arabicPeriod"/>
            </a:pPr>
            <a:r>
              <a:rPr lang="en-US" dirty="0"/>
              <a:t>Activity could be repeated in different order with roles </a:t>
            </a:r>
            <a:r>
              <a:rPr lang="en-US"/>
              <a:t>swapped.</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489811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is Student B’s card.</a:t>
            </a: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889085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explain the w</a:t>
            </a:r>
            <a:r>
              <a:rPr lang="en-US" b="0"/>
              <a:t>riting activity on the next slide (involving producton of strong verb forms).</a:t>
            </a:r>
            <a:r>
              <a:rPr lang="en-US" b="0" baseline="0"/>
              <a:t> </a:t>
            </a:r>
          </a:p>
          <a:p>
            <a:endParaRPr lang="en-GB"/>
          </a:p>
          <a:p>
            <a:r>
              <a:rPr lang="en-GB" b="1"/>
              <a:t>Note:</a:t>
            </a:r>
            <a:r>
              <a:rPr lang="en-GB"/>
              <a:t> After her stay with tante Laura,</a:t>
            </a:r>
            <a:r>
              <a:rPr lang="en-GB" baseline="0"/>
              <a:t> </a:t>
            </a:r>
            <a:r>
              <a:rPr lang="en-GB"/>
              <a:t>Mia is inspired to make some changes in her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228600" indent="-228600">
              <a:buAutoNum type="arabicPeriod"/>
            </a:pPr>
            <a:r>
              <a:rPr lang="en-GB"/>
              <a:t>Cycle through the examples on this slide using the animation sequence.</a:t>
            </a:r>
          </a:p>
          <a:p>
            <a:pPr marL="228600" indent="-228600">
              <a:buAutoNum type="arabicPeriod"/>
            </a:pPr>
            <a:r>
              <a:rPr lang="en-GB"/>
              <a:t>For </a:t>
            </a:r>
            <a:r>
              <a:rPr lang="en-GB" dirty="0"/>
              <a:t>each pair </a:t>
            </a:r>
            <a:r>
              <a:rPr lang="en-GB"/>
              <a:t>of pictures on the next slide, students write </a:t>
            </a:r>
            <a:r>
              <a:rPr lang="en-GB" dirty="0"/>
              <a:t>a sentence about the current Mia (ich) and the perfect Mia (</a:t>
            </a:r>
            <a:r>
              <a:rPr lang="en-GB" dirty="0" err="1"/>
              <a:t>sie</a:t>
            </a:r>
            <a:r>
              <a:rPr lang="en-GB" dirty="0"/>
              <a:t>).</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544326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written </a:t>
            </a:r>
            <a:r>
              <a:rPr lang="en-US" b="0"/>
              <a:t>production of strong verb forms (1</a:t>
            </a:r>
            <a:r>
              <a:rPr lang="en-US" b="0" baseline="30000"/>
              <a:t>st</a:t>
            </a:r>
            <a:r>
              <a:rPr lang="en-US" b="0"/>
              <a:t> and 3</a:t>
            </a:r>
            <a:r>
              <a:rPr lang="en-US" b="0" baseline="30000"/>
              <a:t>rd</a:t>
            </a:r>
            <a:r>
              <a:rPr lang="en-US" b="0"/>
              <a:t> person</a:t>
            </a:r>
            <a:r>
              <a:rPr lang="en-US" b="0" baseline="0"/>
              <a:t> singular)</a:t>
            </a:r>
            <a:r>
              <a:rPr lang="en-US" b="0"/>
              <a:t>.</a:t>
            </a:r>
            <a:endParaRPr lang="en-US" b="0" baseline="0"/>
          </a:p>
          <a:p>
            <a:endParaRPr lang="en-GB"/>
          </a:p>
          <a:p>
            <a:r>
              <a:rPr lang="en-GB" b="1"/>
              <a:t>Note: </a:t>
            </a:r>
            <a:r>
              <a:rPr lang="en-GB"/>
              <a:t>After her stay with tante Laura,</a:t>
            </a:r>
            <a:r>
              <a:rPr lang="en-GB" baseline="0"/>
              <a:t> </a:t>
            </a:r>
            <a:r>
              <a:rPr lang="en-GB"/>
              <a:t>Mia is inspired to make some changes in her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indent="0">
              <a:buNone/>
            </a:pPr>
            <a:r>
              <a:rPr lang="en-GB"/>
              <a:t>1. Taking current Mia’s perspective, students write a sentence about the current Mia (ich) and the perfect Mia for each pair of pictures.</a:t>
            </a:r>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3998898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BONUS PHONICS </a:t>
            </a:r>
            <a:r>
              <a:rPr lang="en-GB" b="1"/>
              <a:t>ACTIVITY </a:t>
            </a:r>
          </a:p>
          <a:p>
            <a:endParaRPr lang="en-GB" b="1"/>
          </a:p>
          <a:p>
            <a:r>
              <a:rPr lang="en-GB" b="1"/>
              <a:t>Timing: 5 minutes (or as desired – could be finished for homework)</a:t>
            </a:r>
          </a:p>
          <a:p>
            <a:endParaRPr lang="en-GB" b="1"/>
          </a:p>
          <a:p>
            <a:r>
              <a:rPr lang="en-GB" b="1"/>
              <a:t>Aim: </a:t>
            </a:r>
            <a:r>
              <a:rPr lang="en-GB" b="0"/>
              <a:t>To make your </a:t>
            </a:r>
            <a:r>
              <a:rPr lang="en-GB" b="0" dirty="0"/>
              <a:t>own tongue twister</a:t>
            </a:r>
          </a:p>
          <a:p>
            <a:endParaRPr lang="en-GB"/>
          </a:p>
          <a:p>
            <a:r>
              <a:rPr lang="en-GB" b="1"/>
              <a:t>Procedure: </a:t>
            </a:r>
            <a:endParaRPr lang="en-GB" dirty="0"/>
          </a:p>
          <a:p>
            <a:r>
              <a:rPr lang="en-GB"/>
              <a:t>1. Students </a:t>
            </a:r>
            <a:r>
              <a:rPr lang="en-GB" dirty="0"/>
              <a:t>(alone or in pairs</a:t>
            </a:r>
            <a:r>
              <a:rPr lang="en-GB"/>
              <a:t>) pick, </a:t>
            </a:r>
            <a:r>
              <a:rPr lang="en-GB" dirty="0"/>
              <a:t>or </a:t>
            </a:r>
            <a:r>
              <a:rPr lang="en-GB"/>
              <a:t>teacher assigns, </a:t>
            </a:r>
            <a:r>
              <a:rPr lang="en-GB" dirty="0"/>
              <a:t>one of the following sound pairs:</a:t>
            </a:r>
          </a:p>
          <a:p>
            <a:r>
              <a:rPr lang="en-GB" dirty="0"/>
              <a:t>-  a vs </a:t>
            </a:r>
            <a:r>
              <a:rPr lang="en-GB" dirty="0" err="1"/>
              <a:t>ä</a:t>
            </a:r>
            <a:endParaRPr lang="en-GB" dirty="0"/>
          </a:p>
          <a:p>
            <a:pPr marL="171450" indent="-171450">
              <a:buFontTx/>
              <a:buChar char="-"/>
            </a:pPr>
            <a:r>
              <a:rPr lang="en-GB" dirty="0"/>
              <a:t>e vs </a:t>
            </a:r>
            <a:r>
              <a:rPr lang="en-GB" dirty="0" err="1"/>
              <a:t>i</a:t>
            </a:r>
            <a:endParaRPr lang="en-GB" dirty="0"/>
          </a:p>
          <a:p>
            <a:pPr marL="171450" indent="-171450">
              <a:buFontTx/>
              <a:buChar char="-"/>
            </a:pPr>
            <a:r>
              <a:rPr lang="en-GB" dirty="0"/>
              <a:t>au vs </a:t>
            </a:r>
            <a:r>
              <a:rPr lang="en-GB" dirty="0" err="1"/>
              <a:t>äu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These </a:t>
            </a:r>
            <a:r>
              <a:rPr lang="en-GB" dirty="0"/>
              <a:t>sound contrasts are </a:t>
            </a:r>
            <a:r>
              <a:rPr lang="en-GB"/>
              <a:t>useful for </a:t>
            </a:r>
            <a:r>
              <a:rPr lang="en-GB" dirty="0"/>
              <a:t>the vowel changes in the </a:t>
            </a:r>
            <a:r>
              <a:rPr lang="en-GB"/>
              <a:t>verbs.</a:t>
            </a:r>
            <a:endParaRPr lang="en-GB" dirty="0"/>
          </a:p>
          <a:p>
            <a:pPr marL="0" indent="0">
              <a:buFontTx/>
              <a:buNone/>
            </a:pPr>
            <a:r>
              <a:rPr lang="en-GB"/>
              <a:t>2. Students </a:t>
            </a:r>
            <a:r>
              <a:rPr lang="en-GB" dirty="0"/>
              <a:t>create three sentences using the source and cluster words for their sounds as well as (some) other words that have appeared in the scheme of work so far:</a:t>
            </a:r>
          </a:p>
          <a:p>
            <a:pPr marL="0" indent="0">
              <a:buFontTx/>
              <a:buNone/>
            </a:pPr>
            <a:r>
              <a:rPr lang="en-GB"/>
              <a:t>i) A sentence using as many instances of the first sound</a:t>
            </a:r>
          </a:p>
          <a:p>
            <a:pPr marL="0" indent="0">
              <a:buFontTx/>
              <a:buNone/>
            </a:pPr>
            <a:r>
              <a:rPr lang="en-GB"/>
              <a:t>ii) A </a:t>
            </a:r>
            <a:r>
              <a:rPr lang="en-GB" dirty="0"/>
              <a:t>sentence using as many instances of the </a:t>
            </a:r>
            <a:r>
              <a:rPr lang="en-GB"/>
              <a:t>second sound</a:t>
            </a:r>
          </a:p>
          <a:p>
            <a:pPr marL="0" indent="0">
              <a:buFontTx/>
              <a:buNone/>
            </a:pPr>
            <a:r>
              <a:rPr lang="en-GB"/>
              <a:t>iii)</a:t>
            </a:r>
            <a:r>
              <a:rPr lang="en-GB" baseline="0"/>
              <a:t> </a:t>
            </a:r>
            <a:r>
              <a:rPr lang="en-GB"/>
              <a:t>A </a:t>
            </a:r>
            <a:r>
              <a:rPr lang="en-GB" dirty="0"/>
              <a:t>sentence alternating the two sounds</a:t>
            </a:r>
          </a:p>
          <a:p>
            <a:pPr marL="228600" indent="-228600">
              <a:buFontTx/>
              <a:buAutoNum type="arabicPeriod"/>
            </a:pPr>
            <a:endParaRPr lang="en-GB" dirty="0"/>
          </a:p>
          <a:p>
            <a:pPr marL="0" indent="0">
              <a:buFontTx/>
              <a:buNone/>
            </a:pPr>
            <a:r>
              <a:rPr lang="en-GB" b="1"/>
              <a:t>Note:</a:t>
            </a:r>
            <a:r>
              <a:rPr lang="en-GB" b="1" baseline="0"/>
              <a:t> </a:t>
            </a:r>
            <a:r>
              <a:rPr lang="en-GB" baseline="0"/>
              <a:t>T</a:t>
            </a:r>
            <a:r>
              <a:rPr lang="en-GB"/>
              <a:t>his </a:t>
            </a:r>
            <a:r>
              <a:rPr lang="en-GB" dirty="0"/>
              <a:t>slide and the next two show source and cluster words for each pair. Students could use proper names as well (e.g. Max, Laura. Paul, Hilde,  or Berlin, Wien etc.). Before starting students could do a short brainstorm to come up with more words that include the relevant sounds.</a:t>
            </a:r>
          </a:p>
          <a:p>
            <a:pPr marL="0" indent="0">
              <a:buFontTx/>
              <a:buNone/>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4046048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Make your </a:t>
            </a:r>
            <a:r>
              <a:rPr lang="en-GB" dirty="0"/>
              <a:t>own tongue twister e / </a:t>
            </a:r>
            <a:r>
              <a:rPr lang="en-GB" dirty="0" err="1"/>
              <a:t>i</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1604668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Make your </a:t>
            </a:r>
            <a:r>
              <a:rPr lang="en-GB" dirty="0"/>
              <a:t>own tongue twister  au / </a:t>
            </a:r>
            <a:r>
              <a:rPr lang="en-GB" dirty="0" err="1"/>
              <a:t>äu</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1031126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 to set the homework.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To</a:t>
            </a:r>
            <a:r>
              <a:rPr lang="en-GB" baseline="0" dirty="0"/>
              <a:t> revisit t</a:t>
            </a:r>
            <a:r>
              <a:rPr lang="en-GB" dirty="0"/>
              <a:t>he contrast between [e]and [</a:t>
            </a:r>
            <a:r>
              <a:rPr lang="en-GB" dirty="0" err="1"/>
              <a:t>i</a:t>
            </a:r>
            <a:r>
              <a:rPr lang="en-GB" dirty="0"/>
              <a:t>].</a:t>
            </a:r>
          </a:p>
          <a:p>
            <a:endParaRPr lang="en-GB" dirty="0"/>
          </a:p>
          <a:p>
            <a:r>
              <a:rPr lang="en-GB" b="1" dirty="0"/>
              <a:t>Note: </a:t>
            </a:r>
            <a:r>
              <a:rPr lang="en-GB" dirty="0"/>
              <a:t>The contrast between [e] and [</a:t>
            </a:r>
            <a:r>
              <a:rPr lang="en-GB" dirty="0" err="1"/>
              <a:t>i</a:t>
            </a:r>
            <a:r>
              <a:rPr lang="en-GB" dirty="0"/>
              <a:t>]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example words (</a:t>
            </a:r>
            <a:r>
              <a:rPr lang="en-GB" dirty="0" err="1"/>
              <a:t>denken</a:t>
            </a:r>
            <a:r>
              <a:rPr lang="en-GB" dirty="0"/>
              <a:t> / </a:t>
            </a:r>
            <a:r>
              <a:rPr lang="en-GB" dirty="0" err="1"/>
              <a:t>geben</a:t>
            </a:r>
            <a:r>
              <a:rPr lang="en-GB" dirty="0"/>
              <a:t> / </a:t>
            </a:r>
            <a:r>
              <a:rPr lang="en-GB" dirty="0" err="1"/>
              <a:t>finden</a:t>
            </a:r>
            <a:r>
              <a:rPr lang="en-GB" dirty="0"/>
              <a:t> / </a:t>
            </a:r>
            <a:r>
              <a:rPr lang="en-GB" dirty="0" err="1"/>
              <a:t>wir</a:t>
            </a:r>
            <a:r>
              <a:rPr lang="en-GB" dirty="0"/>
              <a:t>) to play them and remind the students of the </a:t>
            </a:r>
            <a:r>
              <a:rPr lang="en-GB" dirty="0" err="1"/>
              <a:t>the</a:t>
            </a:r>
            <a:r>
              <a:rPr lang="en-GB" dirty="0"/>
              <a:t>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first 6 words a transcription (fill in the blank). The words are high 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second four are minimal pairs (some of these are rare).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Transcript:</a:t>
            </a:r>
          </a:p>
          <a:p>
            <a:pPr marL="228600" indent="-228600">
              <a:buAutoNum type="arabicPeriod"/>
            </a:pPr>
            <a:r>
              <a:rPr lang="en-GB" b="0" dirty="0" err="1"/>
              <a:t>gelingen</a:t>
            </a:r>
            <a:endParaRPr lang="en-GB" b="0" dirty="0"/>
          </a:p>
          <a:p>
            <a:pPr marL="228600" indent="-228600">
              <a:buAutoNum type="arabicPeriod"/>
            </a:pPr>
            <a:r>
              <a:rPr lang="en-GB" b="0" dirty="0" err="1"/>
              <a:t>Mittel</a:t>
            </a:r>
            <a:endParaRPr lang="en-GB" b="0" dirty="0"/>
          </a:p>
          <a:p>
            <a:pPr marL="228600" indent="-228600">
              <a:buAutoNum type="arabicPeriod"/>
            </a:pPr>
            <a:r>
              <a:rPr lang="en-GB" b="0" dirty="0" err="1"/>
              <a:t>eng</a:t>
            </a:r>
            <a:endParaRPr lang="en-GB" b="0" dirty="0"/>
          </a:p>
          <a:p>
            <a:pPr marL="228600" indent="-228600">
              <a:buAutoNum type="arabicPeriod"/>
            </a:pPr>
            <a:r>
              <a:rPr lang="en-GB" b="0" dirty="0" err="1"/>
              <a:t>werfen</a:t>
            </a:r>
            <a:endParaRPr lang="en-GB" b="0" dirty="0"/>
          </a:p>
          <a:p>
            <a:pPr marL="228600" indent="-228600">
              <a:buAutoNum type="arabicPeriod"/>
            </a:pPr>
            <a:r>
              <a:rPr lang="en-GB" b="0" dirty="0" err="1"/>
              <a:t>Zelle</a:t>
            </a:r>
            <a:endParaRPr lang="en-GB" b="0" dirty="0"/>
          </a:p>
          <a:p>
            <a:pPr marL="228600" indent="-228600">
              <a:buAutoNum type="arabicPeriod"/>
            </a:pPr>
            <a:r>
              <a:rPr lang="en-GB" b="0" dirty="0" err="1"/>
              <a:t>Sicht</a:t>
            </a:r>
            <a:endParaRPr lang="en-GB" b="0" dirty="0"/>
          </a:p>
          <a:p>
            <a:pPr marL="228600" indent="-228600">
              <a:buAutoNum type="arabicPeriod"/>
            </a:pPr>
            <a:r>
              <a:rPr lang="en-GB" b="1" dirty="0" err="1"/>
              <a:t>winden</a:t>
            </a:r>
            <a:r>
              <a:rPr lang="en-GB" b="1" dirty="0"/>
              <a:t> </a:t>
            </a:r>
            <a:r>
              <a:rPr lang="en-GB" b="0" dirty="0"/>
              <a:t>/ </a:t>
            </a:r>
            <a:r>
              <a:rPr lang="en-GB" b="0" dirty="0" err="1"/>
              <a:t>wenden</a:t>
            </a:r>
            <a:endParaRPr lang="en-GB" b="0" dirty="0"/>
          </a:p>
          <a:p>
            <a:pPr marL="228600" indent="-228600">
              <a:buAutoNum type="arabicPeriod"/>
            </a:pPr>
            <a:r>
              <a:rPr lang="en-GB" b="1" dirty="0" err="1"/>
              <a:t>setzen</a:t>
            </a:r>
            <a:r>
              <a:rPr lang="en-GB" b="0" dirty="0"/>
              <a:t> / </a:t>
            </a:r>
            <a:r>
              <a:rPr lang="en-GB" b="0" dirty="0" err="1"/>
              <a:t>sitzen</a:t>
            </a:r>
            <a:endParaRPr lang="en-GB" b="0" dirty="0"/>
          </a:p>
          <a:p>
            <a:pPr marL="228600" indent="-228600">
              <a:buAutoNum type="arabicPeriod"/>
            </a:pPr>
            <a:r>
              <a:rPr lang="en-GB" b="1" dirty="0" err="1"/>
              <a:t>blecken</a:t>
            </a:r>
            <a:r>
              <a:rPr lang="en-GB" b="0" dirty="0"/>
              <a:t> / </a:t>
            </a:r>
            <a:r>
              <a:rPr lang="en-GB" b="0" dirty="0" err="1"/>
              <a:t>blicken</a:t>
            </a:r>
            <a:endParaRPr lang="en-GB" b="1" dirty="0"/>
          </a:p>
          <a:p>
            <a:pPr marL="228600" indent="-228600">
              <a:buAutoNum type="arabicPeriod"/>
            </a:pPr>
            <a:r>
              <a:rPr lang="en-GB" b="0" dirty="0"/>
              <a:t> </a:t>
            </a:r>
            <a:r>
              <a:rPr lang="en-GB" b="0" dirty="0" err="1"/>
              <a:t>wirken</a:t>
            </a:r>
            <a:r>
              <a:rPr lang="en-GB" b="0" dirty="0"/>
              <a:t> </a:t>
            </a:r>
            <a:r>
              <a:rPr lang="en-GB" b="1" dirty="0"/>
              <a:t>/ </a:t>
            </a:r>
            <a:r>
              <a:rPr lang="en-GB" b="1" dirty="0" err="1"/>
              <a:t>Werken</a:t>
            </a:r>
            <a:endParaRPr lang="en-GB" b="0"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gelingen</a:t>
            </a:r>
            <a:r>
              <a:rPr lang="en-GB" i="0" dirty="0"/>
              <a:t> [502] </a:t>
            </a:r>
            <a:r>
              <a:rPr lang="en-GB" i="0" dirty="0" err="1"/>
              <a:t>Mittel</a:t>
            </a:r>
            <a:r>
              <a:rPr lang="en-GB" i="0" dirty="0"/>
              <a:t> [691] </a:t>
            </a:r>
            <a:r>
              <a:rPr lang="en-GB" i="0" dirty="0" err="1"/>
              <a:t>eng</a:t>
            </a:r>
            <a:r>
              <a:rPr lang="en-GB" i="0" baseline="0" dirty="0"/>
              <a:t> [593] </a:t>
            </a:r>
            <a:r>
              <a:rPr lang="en-GB" i="0" baseline="0" dirty="0" err="1"/>
              <a:t>werfen</a:t>
            </a:r>
            <a:r>
              <a:rPr lang="en-GB" i="0" baseline="0" dirty="0"/>
              <a:t> [718] </a:t>
            </a:r>
            <a:r>
              <a:rPr lang="en-GB" i="0" baseline="0" dirty="0" err="1"/>
              <a:t>Zelle</a:t>
            </a:r>
            <a:r>
              <a:rPr lang="en-GB" i="0" baseline="0" dirty="0"/>
              <a:t> [592] </a:t>
            </a:r>
            <a:r>
              <a:rPr lang="en-GB" i="0" baseline="0" dirty="0" err="1"/>
              <a:t>Sicht</a:t>
            </a:r>
            <a:r>
              <a:rPr lang="en-GB" i="0" baseline="0" dirty="0"/>
              <a:t> [940] </a:t>
            </a:r>
            <a:r>
              <a:rPr lang="en-GB" i="0" baseline="0" dirty="0" err="1"/>
              <a:t>winden</a:t>
            </a:r>
            <a:r>
              <a:rPr lang="en-GB" i="0" baseline="0" dirty="0"/>
              <a:t> [&gt;5009] </a:t>
            </a:r>
            <a:r>
              <a:rPr lang="en-GB" i="0" baseline="0" dirty="0" err="1"/>
              <a:t>wenden</a:t>
            </a:r>
            <a:r>
              <a:rPr lang="en-GB" i="0" baseline="0" dirty="0"/>
              <a:t> [1530] </a:t>
            </a:r>
            <a:r>
              <a:rPr lang="en-GB" i="0" baseline="0" dirty="0" err="1"/>
              <a:t>setzen</a:t>
            </a:r>
            <a:r>
              <a:rPr lang="en-GB" i="0" baseline="0" dirty="0"/>
              <a:t> [228] </a:t>
            </a:r>
            <a:r>
              <a:rPr lang="en-GB" i="0" baseline="0" dirty="0" err="1"/>
              <a:t>sitzen</a:t>
            </a:r>
            <a:r>
              <a:rPr lang="en-GB" i="0" baseline="0" dirty="0"/>
              <a:t> [231] </a:t>
            </a:r>
            <a:r>
              <a:rPr lang="en-GB" i="0" baseline="0" dirty="0" err="1"/>
              <a:t>blecken</a:t>
            </a:r>
            <a:r>
              <a:rPr lang="en-GB" i="0" baseline="0" dirty="0"/>
              <a:t> [&gt;5009] </a:t>
            </a:r>
            <a:r>
              <a:rPr lang="en-GB" i="0" baseline="0" dirty="0" err="1"/>
              <a:t>blicken</a:t>
            </a:r>
            <a:r>
              <a:rPr lang="en-GB" i="0" baseline="0" dirty="0"/>
              <a:t> [1256] </a:t>
            </a:r>
            <a:r>
              <a:rPr lang="en-GB" i="0" baseline="0" dirty="0" err="1"/>
              <a:t>wirken</a:t>
            </a:r>
            <a:r>
              <a:rPr lang="en-GB" i="0" baseline="0" dirty="0"/>
              <a:t> [401] </a:t>
            </a:r>
            <a:r>
              <a:rPr lang="en-GB" i="0" baseline="0" dirty="0" err="1"/>
              <a:t>werken</a:t>
            </a:r>
            <a:r>
              <a:rPr lang="en-GB" i="0"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60038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revisit SSC </a:t>
            </a:r>
            <a:r>
              <a:rPr lang="en-GB" b="1" dirty="0"/>
              <a:t>[</a:t>
            </a:r>
            <a:r>
              <a:rPr lang="en-GB" b="1" dirty="0" err="1"/>
              <a:t>äu</a:t>
            </a:r>
            <a:r>
              <a:rPr lang="en-GB" b="1" dirty="0"/>
              <a:t>]</a:t>
            </a:r>
            <a:r>
              <a:rPr lang="en-GB" b="0" dirty="0"/>
              <a:t>, introduced last week. </a:t>
            </a:r>
          </a:p>
          <a:p>
            <a:endParaRPr lang="en-GB" b="0" dirty="0"/>
          </a:p>
          <a:p>
            <a:r>
              <a:rPr lang="en-GB" b="1" dirty="0"/>
              <a:t>Note: </a:t>
            </a:r>
            <a:r>
              <a:rPr lang="en-GB" b="0" dirty="0"/>
              <a:t>We’re revisiting it here</a:t>
            </a:r>
            <a:r>
              <a:rPr lang="en-GB" b="0" baseline="0" dirty="0"/>
              <a:t> </a:t>
            </a:r>
            <a:r>
              <a:rPr lang="en-GB" b="0" dirty="0"/>
              <a:t>because it is relevant for this week’s grammar point (strong verbs and the stem change from </a:t>
            </a:r>
            <a:r>
              <a:rPr lang="en-GB" b="1" dirty="0"/>
              <a:t>au</a:t>
            </a:r>
            <a:r>
              <a:rPr lang="en-GB" b="0" dirty="0"/>
              <a:t> to </a:t>
            </a:r>
            <a:r>
              <a:rPr lang="en-GB" b="1" dirty="0" err="1"/>
              <a:t>äu</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r>
              <a:rPr lang="en-GB" b="0" dirty="0"/>
              <a:t>1.</a:t>
            </a:r>
            <a:r>
              <a:rPr lang="en-GB" b="0" baseline="0" dirty="0"/>
              <a:t> </a:t>
            </a:r>
            <a:r>
              <a:rPr lang="en-GB" dirty="0"/>
              <a:t>This is a paired</a:t>
            </a:r>
            <a:r>
              <a:rPr lang="en-GB" baseline="0" dirty="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r>
              <a:rPr lang="en-GB" baseline="0" dirty="0"/>
              <a:t>2. Alternatively, they can do it more slowly and carefully, scrutinising each other’s pronunciation.  If one makes a mistake, then the other pupil corrects and crosses off in his/her colour.</a:t>
            </a:r>
          </a:p>
          <a:p>
            <a:br>
              <a:rPr lang="en-GB" baseline="0" dirty="0"/>
            </a:br>
            <a:r>
              <a:rPr lang="en-GB" b="1" baseline="0" dirty="0"/>
              <a:t>Note: </a:t>
            </a:r>
            <a:r>
              <a:rPr lang="en-GB" baseline="0" dirty="0"/>
              <a:t>Not all of these words have been taught before, so there is the opportunity for some genuine decoding.</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genau</a:t>
            </a:r>
            <a:r>
              <a:rPr lang="en-GB" b="0" i="0" baseline="0" dirty="0"/>
              <a:t> [] </a:t>
            </a:r>
            <a:r>
              <a:rPr lang="en-GB" b="0" i="0" baseline="0" dirty="0" err="1"/>
              <a:t>ausgehen</a:t>
            </a:r>
            <a:r>
              <a:rPr lang="en-GB" b="0" i="0" baseline="0" dirty="0"/>
              <a:t> [] auf [] </a:t>
            </a:r>
            <a:r>
              <a:rPr lang="en-GB" sz="1200" b="0" i="0" dirty="0" err="1">
                <a:solidFill>
                  <a:schemeClr val="accent1">
                    <a:lumMod val="50000"/>
                  </a:schemeClr>
                </a:solidFill>
              </a:rPr>
              <a:t>Gebäude</a:t>
            </a:r>
            <a:r>
              <a:rPr lang="en-GB" sz="1200" b="0" i="0" baseline="0" dirty="0">
                <a:solidFill>
                  <a:schemeClr val="accent1">
                    <a:lumMod val="50000"/>
                  </a:schemeClr>
                </a:solidFill>
              </a:rPr>
              <a:t> [] </a:t>
            </a:r>
            <a:r>
              <a:rPr lang="en-GB" sz="1200" b="0" i="0" baseline="0" dirty="0" err="1">
                <a:solidFill>
                  <a:schemeClr val="accent1">
                    <a:lumMod val="50000"/>
                  </a:schemeClr>
                </a:solidFill>
              </a:rPr>
              <a:t>tr</a:t>
            </a:r>
            <a:r>
              <a:rPr lang="en-GB" sz="1200" b="0" i="0" dirty="0" err="1">
                <a:solidFill>
                  <a:schemeClr val="accent1">
                    <a:lumMod val="50000"/>
                  </a:schemeClr>
                </a:solidFill>
              </a:rPr>
              <a:t>äumen</a:t>
            </a:r>
            <a:r>
              <a:rPr lang="en-GB" sz="1200" b="0" i="0" dirty="0">
                <a:solidFill>
                  <a:schemeClr val="accent1">
                    <a:lumMod val="50000"/>
                  </a:schemeClr>
                </a:solidFill>
              </a:rPr>
              <a:t> []</a:t>
            </a:r>
            <a:r>
              <a:rPr lang="en-GB" sz="1200" b="0" i="0" baseline="0" dirty="0">
                <a:solidFill>
                  <a:schemeClr val="accent1">
                    <a:lumMod val="50000"/>
                  </a:schemeClr>
                </a:solidFill>
              </a:rPr>
              <a:t> </a:t>
            </a:r>
            <a:r>
              <a:rPr lang="en-GB" sz="1200" b="0" i="0" baseline="0" dirty="0" err="1">
                <a:solidFill>
                  <a:schemeClr val="accent1">
                    <a:lumMod val="50000"/>
                  </a:schemeClr>
                </a:solidFill>
              </a:rPr>
              <a:t>M</a:t>
            </a:r>
            <a:r>
              <a:rPr lang="en-GB" sz="1200" b="0" i="0" dirty="0" err="1">
                <a:solidFill>
                  <a:schemeClr val="accent1">
                    <a:lumMod val="50000"/>
                  </a:schemeClr>
                </a:solidFill>
              </a:rPr>
              <a:t>äuse</a:t>
            </a:r>
            <a:r>
              <a:rPr lang="en-GB" sz="1200" b="0" i="0" dirty="0">
                <a:solidFill>
                  <a:schemeClr val="accent1">
                    <a:lumMod val="50000"/>
                  </a:schemeClr>
                </a:solidFill>
              </a:rPr>
              <a:t> [] </a:t>
            </a:r>
            <a:r>
              <a:rPr lang="en-GB" sz="1200" b="0" i="0" baseline="0" dirty="0" err="1">
                <a:solidFill>
                  <a:schemeClr val="accent1">
                    <a:lumMod val="50000"/>
                  </a:schemeClr>
                </a:solidFill>
              </a:rPr>
              <a:t>l</a:t>
            </a:r>
            <a:r>
              <a:rPr lang="en-GB" sz="1200" b="0" i="0" dirty="0" err="1">
                <a:solidFill>
                  <a:schemeClr val="accent1">
                    <a:lumMod val="50000"/>
                  </a:schemeClr>
                </a:solidFill>
              </a:rPr>
              <a:t>äuft</a:t>
            </a:r>
            <a:r>
              <a:rPr lang="en-GB" sz="1200" b="0" i="0" baseline="0" dirty="0">
                <a:solidFill>
                  <a:schemeClr val="accent1">
                    <a:lumMod val="50000"/>
                  </a:schemeClr>
                </a:solidFill>
              </a:rPr>
              <a:t> [] </a:t>
            </a:r>
            <a:r>
              <a:rPr lang="en-GB" sz="1200" b="0" i="0" baseline="0" dirty="0" err="1">
                <a:solidFill>
                  <a:schemeClr val="accent1">
                    <a:lumMod val="50000"/>
                  </a:schemeClr>
                </a:solidFill>
              </a:rPr>
              <a:t>B</a:t>
            </a:r>
            <a:r>
              <a:rPr lang="en-GB" sz="1200" b="0" i="0" dirty="0" err="1">
                <a:solidFill>
                  <a:schemeClr val="accent1">
                    <a:lumMod val="50000"/>
                  </a:schemeClr>
                </a:solidFill>
              </a:rPr>
              <a:t>äume</a:t>
            </a:r>
            <a:r>
              <a:rPr lang="en-GB" sz="1200" b="0" i="0" dirty="0">
                <a:solidFill>
                  <a:schemeClr val="accent1">
                    <a:lumMod val="50000"/>
                  </a:schemeClr>
                </a:solidFill>
              </a:rPr>
              <a:t> [] </a:t>
            </a:r>
            <a:r>
              <a:rPr lang="en-GB" sz="1200" b="0" i="0" dirty="0" err="1">
                <a:solidFill>
                  <a:schemeClr val="accent1">
                    <a:lumMod val="50000"/>
                  </a:schemeClr>
                </a:solidFill>
              </a:rPr>
              <a:t>häufig</a:t>
            </a:r>
            <a:r>
              <a:rPr lang="en-GB" sz="1200" b="0" i="0" dirty="0">
                <a:solidFill>
                  <a:schemeClr val="accent1">
                    <a:lumMod val="50000"/>
                  </a:schemeClr>
                </a:solidFill>
              </a:rPr>
              <a:t> [] </a:t>
            </a:r>
            <a:r>
              <a:rPr lang="en-GB" sz="1200" b="0" i="0" dirty="0" err="1">
                <a:solidFill>
                  <a:schemeClr val="accent1">
                    <a:lumMod val="50000"/>
                  </a:schemeClr>
                </a:solidFill>
              </a:rPr>
              <a:t>äußern</a:t>
            </a:r>
            <a:r>
              <a:rPr lang="en-GB" sz="1200" b="0" i="0" dirty="0">
                <a:solidFill>
                  <a:schemeClr val="accent1">
                    <a:lumMod val="50000"/>
                  </a:schemeClr>
                </a:solidFill>
              </a:rPr>
              <a:t> [] </a:t>
            </a:r>
            <a:r>
              <a:rPr lang="en-GB" sz="1200" b="0" i="0" dirty="0" err="1">
                <a:solidFill>
                  <a:schemeClr val="accent1">
                    <a:lumMod val="50000"/>
                  </a:schemeClr>
                </a:solidFill>
              </a:rPr>
              <a:t>räumlich</a:t>
            </a:r>
            <a:r>
              <a:rPr lang="en-GB" sz="1200" b="0" i="0" baseline="0" dirty="0">
                <a:solidFill>
                  <a:schemeClr val="accent1">
                    <a:lumMod val="50000"/>
                  </a:schemeClr>
                </a:solidFill>
              </a:rPr>
              <a:t> [] </a:t>
            </a:r>
            <a:r>
              <a:rPr lang="en-GB" sz="1200" b="0" i="0" baseline="0" dirty="0" err="1">
                <a:solidFill>
                  <a:schemeClr val="accent1">
                    <a:lumMod val="50000"/>
                  </a:schemeClr>
                </a:solidFill>
              </a:rPr>
              <a:t>K</a:t>
            </a:r>
            <a:r>
              <a:rPr lang="en-GB" sz="1200" b="0" i="0" dirty="0" err="1">
                <a:solidFill>
                  <a:schemeClr val="accent1">
                    <a:lumMod val="50000"/>
                  </a:schemeClr>
                </a:solidFill>
              </a:rPr>
              <a:t>äufer</a:t>
            </a:r>
            <a:r>
              <a:rPr lang="en-GB" sz="1200" b="0" i="0" baseline="0" dirty="0">
                <a:solidFill>
                  <a:schemeClr val="accent1">
                    <a:lumMod val="50000"/>
                  </a:schemeClr>
                </a:solidFill>
              </a:rPr>
              <a:t> []</a:t>
            </a:r>
            <a:endParaRPr lang="en-GB" sz="1200" b="0" i="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GB" baseline="0" dirty="0"/>
          </a:p>
        </p:txBody>
      </p:sp>
      <p:sp>
        <p:nvSpPr>
          <p:cNvPr id="4" name="Slide Number Placeholder 3"/>
          <p:cNvSpPr>
            <a:spLocks noGrp="1"/>
          </p:cNvSpPr>
          <p:nvPr>
            <p:ph type="sldNum" sz="quarter" idx="10"/>
          </p:nvPr>
        </p:nvSpPr>
        <p:spPr/>
        <p:txBody>
          <a:bodyPr/>
          <a:lstStyle/>
          <a:p>
            <a:fld id="{5B9D2865-A1E3-4CEF-A4F5-EDE63C4B4115}" type="slidenum">
              <a:rPr lang="en-GB" smtClean="0"/>
              <a:t>5</a:t>
            </a:fld>
            <a:endParaRPr lang="en-GB"/>
          </a:p>
        </p:txBody>
      </p:sp>
    </p:spTree>
    <p:extLst>
      <p:ext uri="{BB962C8B-B14F-4D97-AF65-F5344CB8AC3E}">
        <p14:creationId xmlns:p14="http://schemas.microsoft.com/office/powerpoint/2010/main" val="238658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lnSpc>
                <a:spcPct val="100000"/>
              </a:lnSpc>
              <a:spcBef>
                <a:spcPts val="0"/>
              </a:spcBef>
              <a:spcAft>
                <a:spcPts val="0"/>
              </a:spcAft>
              <a:buSzPts val="1400"/>
              <a:buNone/>
            </a:pPr>
            <a:r>
              <a:rPr lang="en-GB" b="1" baseline="0"/>
              <a:t>Aim: </a:t>
            </a:r>
            <a:r>
              <a:rPr lang="en-GB" b="0"/>
              <a:t>To introduce</a:t>
            </a:r>
            <a:r>
              <a:rPr lang="en-GB" b="0" baseline="0"/>
              <a:t> the concept of </a:t>
            </a:r>
            <a:r>
              <a:rPr lang="en-GB"/>
              <a:t>strong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lnSpc>
                <a:spcPct val="100000"/>
              </a:lnSpc>
              <a:spcBef>
                <a:spcPts val="0"/>
              </a:spcBef>
              <a:spcAft>
                <a:spcPts val="0"/>
              </a:spcAft>
              <a:buSzPts val="1400"/>
              <a:buNone/>
            </a:pPr>
            <a:r>
              <a:rPr lang="en-GB" b="0"/>
              <a:t>1.</a:t>
            </a:r>
            <a:r>
              <a:rPr lang="en-GB" b="0" baseline="0"/>
              <a:t> Cycle through the information on the slide using the animation sequence.</a:t>
            </a:r>
          </a:p>
          <a:p>
            <a:pPr marL="0" lvl="0" indent="0" algn="l" rtl="0">
              <a:lnSpc>
                <a:spcPct val="100000"/>
              </a:lnSpc>
              <a:spcBef>
                <a:spcPts val="0"/>
              </a:spcBef>
              <a:spcAft>
                <a:spcPts val="0"/>
              </a:spcAft>
              <a:buSzPts val="1400"/>
              <a:buNone/>
            </a:pPr>
            <a:endParaRPr lang="en-GB" b="0" baseline="0"/>
          </a:p>
          <a:p>
            <a:pPr marL="0" lvl="0" indent="0" algn="l" rtl="0">
              <a:lnSpc>
                <a:spcPct val="100000"/>
              </a:lnSpc>
              <a:spcBef>
                <a:spcPts val="0"/>
              </a:spcBef>
              <a:spcAft>
                <a:spcPts val="0"/>
              </a:spcAft>
              <a:buSzPts val="1400"/>
              <a:buNone/>
            </a:pPr>
            <a:r>
              <a:rPr lang="en-GB"/>
              <a:t>Rule: must have 'a' or 'e' in the stem to be a potential strong verb.</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a </a:t>
            </a:r>
            <a:r>
              <a:rPr lang="en-GB">
                <a:sym typeface="Wingdings" pitchFamily="2" charset="2"/>
              </a:rPr>
              <a:t> ä (includes au  äu!)</a:t>
            </a:r>
          </a:p>
          <a:p>
            <a:pPr marL="0" lvl="0" indent="0" algn="l" rtl="0">
              <a:lnSpc>
                <a:spcPct val="100000"/>
              </a:lnSpc>
              <a:spcBef>
                <a:spcPts val="0"/>
              </a:spcBef>
              <a:spcAft>
                <a:spcPts val="0"/>
              </a:spcAft>
              <a:buSzPts val="1400"/>
              <a:buNone/>
            </a:pPr>
            <a:r>
              <a:rPr lang="en-GB">
                <a:sym typeface="Wingdings" pitchFamily="2" charset="2"/>
              </a:rPr>
              <a:t>e  i</a:t>
            </a:r>
          </a:p>
          <a:p>
            <a:pPr marL="0" lvl="0" indent="0" algn="l" rtl="0">
              <a:lnSpc>
                <a:spcPct val="100000"/>
              </a:lnSpc>
              <a:spcBef>
                <a:spcPts val="0"/>
              </a:spcBef>
              <a:spcAft>
                <a:spcPts val="0"/>
              </a:spcAft>
              <a:buSzPts val="1400"/>
              <a:buNone/>
            </a:pPr>
            <a:r>
              <a:rPr lang="en-GB">
                <a:sym typeface="Wingdings" pitchFamily="2" charset="2"/>
              </a:rPr>
              <a:t>e  ie</a:t>
            </a:r>
            <a:endParaRPr lang="en-GB"/>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Most verbs do not get a vowel change, but a number of high frequency verbs do!</a:t>
            </a:r>
          </a:p>
          <a:p>
            <a:pPr marL="0" lvl="0" indent="0" algn="l" rtl="0">
              <a:lnSpc>
                <a:spcPct val="100000"/>
              </a:lnSpc>
              <a:spcBef>
                <a:spcPts val="0"/>
              </a:spcBef>
              <a:spcAft>
                <a:spcPts val="0"/>
              </a:spcAft>
              <a:buSzPts val="1400"/>
              <a:buNone/>
            </a:pPr>
            <a:r>
              <a:rPr lang="en-GB"/>
              <a:t>We will expand the paradigm to include the second person in next week’s sequence.</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0759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explain h</a:t>
            </a:r>
            <a:r>
              <a:rPr lang="en-US" b="0"/>
              <a:t>ow to find out about stem changes using</a:t>
            </a:r>
            <a:r>
              <a:rPr lang="en-US" b="0" baseline="0"/>
              <a:t> the dictionary</a:t>
            </a:r>
            <a:r>
              <a:rPr lang="en-US" b="0"/>
              <a:t>.</a:t>
            </a:r>
          </a:p>
          <a:p>
            <a:endParaRPr lang="en-US" b="0"/>
          </a:p>
          <a:p>
            <a:r>
              <a:rPr lang="en-US" b="1"/>
              <a:t>Note: </a:t>
            </a:r>
            <a:r>
              <a:rPr lang="en-US" b="0"/>
              <a:t>This is a brief explanation of how to find out whether a verb has a stem change or not. We will have a more thorough dictionary lesson at another point in the SOW.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lnSpc>
                <a:spcPct val="100000"/>
              </a:lnSpc>
              <a:spcBef>
                <a:spcPts val="0"/>
              </a:spcBef>
              <a:spcAft>
                <a:spcPts val="0"/>
              </a:spcAft>
              <a:buSzPts val="1400"/>
              <a:buNone/>
            </a:pPr>
            <a:r>
              <a:rPr lang="en-GB" b="0"/>
              <a:t>1.</a:t>
            </a:r>
            <a:r>
              <a:rPr lang="en-GB" b="0" baseline="0"/>
              <a:t> Cycle through the information on the slide using the animation sequence.</a:t>
            </a:r>
          </a:p>
          <a:p>
            <a:endParaRPr lang="en-US" b="0" dirty="0"/>
          </a:p>
          <a:p>
            <a:r>
              <a:rPr lang="en-US" b="0" dirty="0"/>
              <a:t>Only verbs with </a:t>
            </a:r>
            <a:r>
              <a:rPr lang="en-US" b="1" dirty="0"/>
              <a:t>a</a:t>
            </a:r>
            <a:r>
              <a:rPr lang="en-US" b="0" dirty="0"/>
              <a:t> or an </a:t>
            </a:r>
            <a:r>
              <a:rPr lang="en-US" b="1" dirty="0"/>
              <a:t>e</a:t>
            </a:r>
            <a:r>
              <a:rPr lang="en-US" b="0" dirty="0"/>
              <a:t> in the stem can change. </a:t>
            </a:r>
            <a:br>
              <a:rPr lang="en-US" b="0"/>
            </a:br>
            <a:endParaRPr lang="en-US" b="0"/>
          </a:p>
          <a:p>
            <a:r>
              <a:rPr lang="en-US" b="0"/>
              <a:t>A </a:t>
            </a:r>
            <a:r>
              <a:rPr lang="en-US" b="0" dirty="0"/>
              <a:t>dictionary entry for a verb will always tell you whether the verb gets a stem change or not.</a:t>
            </a:r>
          </a:p>
          <a:p>
            <a:endParaRPr lang="en-US" b="0"/>
          </a:p>
          <a:p>
            <a:r>
              <a:rPr lang="en-US" b="0"/>
              <a:t>Similarly</a:t>
            </a:r>
            <a:r>
              <a:rPr lang="en-US" b="0" dirty="0"/>
              <a:t>, entries for nouns will tell you what the plural form is.</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75795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explain the reading exercise on the next slide.</a:t>
            </a:r>
            <a:endParaRPr lang="en-GB"/>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dirty="0"/>
          </a:p>
          <a:p>
            <a:pPr marL="228600" indent="-228600">
              <a:buAutoNum type="arabicPeriod"/>
            </a:pPr>
            <a:r>
              <a:rPr lang="en-GB"/>
              <a:t>Cycle through the</a:t>
            </a:r>
            <a:r>
              <a:rPr lang="en-GB" baseline="0"/>
              <a:t> instructions on the slide using the animation sequence.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83525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a:t>
            </a:r>
          </a:p>
          <a:p>
            <a:endParaRPr lang="en-GB" b="0" dirty="0"/>
          </a:p>
          <a:p>
            <a:r>
              <a:rPr lang="en-GB" b="1" dirty="0"/>
              <a:t>Note: </a:t>
            </a:r>
            <a:r>
              <a:rPr lang="en-GB" dirty="0"/>
              <a:t>Mia is staying with her aunt </a:t>
            </a:r>
            <a:r>
              <a:rPr lang="en-GB" dirty="0" err="1"/>
              <a:t>Tante</a:t>
            </a:r>
            <a:r>
              <a:rPr lang="en-GB" dirty="0"/>
              <a:t> Laura.  Mia is messaging her friend about some of the things she does and some things </a:t>
            </a:r>
            <a:r>
              <a:rPr lang="en-GB" dirty="0" err="1"/>
              <a:t>Tante</a:t>
            </a:r>
            <a:r>
              <a:rPr lang="en-GB" dirty="0"/>
              <a:t> Laura does. However, a virus has changed some letters to strange symbols.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Students</a:t>
            </a:r>
            <a:r>
              <a:rPr lang="en-GB" baseline="0" dirty="0"/>
              <a:t> w</a:t>
            </a:r>
            <a:r>
              <a:rPr lang="en-GB" dirty="0"/>
              <a:t>rite down 1 to 8 in their exercise books.</a:t>
            </a:r>
          </a:p>
          <a:p>
            <a:pPr marL="228600" indent="-228600">
              <a:buAutoNum type="arabicPeriod"/>
            </a:pPr>
            <a:r>
              <a:rPr lang="en-GB" dirty="0"/>
              <a:t>Students</a:t>
            </a:r>
            <a:r>
              <a:rPr lang="en-GB" baseline="0" dirty="0"/>
              <a:t> r</a:t>
            </a:r>
            <a:r>
              <a:rPr lang="en-GB" dirty="0"/>
              <a:t>ead Mia’s messages,</a:t>
            </a:r>
            <a:r>
              <a:rPr lang="en-GB" baseline="0" dirty="0"/>
              <a:t> and f</a:t>
            </a:r>
            <a:r>
              <a:rPr lang="en-GB" dirty="0"/>
              <a:t>or each message say whether it applies to ich (Mia) or </a:t>
            </a:r>
            <a:r>
              <a:rPr lang="en-GB" dirty="0" err="1"/>
              <a:t>sie</a:t>
            </a:r>
            <a:r>
              <a:rPr lang="en-GB" dirty="0"/>
              <a:t> (</a:t>
            </a:r>
            <a:r>
              <a:rPr lang="en-GB" dirty="0" err="1"/>
              <a:t>Tante</a:t>
            </a:r>
            <a:r>
              <a:rPr lang="en-GB" dirty="0"/>
              <a:t> Laura), based upon whether or not there is a stem change.</a:t>
            </a:r>
          </a:p>
          <a:p>
            <a:pPr marL="0" indent="0">
              <a:buNone/>
            </a:pPr>
            <a:endParaRPr lang="en-GB" dirty="0"/>
          </a:p>
          <a:p>
            <a:pPr marL="0" indent="0">
              <a:buNone/>
            </a:pPr>
            <a:r>
              <a:rPr lang="en-GB" b="1" dirty="0"/>
              <a:t>Note:</a:t>
            </a:r>
            <a:r>
              <a:rPr lang="en-GB" dirty="0"/>
              <a:t> we will get to know Aunt Laura a bit better in the second lesson!</a:t>
            </a: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737075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755814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6524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25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6367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5034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8342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41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7637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356954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99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4339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7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0281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audio" Target="../media/audio38.wav"/><Relationship Id="rId12"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8.pn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audio" Target="../media/audio44.wav"/></Relationships>
</file>

<file path=ppt/slides/_rels/slide17.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44.wav"/></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9.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image" Target="../media/image14.jpeg"/><Relationship Id="rId5" Type="http://schemas.openxmlformats.org/officeDocument/2006/relationships/audio" Target="../media/audio45.wav"/><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image" Target="../media/image14.jpeg"/><Relationship Id="rId5" Type="http://schemas.openxmlformats.org/officeDocument/2006/relationships/audio" Target="../media/audio45.wav"/><Relationship Id="rId10" Type="http://schemas.openxmlformats.org/officeDocument/2006/relationships/image" Target="../media/image13.jpeg"/><Relationship Id="rId4" Type="http://schemas.openxmlformats.org/officeDocument/2006/relationships/audio" Target="../media/audio44.wav"/><Relationship Id="rId9" Type="http://schemas.openxmlformats.org/officeDocument/2006/relationships/audio" Target="../media/audio49.wav"/></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audio" Target="../media/audio51.wav"/></Relationships>
</file>

<file path=ppt/slides/_rels/slide23.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51.wav"/></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5.xml"/><Relationship Id="rId16"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image" Target="../media/image25.png"/><Relationship Id="rId5" Type="http://schemas.openxmlformats.org/officeDocument/2006/relationships/audio" Target="../media/audio52.wav"/><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audio" Target="../media/audio53.wav"/><Relationship Id="rId5" Type="http://schemas.openxmlformats.org/officeDocument/2006/relationships/audio" Target="../media/audio52.wav"/><Relationship Id="rId10" Type="http://schemas.openxmlformats.org/officeDocument/2006/relationships/image" Target="../media/image24.jpeg"/><Relationship Id="rId4" Type="http://schemas.openxmlformats.org/officeDocument/2006/relationships/audio" Target="../media/audio51.wav"/><Relationship Id="rId9" Type="http://schemas.openxmlformats.org/officeDocument/2006/relationships/audio" Target="../media/audio56.wav"/></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3.png"/><Relationship Id="rId21" Type="http://schemas.openxmlformats.org/officeDocument/2006/relationships/audio" Target="../media/audio18.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3.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gif"/></Relationships>
</file>

<file path=ppt/slides/_rels/slide34.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6.gif"/><Relationship Id="rId3" Type="http://schemas.openxmlformats.org/officeDocument/2006/relationships/image" Target="../media/image3.png"/><Relationship Id="rId7" Type="http://schemas.openxmlformats.org/officeDocument/2006/relationships/image" Target="../media/image46.gif"/><Relationship Id="rId12"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gif"/><Relationship Id="rId11" Type="http://schemas.openxmlformats.org/officeDocument/2006/relationships/image" Target="../media/image54.gif"/><Relationship Id="rId5" Type="http://schemas.openxmlformats.org/officeDocument/2006/relationships/image" Target="../media/image51.gif"/><Relationship Id="rId10" Type="http://schemas.openxmlformats.org/officeDocument/2006/relationships/image" Target="../media/image53.gif"/><Relationship Id="rId4" Type="http://schemas.openxmlformats.org/officeDocument/2006/relationships/image" Target="../media/image50.gif"/><Relationship Id="rId9" Type="http://schemas.openxmlformats.org/officeDocument/2006/relationships/image" Target="../media/image44.gif"/><Relationship Id="rId14" Type="http://schemas.openxmlformats.org/officeDocument/2006/relationships/image" Target="../media/image45.gif"/></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8" Type="http://schemas.openxmlformats.org/officeDocument/2006/relationships/hyperlink" Target="https://quizlet.com/_7a0c5q?x=1jqt&amp;i=24nvzi" TargetMode="External"/><Relationship Id="rId3" Type="http://schemas.openxmlformats.org/officeDocument/2006/relationships/image" Target="../media/image3.png"/><Relationship Id="rId7" Type="http://schemas.openxmlformats.org/officeDocument/2006/relationships/hyperlink" Target="https://quizlet.com/gb/486550087/year-7-german-term-22-week-4-flash-card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resources.ncelp.org/concern/resources/xw42n815z?locale=en" TargetMode="External"/><Relationship Id="rId11" Type="http://schemas.openxmlformats.org/officeDocument/2006/relationships/image" Target="../media/image69.png"/><Relationship Id="rId5" Type="http://schemas.openxmlformats.org/officeDocument/2006/relationships/hyperlink" Target="http://www.ncelp.org/audio/GY7T2-2W4" TargetMode="External"/><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quizlet.com/_7m89jl?x=1jqt&amp;i=24nvzi"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audio" Target="../media/audio15.wav"/><Relationship Id="rId3" Type="http://schemas.openxmlformats.org/officeDocument/2006/relationships/image" Target="../media/image3.png"/><Relationship Id="rId21" Type="http://schemas.openxmlformats.org/officeDocument/2006/relationships/audio" Target="../media/audio33.wav"/><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4.xml"/><Relationship Id="rId16" Type="http://schemas.openxmlformats.org/officeDocument/2006/relationships/audio" Target="../media/audio30.wav"/><Relationship Id="rId20"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2.wav"/><Relationship Id="rId15" Type="http://schemas.openxmlformats.org/officeDocument/2006/relationships/audio" Target="../media/audio29.wav"/><Relationship Id="rId10" Type="http://schemas.openxmlformats.org/officeDocument/2006/relationships/audio" Target="../media/audio24.wav"/><Relationship Id="rId19" Type="http://schemas.openxmlformats.org/officeDocument/2006/relationships/audio" Target="../media/audio32.wav"/><Relationship Id="rId4" Type="http://schemas.openxmlformats.org/officeDocument/2006/relationships/audio" Target="../media/audio19.wav"/><Relationship Id="rId9" Type="http://schemas.openxmlformats.org/officeDocument/2006/relationships/audio" Target="../media/audio23.wav"/><Relationship Id="rId14" Type="http://schemas.openxmlformats.org/officeDocument/2006/relationships/audio" Target="../media/audio28.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66775" y="1760660"/>
            <a:ext cx="6452483" cy="1485422"/>
          </a:xfrm>
        </p:spPr>
        <p:txBody>
          <a:bodyPr>
            <a:normAutofit/>
          </a:bodyPr>
          <a:lstStyle/>
          <a:p>
            <a:pPr algn="l"/>
            <a:r>
              <a:rPr lang="en-GB" sz="4000" b="1" dirty="0">
                <a:solidFill>
                  <a:prstClr val="white"/>
                </a:solidFill>
              </a:rPr>
              <a:t>Comparing lifestyles</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74195" y="3246082"/>
            <a:ext cx="7840612" cy="571756"/>
          </a:xfrm>
        </p:spPr>
        <p:txBody>
          <a:bodyPr>
            <a:normAutofit fontScale="92500"/>
          </a:bodyPr>
          <a:lstStyle/>
          <a:p>
            <a:pPr algn="l"/>
            <a:r>
              <a:rPr lang="de-DE" sz="3200" dirty="0">
                <a:solidFill>
                  <a:schemeClr val="bg1"/>
                </a:solidFill>
              </a:rPr>
              <a:t>Present tense strong verbs – ich vs er /sie</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2.2 - Week 3 - Lesson 43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9946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Inge Alferink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11/1/23</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27525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535424"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31BE26B-64BA-DA4C-B173-A3C7AB3D991D}"/>
              </a:ext>
            </a:extLst>
          </p:cNvPr>
          <p:cNvSpPr txBox="1"/>
          <p:nvPr/>
        </p:nvSpPr>
        <p:spPr>
          <a:xfrm>
            <a:off x="226021" y="148712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1DEC3A0-279E-6D48-9460-A15C8B021528}"/>
              </a:ext>
            </a:extLst>
          </p:cNvPr>
          <p:cNvSpPr txBox="1"/>
          <p:nvPr/>
        </p:nvSpPr>
        <p:spPr>
          <a:xfrm>
            <a:off x="445476" y="2965553"/>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B47306C2-E93C-4744-B977-CC831EE8293C}"/>
              </a:ext>
            </a:extLst>
          </p:cNvPr>
          <p:cNvGrpSpPr/>
          <p:nvPr/>
        </p:nvGrpSpPr>
        <p:grpSpPr>
          <a:xfrm>
            <a:off x="271981" y="1001890"/>
            <a:ext cx="3131620" cy="5236809"/>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26" name="Group 25">
            <a:extLst>
              <a:ext uri="{FF2B5EF4-FFF2-40B4-BE49-F238E27FC236}">
                <a16:creationId xmlns:a16="http://schemas.microsoft.com/office/drawing/2014/main" id="{A4BD4AC5-92FF-C74A-8A4D-14560D3056A6}"/>
              </a:ext>
            </a:extLst>
          </p:cNvPr>
          <p:cNvGrpSpPr/>
          <p:nvPr/>
        </p:nvGrpSpPr>
        <p:grpSpPr>
          <a:xfrm>
            <a:off x="523285" y="1440685"/>
            <a:ext cx="2633797" cy="1071811"/>
            <a:chOff x="523285" y="1440685"/>
            <a:chExt cx="2633797" cy="1071811"/>
          </a:xfrm>
        </p:grpSpPr>
        <p:sp>
          <p:nvSpPr>
            <p:cNvPr id="20" name="Speech Bubble: Rectangle with Corners Rounded 77">
              <a:extLst>
                <a:ext uri="{FF2B5EF4-FFF2-40B4-BE49-F238E27FC236}">
                  <a16:creationId xmlns:a16="http://schemas.microsoft.com/office/drawing/2014/main" id="{73FD3DC6-489E-C640-B261-47529762B41C}"/>
                </a:ext>
              </a:extLst>
            </p:cNvPr>
            <p:cNvSpPr/>
            <p:nvPr/>
          </p:nvSpPr>
          <p:spPr>
            <a:xfrm>
              <a:off x="545769" y="1440685"/>
              <a:ext cx="2611313"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AF1CB85-96C1-7646-9306-ABD2EC983919}"/>
                </a:ext>
              </a:extLst>
            </p:cNvPr>
            <p:cNvSpPr txBox="1"/>
            <p:nvPr/>
          </p:nvSpPr>
          <p:spPr>
            <a:xfrm>
              <a:off x="523285" y="1543115"/>
              <a:ext cx="2633797"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1. Sie </a:t>
              </a:r>
              <a:r>
                <a:rPr lang="en-GB" sz="2000" dirty="0" err="1">
                  <a:solidFill>
                    <a:srgbClr val="1F4E79"/>
                  </a:solidFill>
                  <a:latin typeface="Century Gothic" panose="020B0502020202020204" pitchFamily="34" charset="0"/>
                </a:rPr>
                <a:t>f</a:t>
              </a:r>
              <a:r>
                <a:rPr lang="en-GB" sz="2000" b="1" dirty="0" err="1">
                  <a:solidFill>
                    <a:srgbClr val="DAA520"/>
                  </a:solidFill>
                  <a:latin typeface="Century Gothic" panose="020B0502020202020204" pitchFamily="34" charset="0"/>
                </a:rPr>
                <a:t>ä</a:t>
              </a:r>
              <a:r>
                <a:rPr lang="en-GB" sz="2000" dirty="0" err="1">
                  <a:solidFill>
                    <a:srgbClr val="1F4E79"/>
                  </a:solidFill>
                  <a:latin typeface="Century Gothic" panose="020B0502020202020204" pitchFamily="34" charset="0"/>
                </a:rPr>
                <a:t>hr</a:t>
              </a:r>
              <a:r>
                <a:rPr lang="en-GB" sz="2000" b="1" dirty="0" err="1">
                  <a:solidFill>
                    <a:srgbClr val="1F4E79"/>
                  </a:solidFill>
                  <a:latin typeface="Century Gothic" panose="020B0502020202020204" pitchFamily="34" charset="0"/>
                </a:rPr>
                <a:t>t</a:t>
              </a:r>
              <a:r>
                <a:rPr lang="en-GB" sz="2000" b="1"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jeden</a:t>
              </a:r>
              <a:r>
                <a:rPr lang="en-GB" sz="2000" dirty="0">
                  <a:solidFill>
                    <a:srgbClr val="1F4E79"/>
                  </a:solidFill>
                  <a:latin typeface="Century Gothic" panose="020B0502020202020204" pitchFamily="34" charset="0"/>
                </a:rPr>
                <a:t> Tag </a:t>
              </a:r>
              <a:r>
                <a:rPr lang="en-GB" sz="2000" dirty="0" err="1">
                  <a:solidFill>
                    <a:srgbClr val="1F4E79"/>
                  </a:solidFill>
                  <a:latin typeface="Century Gothic" panose="020B0502020202020204" pitchFamily="34" charset="0"/>
                </a:rPr>
                <a:t>Fahrrad</a:t>
              </a:r>
              <a:r>
                <a:rPr lang="en-GB" sz="2000" dirty="0">
                  <a:solidFill>
                    <a:srgbClr val="1F4E79"/>
                  </a:solidFill>
                  <a:latin typeface="Century Gothic" panose="020B0502020202020204" pitchFamily="34" charset="0"/>
                </a:rPr>
                <a:t>.</a:t>
              </a:r>
            </a:p>
          </p:txBody>
        </p:sp>
      </p:grpSp>
      <p:grpSp>
        <p:nvGrpSpPr>
          <p:cNvPr id="9" name="Group 8">
            <a:extLst>
              <a:ext uri="{FF2B5EF4-FFF2-40B4-BE49-F238E27FC236}">
                <a16:creationId xmlns:a16="http://schemas.microsoft.com/office/drawing/2014/main" id="{E89AB576-91F5-3D44-92ED-2C021883256D}"/>
              </a:ext>
            </a:extLst>
          </p:cNvPr>
          <p:cNvGrpSpPr/>
          <p:nvPr/>
        </p:nvGrpSpPr>
        <p:grpSpPr>
          <a:xfrm>
            <a:off x="501677" y="2919854"/>
            <a:ext cx="2797721" cy="1071811"/>
            <a:chOff x="501677" y="2919854"/>
            <a:chExt cx="2797721" cy="1071811"/>
          </a:xfrm>
        </p:grpSpPr>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523283" y="2919854"/>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2E7B235-E167-994A-B7C0-3E5781844131}"/>
                </a:ext>
              </a:extLst>
            </p:cNvPr>
            <p:cNvSpPr txBox="1"/>
            <p:nvPr/>
          </p:nvSpPr>
          <p:spPr>
            <a:xfrm>
              <a:off x="501677" y="2976001"/>
              <a:ext cx="2797721"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2. Ich </a:t>
              </a:r>
              <a:r>
                <a:rPr lang="en-GB" sz="2000" dirty="0" err="1">
                  <a:solidFill>
                    <a:srgbClr val="1F4E79"/>
                  </a:solidFill>
                  <a:latin typeface="Century Gothic" panose="020B0502020202020204" pitchFamily="34" charset="0"/>
                </a:rPr>
                <a:t>g</a:t>
              </a:r>
              <a:r>
                <a:rPr lang="en-GB" sz="2000" b="1" dirty="0" err="1">
                  <a:solidFill>
                    <a:srgbClr val="DAA520"/>
                  </a:solidFill>
                  <a:latin typeface="Century Gothic" panose="020B0502020202020204" pitchFamily="34" charset="0"/>
                </a:rPr>
                <a:t>e</a:t>
              </a:r>
              <a:r>
                <a:rPr lang="en-GB" sz="2000" dirty="0" err="1">
                  <a:solidFill>
                    <a:srgbClr val="1F4E79"/>
                  </a:solidFill>
                  <a:latin typeface="Century Gothic" panose="020B0502020202020204" pitchFamily="34" charset="0"/>
                </a:rPr>
                <a:t>b</a:t>
              </a:r>
              <a:r>
                <a:rPr lang="en-GB" sz="2000" b="1" dirty="0" err="1">
                  <a:solidFill>
                    <a:srgbClr val="1F4E79"/>
                  </a:solidFill>
                  <a:latin typeface="Century Gothic" panose="020B0502020202020204" pitchFamily="34" charset="0"/>
                </a:rPr>
                <a:t>e</a:t>
              </a:r>
              <a:r>
                <a:rPr lang="en-GB" sz="2000" dirty="0">
                  <a:solidFill>
                    <a:srgbClr val="1F4E79"/>
                  </a:solidFill>
                  <a:latin typeface="Century Gothic" panose="020B0502020202020204" pitchFamily="34" charset="0"/>
                </a:rPr>
                <a:t> Wolfgang </a:t>
              </a:r>
              <a:r>
                <a:rPr lang="en-GB" sz="2000" dirty="0" err="1">
                  <a:solidFill>
                    <a:srgbClr val="1F4E79"/>
                  </a:solidFill>
                  <a:latin typeface="Century Gothic" panose="020B0502020202020204" pitchFamily="34" charset="0"/>
                </a:rPr>
                <a:t>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Geschenk</a:t>
              </a:r>
              <a:r>
                <a:rPr lang="en-GB" sz="2000" dirty="0">
                  <a:solidFill>
                    <a:srgbClr val="1F4E79"/>
                  </a:solidFill>
                  <a:latin typeface="Century Gothic" panose="020B0502020202020204" pitchFamily="34" charset="0"/>
                </a:rPr>
                <a:t>.</a:t>
              </a:r>
            </a:p>
          </p:txBody>
        </p:sp>
      </p:grpSp>
      <p:grpSp>
        <p:nvGrpSpPr>
          <p:cNvPr id="25" name="Group 24">
            <a:extLst>
              <a:ext uri="{FF2B5EF4-FFF2-40B4-BE49-F238E27FC236}">
                <a16:creationId xmlns:a16="http://schemas.microsoft.com/office/drawing/2014/main" id="{CEA92D6F-6934-EB4C-B0C3-CE0248D985E3}"/>
              </a:ext>
            </a:extLst>
          </p:cNvPr>
          <p:cNvGrpSpPr/>
          <p:nvPr/>
        </p:nvGrpSpPr>
        <p:grpSpPr>
          <a:xfrm>
            <a:off x="523283" y="4356620"/>
            <a:ext cx="2611312" cy="1112218"/>
            <a:chOff x="523283" y="4356620"/>
            <a:chExt cx="2611312" cy="1112218"/>
          </a:xfrm>
        </p:grpSpPr>
        <p:sp>
          <p:nvSpPr>
            <p:cNvPr id="14" name="Speech Bubble: Rectangle with Corners Rounded 97">
              <a:extLst>
                <a:ext uri="{FF2B5EF4-FFF2-40B4-BE49-F238E27FC236}">
                  <a16:creationId xmlns:a16="http://schemas.microsoft.com/office/drawing/2014/main" id="{DB517DD1-F612-1A45-9C30-3E9C2E878422}"/>
                </a:ext>
              </a:extLst>
            </p:cNvPr>
            <p:cNvSpPr/>
            <p:nvPr/>
          </p:nvSpPr>
          <p:spPr>
            <a:xfrm>
              <a:off x="523283" y="4356620"/>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34E0DD3-014D-4B43-AD3C-F4D21729B89B}"/>
                </a:ext>
              </a:extLst>
            </p:cNvPr>
            <p:cNvSpPr txBox="1"/>
            <p:nvPr/>
          </p:nvSpPr>
          <p:spPr>
            <a:xfrm>
              <a:off x="562096" y="4453175"/>
              <a:ext cx="2534844"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3. Sie </a:t>
              </a:r>
              <a:r>
                <a:rPr lang="en-GB" sz="2000" dirty="0" err="1">
                  <a:solidFill>
                    <a:srgbClr val="1F4E79"/>
                  </a:solidFill>
                  <a:latin typeface="Century Gothic" panose="020B0502020202020204" pitchFamily="34" charset="0"/>
                </a:rPr>
                <a:t>h</a:t>
              </a:r>
              <a:r>
                <a:rPr lang="en-GB" sz="2000" b="1" dirty="0" err="1">
                  <a:solidFill>
                    <a:srgbClr val="DAA520"/>
                  </a:solidFill>
                  <a:latin typeface="Century Gothic" panose="020B0502020202020204" pitchFamily="34" charset="0"/>
                </a:rPr>
                <a:t>i</a:t>
              </a:r>
              <a:r>
                <a:rPr lang="en-GB" sz="2000" dirty="0" err="1">
                  <a:solidFill>
                    <a:srgbClr val="1F4E79"/>
                  </a:solidFill>
                  <a:latin typeface="Century Gothic" panose="020B0502020202020204" pitchFamily="34" charset="0"/>
                </a:rPr>
                <a:t>lf</a:t>
              </a:r>
              <a:r>
                <a:rPr lang="en-GB" sz="2000" b="1" dirty="0" err="1">
                  <a:solidFill>
                    <a:srgbClr val="1F4E79"/>
                  </a:solidFill>
                  <a:latin typeface="Century Gothic" panose="020B0502020202020204" pitchFamily="34" charset="0"/>
                </a:rPr>
                <a:t>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manchmal</a:t>
              </a:r>
              <a:r>
                <a:rPr lang="en-GB" sz="2000" dirty="0">
                  <a:solidFill>
                    <a:srgbClr val="1F4E79"/>
                  </a:solidFill>
                  <a:latin typeface="Century Gothic" panose="020B0502020202020204" pitchFamily="34" charset="0"/>
                </a:rPr>
                <a:t> in der </a:t>
              </a:r>
              <a:r>
                <a:rPr lang="en-GB" sz="2000" dirty="0" err="1">
                  <a:solidFill>
                    <a:srgbClr val="1F4E79"/>
                  </a:solidFill>
                  <a:latin typeface="Century Gothic" panose="020B0502020202020204" pitchFamily="34" charset="0"/>
                </a:rPr>
                <a:t>Schule</a:t>
              </a:r>
              <a:r>
                <a:rPr lang="en-GB" sz="2000" dirty="0">
                  <a:solidFill>
                    <a:srgbClr val="1F4E79"/>
                  </a:solidFill>
                  <a:latin typeface="Century Gothic" panose="020B0502020202020204" pitchFamily="34" charset="0"/>
                </a:rPr>
                <a:t>.</a:t>
              </a:r>
            </a:p>
          </p:txBody>
        </p:sp>
      </p:grpSp>
      <p:grpSp>
        <p:nvGrpSpPr>
          <p:cNvPr id="49" name="Group 48">
            <a:extLst>
              <a:ext uri="{FF2B5EF4-FFF2-40B4-BE49-F238E27FC236}">
                <a16:creationId xmlns:a16="http://schemas.microsoft.com/office/drawing/2014/main" id="{B9536319-FCFA-234F-9FE4-F1DC1A5E4C53}"/>
              </a:ext>
            </a:extLst>
          </p:cNvPr>
          <p:cNvGrpSpPr/>
          <p:nvPr/>
        </p:nvGrpSpPr>
        <p:grpSpPr>
          <a:xfrm>
            <a:off x="3844480" y="1001889"/>
            <a:ext cx="3131619" cy="5236809"/>
            <a:chOff x="-30480" y="22860"/>
            <a:chExt cx="3394710" cy="6004560"/>
          </a:xfrm>
        </p:grpSpPr>
        <p:sp>
          <p:nvSpPr>
            <p:cNvPr id="51" name="Rectangle: Rounded Corners 80">
              <a:extLst>
                <a:ext uri="{FF2B5EF4-FFF2-40B4-BE49-F238E27FC236}">
                  <a16:creationId xmlns:a16="http://schemas.microsoft.com/office/drawing/2014/main" id="{092657FF-AAD1-9945-A7F6-F3CA52CF99B0}"/>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Rectangle 51">
              <a:extLst>
                <a:ext uri="{FF2B5EF4-FFF2-40B4-BE49-F238E27FC236}">
                  <a16:creationId xmlns:a16="http://schemas.microsoft.com/office/drawing/2014/main" id="{00C2BB1B-2BBB-8F42-A82D-95606D6CA768}"/>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50" name="Oval 49">
            <a:extLst>
              <a:ext uri="{FF2B5EF4-FFF2-40B4-BE49-F238E27FC236}">
                <a16:creationId xmlns:a16="http://schemas.microsoft.com/office/drawing/2014/main" id="{1CA09B18-6EA5-CE4A-BF17-E5D08984115C}"/>
              </a:ext>
            </a:extLst>
          </p:cNvPr>
          <p:cNvSpPr/>
          <p:nvPr/>
        </p:nvSpPr>
        <p:spPr>
          <a:xfrm>
            <a:off x="5327693" y="5859893"/>
            <a:ext cx="291722" cy="27579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8" name="Group 7">
            <a:extLst>
              <a:ext uri="{FF2B5EF4-FFF2-40B4-BE49-F238E27FC236}">
                <a16:creationId xmlns:a16="http://schemas.microsoft.com/office/drawing/2014/main" id="{1DF6C5B8-42E5-0E41-98FD-4C83A7CE5A72}"/>
              </a:ext>
            </a:extLst>
          </p:cNvPr>
          <p:cNvGrpSpPr/>
          <p:nvPr/>
        </p:nvGrpSpPr>
        <p:grpSpPr>
          <a:xfrm>
            <a:off x="4095782" y="1440684"/>
            <a:ext cx="2797721" cy="1118091"/>
            <a:chOff x="4095782" y="1440684"/>
            <a:chExt cx="2797721" cy="1118091"/>
          </a:xfrm>
        </p:grpSpPr>
        <p:sp>
          <p:nvSpPr>
            <p:cNvPr id="48" name="Speech Bubble: Rectangle with Corners Rounded 77">
              <a:extLst>
                <a:ext uri="{FF2B5EF4-FFF2-40B4-BE49-F238E27FC236}">
                  <a16:creationId xmlns:a16="http://schemas.microsoft.com/office/drawing/2014/main" id="{16C98A30-9BBF-8847-8404-92C99B0AECEA}"/>
                </a:ext>
              </a:extLst>
            </p:cNvPr>
            <p:cNvSpPr/>
            <p:nvPr/>
          </p:nvSpPr>
          <p:spPr>
            <a:xfrm>
              <a:off x="4118268" y="1440684"/>
              <a:ext cx="2611313"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81C89CDB-DDDB-2F40-8860-C8DAED2AAB3A}"/>
                </a:ext>
              </a:extLst>
            </p:cNvPr>
            <p:cNvSpPr txBox="1"/>
            <p:nvPr/>
          </p:nvSpPr>
          <p:spPr>
            <a:xfrm>
              <a:off x="4095782" y="1543112"/>
              <a:ext cx="2797721"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4. Sie </a:t>
              </a:r>
              <a:r>
                <a:rPr lang="en-GB" sz="2000" dirty="0" err="1">
                  <a:solidFill>
                    <a:srgbClr val="1F4E79"/>
                  </a:solidFill>
                  <a:latin typeface="Century Gothic" panose="020B0502020202020204" pitchFamily="34" charset="0"/>
                </a:rPr>
                <a:t>verg</a:t>
              </a:r>
              <a:r>
                <a:rPr lang="en-GB" sz="2000" b="1" dirty="0" err="1">
                  <a:solidFill>
                    <a:srgbClr val="DAA520"/>
                  </a:solidFill>
                  <a:latin typeface="Century Gothic" panose="020B0502020202020204" pitchFamily="34" charset="0"/>
                </a:rPr>
                <a:t>i</a:t>
              </a:r>
              <a:r>
                <a:rPr lang="en-GB" sz="2000" dirty="0" err="1">
                  <a:solidFill>
                    <a:srgbClr val="1F4E79"/>
                  </a:solidFill>
                  <a:latin typeface="Century Gothic" panose="020B0502020202020204" pitchFamily="34" charset="0"/>
                </a:rPr>
                <a:t>ss</a:t>
              </a:r>
              <a:r>
                <a:rPr lang="en-GB" sz="2000" b="1" dirty="0" err="1">
                  <a:solidFill>
                    <a:srgbClr val="1F4E79"/>
                  </a:solidFill>
                  <a:latin typeface="Century Gothic" panose="020B0502020202020204" pitchFamily="34" charset="0"/>
                </a:rPr>
                <a:t>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nie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meine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Telefonnummer</a:t>
              </a:r>
              <a:r>
                <a:rPr lang="en-GB" sz="2000" dirty="0">
                  <a:solidFill>
                    <a:srgbClr val="1F4E79"/>
                  </a:solidFill>
                  <a:latin typeface="Century Gothic" panose="020B0502020202020204" pitchFamily="34" charset="0"/>
                </a:rPr>
                <a:t>.</a:t>
              </a:r>
            </a:p>
          </p:txBody>
        </p:sp>
      </p:grpSp>
      <p:grpSp>
        <p:nvGrpSpPr>
          <p:cNvPr id="7" name="Group 6">
            <a:extLst>
              <a:ext uri="{FF2B5EF4-FFF2-40B4-BE49-F238E27FC236}">
                <a16:creationId xmlns:a16="http://schemas.microsoft.com/office/drawing/2014/main" id="{D936F810-D2AE-A840-97F0-C2CEE6062451}"/>
              </a:ext>
            </a:extLst>
          </p:cNvPr>
          <p:cNvGrpSpPr/>
          <p:nvPr/>
        </p:nvGrpSpPr>
        <p:grpSpPr>
          <a:xfrm>
            <a:off x="4056400" y="2919853"/>
            <a:ext cx="2797721" cy="1071811"/>
            <a:chOff x="4056400" y="2919853"/>
            <a:chExt cx="2797721" cy="1071811"/>
          </a:xfrm>
        </p:grpSpPr>
        <p:sp>
          <p:nvSpPr>
            <p:cNvPr id="41" name="Speech Bubble: Rectangle with Corners Rounded 95">
              <a:extLst>
                <a:ext uri="{FF2B5EF4-FFF2-40B4-BE49-F238E27FC236}">
                  <a16:creationId xmlns:a16="http://schemas.microsoft.com/office/drawing/2014/main" id="{790D2C05-0798-E84F-B455-FD48F23CAC39}"/>
                </a:ext>
              </a:extLst>
            </p:cNvPr>
            <p:cNvSpPr/>
            <p:nvPr/>
          </p:nvSpPr>
          <p:spPr>
            <a:xfrm>
              <a:off x="4095782" y="2919853"/>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560B3FB7-9F43-3C48-A768-52BC32A1B0A9}"/>
                </a:ext>
              </a:extLst>
            </p:cNvPr>
            <p:cNvSpPr txBox="1"/>
            <p:nvPr/>
          </p:nvSpPr>
          <p:spPr>
            <a:xfrm>
              <a:off x="4056400" y="3033007"/>
              <a:ext cx="2797721"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5. Ich </a:t>
              </a:r>
              <a:r>
                <a:rPr lang="en-GB" sz="2000" dirty="0" err="1">
                  <a:solidFill>
                    <a:srgbClr val="1F4E79"/>
                  </a:solidFill>
                  <a:latin typeface="Century Gothic" panose="020B0502020202020204" pitchFamily="34" charset="0"/>
                </a:rPr>
                <a:t>l</a:t>
              </a:r>
              <a:r>
                <a:rPr lang="en-GB" sz="2000" b="1" dirty="0" err="1">
                  <a:solidFill>
                    <a:srgbClr val="DAA520"/>
                  </a:solidFill>
                  <a:latin typeface="Century Gothic" panose="020B0502020202020204" pitchFamily="34" charset="0"/>
                </a:rPr>
                <a:t>a</a:t>
              </a:r>
              <a:r>
                <a:rPr lang="en-GB" sz="2000" dirty="0" err="1">
                  <a:solidFill>
                    <a:srgbClr val="1F4E79"/>
                  </a:solidFill>
                  <a:latin typeface="Century Gothic" panose="020B0502020202020204" pitchFamily="34" charset="0"/>
                </a:rPr>
                <a:t>uf</a:t>
              </a:r>
              <a:r>
                <a:rPr lang="en-GB" sz="2000" b="1" dirty="0" err="1">
                  <a:solidFill>
                    <a:srgbClr val="1F4E79"/>
                  </a:solidFill>
                  <a:latin typeface="Century Gothic" panose="020B0502020202020204" pitchFamily="34" charset="0"/>
                </a:rPr>
                <a:t>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einmal</a:t>
              </a:r>
              <a:r>
                <a:rPr lang="en-GB" sz="2000" dirty="0">
                  <a:solidFill>
                    <a:srgbClr val="1F4E79"/>
                  </a:solidFill>
                  <a:latin typeface="Century Gothic" panose="020B0502020202020204" pitchFamily="34" charset="0"/>
                </a:rPr>
                <a:t> die </a:t>
              </a:r>
              <a:r>
                <a:rPr lang="en-GB" sz="2000" dirty="0" err="1">
                  <a:solidFill>
                    <a:srgbClr val="1F4E79"/>
                  </a:solidFill>
                  <a:latin typeface="Century Gothic" panose="020B0502020202020204" pitchFamily="34" charset="0"/>
                </a:rPr>
                <a:t>Woche</a:t>
              </a:r>
              <a:r>
                <a:rPr lang="en-GB" sz="2000" dirty="0">
                  <a:solidFill>
                    <a:srgbClr val="1F4E79"/>
                  </a:solidFill>
                  <a:latin typeface="Century Gothic" panose="020B0502020202020204" pitchFamily="34" charset="0"/>
                </a:rPr>
                <a:t>.</a:t>
              </a:r>
            </a:p>
          </p:txBody>
        </p:sp>
      </p:grpSp>
      <p:grpSp>
        <p:nvGrpSpPr>
          <p:cNvPr id="2" name="Group 1">
            <a:extLst>
              <a:ext uri="{FF2B5EF4-FFF2-40B4-BE49-F238E27FC236}">
                <a16:creationId xmlns:a16="http://schemas.microsoft.com/office/drawing/2014/main" id="{DF7B33B4-0469-1C4E-B856-1480AEC27143}"/>
              </a:ext>
            </a:extLst>
          </p:cNvPr>
          <p:cNvGrpSpPr/>
          <p:nvPr/>
        </p:nvGrpSpPr>
        <p:grpSpPr>
          <a:xfrm>
            <a:off x="4095782" y="4356619"/>
            <a:ext cx="2611312" cy="1112218"/>
            <a:chOff x="4095782" y="4356619"/>
            <a:chExt cx="2611312" cy="1112218"/>
          </a:xfrm>
        </p:grpSpPr>
        <p:sp>
          <p:nvSpPr>
            <p:cNvPr id="42" name="Speech Bubble: Rectangle with Corners Rounded 97">
              <a:extLst>
                <a:ext uri="{FF2B5EF4-FFF2-40B4-BE49-F238E27FC236}">
                  <a16:creationId xmlns:a16="http://schemas.microsoft.com/office/drawing/2014/main" id="{91032456-72EA-FB40-9B2D-14A22E7E559E}"/>
                </a:ext>
              </a:extLst>
            </p:cNvPr>
            <p:cNvSpPr/>
            <p:nvPr/>
          </p:nvSpPr>
          <p:spPr>
            <a:xfrm>
              <a:off x="4095782" y="4356619"/>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E4FD7197-3C0C-3846-84BF-953DDA5F9BCF}"/>
                </a:ext>
              </a:extLst>
            </p:cNvPr>
            <p:cNvSpPr txBox="1"/>
            <p:nvPr/>
          </p:nvSpPr>
          <p:spPr>
            <a:xfrm>
              <a:off x="4134595" y="4453174"/>
              <a:ext cx="2534844"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6. Ich </a:t>
              </a:r>
              <a:r>
                <a:rPr lang="en-GB" sz="2000" dirty="0" err="1">
                  <a:solidFill>
                    <a:srgbClr val="1F4E79"/>
                  </a:solidFill>
                  <a:latin typeface="Century Gothic" panose="020B0502020202020204" pitchFamily="34" charset="0"/>
                </a:rPr>
                <a:t>schl</a:t>
              </a:r>
              <a:r>
                <a:rPr lang="en-GB" sz="2000" b="1" dirty="0" err="1">
                  <a:solidFill>
                    <a:srgbClr val="DAA520"/>
                  </a:solidFill>
                  <a:latin typeface="Century Gothic" panose="020B0502020202020204" pitchFamily="34" charset="0"/>
                </a:rPr>
                <a:t>a</a:t>
              </a:r>
              <a:r>
                <a:rPr lang="en-GB" sz="2000" dirty="0" err="1">
                  <a:solidFill>
                    <a:srgbClr val="1F4E79"/>
                  </a:solidFill>
                  <a:latin typeface="Century Gothic" panose="020B0502020202020204" pitchFamily="34" charset="0"/>
                </a:rPr>
                <a:t>f</a:t>
              </a:r>
              <a:r>
                <a:rPr lang="en-GB" sz="2000" b="1" dirty="0" err="1">
                  <a:solidFill>
                    <a:srgbClr val="1F4E79"/>
                  </a:solidFill>
                  <a:latin typeface="Century Gothic" panose="020B0502020202020204" pitchFamily="34" charset="0"/>
                </a:rPr>
                <a:t>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manchmal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im</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Unterricht</a:t>
              </a:r>
              <a:r>
                <a:rPr lang="en-GB" sz="2000" dirty="0">
                  <a:solidFill>
                    <a:srgbClr val="1F4E79"/>
                  </a:solidFill>
                  <a:latin typeface="Century Gothic" panose="020B0502020202020204" pitchFamily="34" charset="0"/>
                </a:rPr>
                <a:t>.</a:t>
              </a:r>
            </a:p>
          </p:txBody>
        </p:sp>
      </p:grpSp>
      <p:grpSp>
        <p:nvGrpSpPr>
          <p:cNvPr id="61" name="Group 60">
            <a:extLst>
              <a:ext uri="{FF2B5EF4-FFF2-40B4-BE49-F238E27FC236}">
                <a16:creationId xmlns:a16="http://schemas.microsoft.com/office/drawing/2014/main" id="{A835F431-F976-7243-B74A-FBAD342388B8}"/>
              </a:ext>
            </a:extLst>
          </p:cNvPr>
          <p:cNvGrpSpPr/>
          <p:nvPr/>
        </p:nvGrpSpPr>
        <p:grpSpPr>
          <a:xfrm>
            <a:off x="7416979" y="1001889"/>
            <a:ext cx="3131619" cy="5236809"/>
            <a:chOff x="-30480" y="22860"/>
            <a:chExt cx="3394710" cy="6004560"/>
          </a:xfrm>
        </p:grpSpPr>
        <p:grpSp>
          <p:nvGrpSpPr>
            <p:cNvPr id="63" name="Group 62">
              <a:extLst>
                <a:ext uri="{FF2B5EF4-FFF2-40B4-BE49-F238E27FC236}">
                  <a16:creationId xmlns:a16="http://schemas.microsoft.com/office/drawing/2014/main" id="{9592D542-8947-D343-9931-4F128ED28252}"/>
                </a:ext>
              </a:extLst>
            </p:cNvPr>
            <p:cNvGrpSpPr/>
            <p:nvPr/>
          </p:nvGrpSpPr>
          <p:grpSpPr>
            <a:xfrm>
              <a:off x="-30480" y="22860"/>
              <a:ext cx="3394710" cy="6004560"/>
              <a:chOff x="-30480" y="22860"/>
              <a:chExt cx="3394710" cy="6004560"/>
            </a:xfrm>
          </p:grpSpPr>
          <p:sp>
            <p:nvSpPr>
              <p:cNvPr id="65" name="Rectangle: Rounded Corners 80">
                <a:extLst>
                  <a:ext uri="{FF2B5EF4-FFF2-40B4-BE49-F238E27FC236}">
                    <a16:creationId xmlns:a16="http://schemas.microsoft.com/office/drawing/2014/main" id="{0868C24B-5D30-364D-8A37-CABD0D1321FB}"/>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Rectangle 65">
                <a:extLst>
                  <a:ext uri="{FF2B5EF4-FFF2-40B4-BE49-F238E27FC236}">
                    <a16:creationId xmlns:a16="http://schemas.microsoft.com/office/drawing/2014/main" id="{38B5A7E7-17F4-3C4C-8822-5F62C1DE1CEA}"/>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64" name="Oval 63">
              <a:extLst>
                <a:ext uri="{FF2B5EF4-FFF2-40B4-BE49-F238E27FC236}">
                  <a16:creationId xmlns:a16="http://schemas.microsoft.com/office/drawing/2014/main" id="{D60015AC-A37F-AF4F-9292-E16036C59C87}"/>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27" name="Group 26">
            <a:extLst>
              <a:ext uri="{FF2B5EF4-FFF2-40B4-BE49-F238E27FC236}">
                <a16:creationId xmlns:a16="http://schemas.microsoft.com/office/drawing/2014/main" id="{17B5B20F-2490-9A44-B8FF-99A8BC5CF934}"/>
              </a:ext>
            </a:extLst>
          </p:cNvPr>
          <p:cNvGrpSpPr/>
          <p:nvPr/>
        </p:nvGrpSpPr>
        <p:grpSpPr>
          <a:xfrm>
            <a:off x="7668281" y="1440684"/>
            <a:ext cx="2797721" cy="1071811"/>
            <a:chOff x="7668281" y="1440684"/>
            <a:chExt cx="2797721" cy="1071811"/>
          </a:xfrm>
        </p:grpSpPr>
        <p:sp>
          <p:nvSpPr>
            <p:cNvPr id="62" name="Speech Bubble: Rectangle with Corners Rounded 77">
              <a:extLst>
                <a:ext uri="{FF2B5EF4-FFF2-40B4-BE49-F238E27FC236}">
                  <a16:creationId xmlns:a16="http://schemas.microsoft.com/office/drawing/2014/main" id="{C5CE41D9-D617-E84F-842E-7A185BFCC527}"/>
                </a:ext>
              </a:extLst>
            </p:cNvPr>
            <p:cNvSpPr/>
            <p:nvPr/>
          </p:nvSpPr>
          <p:spPr>
            <a:xfrm>
              <a:off x="7690767" y="1440684"/>
              <a:ext cx="2611313"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2A164373-84EE-0E46-AE29-2ED20729BC3A}"/>
                </a:ext>
              </a:extLst>
            </p:cNvPr>
            <p:cNvSpPr txBox="1"/>
            <p:nvPr/>
          </p:nvSpPr>
          <p:spPr>
            <a:xfrm>
              <a:off x="7668281" y="1543112"/>
              <a:ext cx="2797721" cy="400110"/>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7. Sie </a:t>
              </a:r>
              <a:r>
                <a:rPr lang="en-GB" sz="2000" dirty="0" err="1">
                  <a:solidFill>
                    <a:srgbClr val="1F4E79"/>
                  </a:solidFill>
                  <a:latin typeface="Century Gothic" panose="020B0502020202020204" pitchFamily="34" charset="0"/>
                </a:rPr>
                <a:t>l</a:t>
              </a:r>
              <a:r>
                <a:rPr lang="en-GB" sz="2000" b="1" dirty="0" err="1">
                  <a:solidFill>
                    <a:srgbClr val="DAA520"/>
                  </a:solidFill>
                  <a:latin typeface="Century Gothic" panose="020B0502020202020204" pitchFamily="34" charset="0"/>
                </a:rPr>
                <a:t>ie</a:t>
              </a:r>
              <a:r>
                <a:rPr lang="en-GB" sz="2000" dirty="0" err="1">
                  <a:solidFill>
                    <a:srgbClr val="1F4E79"/>
                  </a:solidFill>
                  <a:latin typeface="Century Gothic" panose="020B0502020202020204" pitchFamily="34" charset="0"/>
                </a:rPr>
                <a:t>s</a:t>
              </a:r>
              <a:r>
                <a:rPr lang="en-GB" sz="2000" b="1" dirty="0" err="1">
                  <a:solidFill>
                    <a:srgbClr val="1F4E79"/>
                  </a:solidFill>
                  <a:latin typeface="Century Gothic" panose="020B0502020202020204" pitchFamily="34" charset="0"/>
                </a:rPr>
                <a:t>t</a:t>
              </a:r>
              <a:r>
                <a:rPr lang="en-GB" sz="2000" dirty="0">
                  <a:solidFill>
                    <a:srgbClr val="1F4E79"/>
                  </a:solidFill>
                  <a:latin typeface="Century Gothic" panose="020B0502020202020204" pitchFamily="34" charset="0"/>
                </a:rPr>
                <a:t> oft </a:t>
              </a:r>
              <a:r>
                <a:rPr lang="en-GB" sz="2000" dirty="0" err="1">
                  <a:solidFill>
                    <a:srgbClr val="1F4E79"/>
                  </a:solidFill>
                  <a:latin typeface="Century Gothic" panose="020B0502020202020204" pitchFamily="34" charset="0"/>
                </a:rPr>
                <a:t>Bücher</a:t>
              </a:r>
              <a:r>
                <a:rPr lang="en-GB" sz="2000" dirty="0">
                  <a:solidFill>
                    <a:srgbClr val="1F4E79"/>
                  </a:solidFill>
                  <a:latin typeface="Century Gothic" panose="020B0502020202020204" pitchFamily="34" charset="0"/>
                </a:rPr>
                <a:t>.</a:t>
              </a:r>
            </a:p>
          </p:txBody>
        </p:sp>
      </p:grpSp>
      <p:grpSp>
        <p:nvGrpSpPr>
          <p:cNvPr id="28" name="Group 27">
            <a:extLst>
              <a:ext uri="{FF2B5EF4-FFF2-40B4-BE49-F238E27FC236}">
                <a16:creationId xmlns:a16="http://schemas.microsoft.com/office/drawing/2014/main" id="{FC7EC92B-2409-514D-85EC-20916D5DFE13}"/>
              </a:ext>
            </a:extLst>
          </p:cNvPr>
          <p:cNvGrpSpPr/>
          <p:nvPr/>
        </p:nvGrpSpPr>
        <p:grpSpPr>
          <a:xfrm>
            <a:off x="7628899" y="2919853"/>
            <a:ext cx="2797721" cy="1071811"/>
            <a:chOff x="7628899" y="2919853"/>
            <a:chExt cx="2797721" cy="1071811"/>
          </a:xfrm>
        </p:grpSpPr>
        <p:sp>
          <p:nvSpPr>
            <p:cNvPr id="55" name="Speech Bubble: Rectangle with Corners Rounded 95">
              <a:extLst>
                <a:ext uri="{FF2B5EF4-FFF2-40B4-BE49-F238E27FC236}">
                  <a16:creationId xmlns:a16="http://schemas.microsoft.com/office/drawing/2014/main" id="{A61A86B1-BB9F-7347-B181-8823723881E8}"/>
                </a:ext>
              </a:extLst>
            </p:cNvPr>
            <p:cNvSpPr/>
            <p:nvPr/>
          </p:nvSpPr>
          <p:spPr>
            <a:xfrm>
              <a:off x="7668281" y="2919853"/>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0607B0BB-6516-0140-8BBD-E1890A7F45AA}"/>
                </a:ext>
              </a:extLst>
            </p:cNvPr>
            <p:cNvSpPr txBox="1"/>
            <p:nvPr/>
          </p:nvSpPr>
          <p:spPr>
            <a:xfrm>
              <a:off x="7628899" y="3033007"/>
              <a:ext cx="2797721"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8. Sie </a:t>
              </a:r>
              <a:r>
                <a:rPr lang="en-GB" sz="2000" dirty="0" err="1">
                  <a:solidFill>
                    <a:srgbClr val="1F4E79"/>
                  </a:solidFill>
                  <a:latin typeface="Century Gothic" panose="020B0502020202020204" pitchFamily="34" charset="0"/>
                </a:rPr>
                <a:t>spr</a:t>
              </a:r>
              <a:r>
                <a:rPr lang="en-GB" sz="2000" b="1" dirty="0" err="1">
                  <a:solidFill>
                    <a:srgbClr val="DAA520"/>
                  </a:solidFill>
                  <a:latin typeface="Century Gothic" panose="020B0502020202020204" pitchFamily="34" charset="0"/>
                </a:rPr>
                <a:t>i</a:t>
              </a:r>
              <a:r>
                <a:rPr lang="en-GB" sz="2000" dirty="0" err="1">
                  <a:solidFill>
                    <a:srgbClr val="1F4E79"/>
                  </a:solidFill>
                  <a:latin typeface="Century Gothic" panose="020B0502020202020204" pitchFamily="34" charset="0"/>
                </a:rPr>
                <a:t>ch</a:t>
              </a:r>
              <a:r>
                <a:rPr lang="en-GB" sz="2000" b="1" dirty="0" err="1">
                  <a:solidFill>
                    <a:srgbClr val="1F4E79"/>
                  </a:solidFill>
                  <a:latin typeface="Century Gothic" panose="020B0502020202020204" pitchFamily="34" charset="0"/>
                </a:rPr>
                <a:t>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viele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Fremdsprachen</a:t>
              </a:r>
              <a:r>
                <a:rPr lang="en-GB" sz="2000" dirty="0">
                  <a:solidFill>
                    <a:srgbClr val="1F4E79"/>
                  </a:solidFill>
                  <a:latin typeface="Century Gothic" panose="020B0502020202020204" pitchFamily="34" charset="0"/>
                </a:rPr>
                <a:t>.</a:t>
              </a:r>
            </a:p>
          </p:txBody>
        </p:sp>
      </p:grpSp>
      <p:grpSp>
        <p:nvGrpSpPr>
          <p:cNvPr id="47" name="Group 46">
            <a:extLst>
              <a:ext uri="{FF2B5EF4-FFF2-40B4-BE49-F238E27FC236}">
                <a16:creationId xmlns:a16="http://schemas.microsoft.com/office/drawing/2014/main" id="{39062201-CA0E-8E4D-86B5-4746878BA781}"/>
              </a:ext>
            </a:extLst>
          </p:cNvPr>
          <p:cNvGrpSpPr/>
          <p:nvPr/>
        </p:nvGrpSpPr>
        <p:grpSpPr>
          <a:xfrm>
            <a:off x="10973249" y="1249962"/>
            <a:ext cx="809740" cy="1352406"/>
            <a:chOff x="2268414" y="3039469"/>
            <a:chExt cx="2267009" cy="3287163"/>
          </a:xfrm>
        </p:grpSpPr>
        <p:pic>
          <p:nvPicPr>
            <p:cNvPr id="53" name="Picture 52" descr="A close up of a logo&#10;&#10;Description automatically generated">
              <a:extLst>
                <a:ext uri="{FF2B5EF4-FFF2-40B4-BE49-F238E27FC236}">
                  <a16:creationId xmlns:a16="http://schemas.microsoft.com/office/drawing/2014/main" id="{FFDD3527-52A4-1D49-AC95-FC57CB89D7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727"/>
            <a:stretch/>
          </p:blipFill>
          <p:spPr>
            <a:xfrm flipH="1">
              <a:off x="2268414" y="3039469"/>
              <a:ext cx="2267009" cy="3287163"/>
            </a:xfrm>
            <a:prstGeom prst="rect">
              <a:avLst/>
            </a:prstGeom>
          </p:spPr>
        </p:pic>
        <p:sp>
          <p:nvSpPr>
            <p:cNvPr id="54" name="Rectangle 53">
              <a:extLst>
                <a:ext uri="{FF2B5EF4-FFF2-40B4-BE49-F238E27FC236}">
                  <a16:creationId xmlns:a16="http://schemas.microsoft.com/office/drawing/2014/main" id="{5EA22F0B-B4E5-1347-ACBC-1A90B72A7C0D}"/>
                </a:ext>
              </a:extLst>
            </p:cNvPr>
            <p:cNvSpPr/>
            <p:nvPr/>
          </p:nvSpPr>
          <p:spPr>
            <a:xfrm>
              <a:off x="2268414" y="3235569"/>
              <a:ext cx="246186" cy="142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30630411-1E66-2D49-99BF-6C367780B684}"/>
              </a:ext>
            </a:extLst>
          </p:cNvPr>
          <p:cNvGrpSpPr/>
          <p:nvPr/>
        </p:nvGrpSpPr>
        <p:grpSpPr>
          <a:xfrm flipH="1">
            <a:off x="10886105" y="3740893"/>
            <a:ext cx="972629" cy="1810498"/>
            <a:chOff x="8519170" y="1051851"/>
            <a:chExt cx="3153336" cy="4619360"/>
          </a:xfrm>
        </p:grpSpPr>
        <p:pic>
          <p:nvPicPr>
            <p:cNvPr id="58" name="Picture 57">
              <a:extLst>
                <a:ext uri="{FF2B5EF4-FFF2-40B4-BE49-F238E27FC236}">
                  <a16:creationId xmlns:a16="http://schemas.microsoft.com/office/drawing/2014/main" id="{F0E93663-8267-8E46-8B70-28F56AB87E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59" name="Rectangle 58">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10973249" y="2602368"/>
            <a:ext cx="885485" cy="523220"/>
          </a:xfrm>
          <a:prstGeom prst="rect">
            <a:avLst/>
          </a:prstGeom>
          <a:noFill/>
        </p:spPr>
        <p:txBody>
          <a:bodyPr wrap="square" rtlCol="0">
            <a:spAutoFit/>
          </a:bodyPr>
          <a:lstStyle/>
          <a:p>
            <a:pPr algn="ctr"/>
            <a:r>
              <a:rPr lang="en-GB" sz="2800" b="1" dirty="0" err="1">
                <a:solidFill>
                  <a:schemeClr val="accent5">
                    <a:lumMod val="50000"/>
                  </a:schemeClr>
                </a:solidFill>
              </a:rPr>
              <a:t>ich</a:t>
            </a:r>
            <a:endParaRPr lang="en-GB" sz="2800" b="1" dirty="0">
              <a:solidFill>
                <a:schemeClr val="accent5">
                  <a:lumMod val="50000"/>
                </a:schemeClr>
              </a:solidFill>
            </a:endParaRPr>
          </a:p>
        </p:txBody>
      </p:sp>
      <p:sp>
        <p:nvSpPr>
          <p:cNvPr id="68" name="TextBox 67"/>
          <p:cNvSpPr txBox="1"/>
          <p:nvPr/>
        </p:nvSpPr>
        <p:spPr>
          <a:xfrm>
            <a:off x="10928097" y="5521858"/>
            <a:ext cx="885485" cy="523220"/>
          </a:xfrm>
          <a:prstGeom prst="rect">
            <a:avLst/>
          </a:prstGeom>
          <a:noFill/>
        </p:spPr>
        <p:txBody>
          <a:bodyPr wrap="square" rtlCol="0">
            <a:spAutoFit/>
          </a:bodyPr>
          <a:lstStyle/>
          <a:p>
            <a:pPr algn="ctr"/>
            <a:r>
              <a:rPr lang="en-GB" sz="2800" b="1" dirty="0" err="1">
                <a:solidFill>
                  <a:schemeClr val="accent5">
                    <a:lumMod val="50000"/>
                  </a:schemeClr>
                </a:solidFill>
              </a:rPr>
              <a:t>sie</a:t>
            </a:r>
            <a:endParaRPr lang="en-GB" sz="2800" b="1" dirty="0">
              <a:solidFill>
                <a:schemeClr val="accent5">
                  <a:lumMod val="50000"/>
                </a:schemeClr>
              </a:solidFill>
            </a:endParaRPr>
          </a:p>
        </p:txBody>
      </p:sp>
    </p:spTree>
    <p:extLst>
      <p:ext uri="{BB962C8B-B14F-4D97-AF65-F5344CB8AC3E}">
        <p14:creationId xmlns:p14="http://schemas.microsoft.com/office/powerpoint/2010/main" val="428332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66944"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Tante</a:t>
            </a:r>
            <a:r>
              <a:rPr lang="en-GB" sz="3600" b="1" dirty="0">
                <a:solidFill>
                  <a:schemeClr val="bg1"/>
                </a:solidFill>
              </a:rPr>
              <a:t> Laura - 2</a:t>
            </a:r>
          </a:p>
        </p:txBody>
      </p:sp>
      <p:graphicFrame>
        <p:nvGraphicFramePr>
          <p:cNvPr id="20" name="Table 19" descr="Table for exercises">
            <a:extLst>
              <a:ext uri="{FF2B5EF4-FFF2-40B4-BE49-F238E27FC236}">
                <a16:creationId xmlns:a16="http://schemas.microsoft.com/office/drawing/2014/main" id="{81369681-5C4E-F448-BEAB-8469D7A080E8}"/>
              </a:ext>
            </a:extLst>
          </p:cNvPr>
          <p:cNvGraphicFramePr>
            <a:graphicFrameLocks noGrp="1"/>
          </p:cNvGraphicFramePr>
          <p:nvPr/>
        </p:nvGraphicFramePr>
        <p:xfrm>
          <a:off x="659080" y="1594920"/>
          <a:ext cx="10461143" cy="4470489"/>
        </p:xfrm>
        <a:graphic>
          <a:graphicData uri="http://schemas.openxmlformats.org/drawingml/2006/table">
            <a:tbl>
              <a:tblPr firstRow="1" bandRow="1">
                <a:tableStyleId>{5940675A-B579-460E-94D1-54222C63F5DA}</a:tableStyleId>
              </a:tblPr>
              <a:tblGrid>
                <a:gridCol w="807761">
                  <a:extLst>
                    <a:ext uri="{9D8B030D-6E8A-4147-A177-3AD203B41FA5}">
                      <a16:colId xmlns:a16="http://schemas.microsoft.com/office/drawing/2014/main" val="20000"/>
                    </a:ext>
                  </a:extLst>
                </a:gridCol>
                <a:gridCol w="1682759">
                  <a:extLst>
                    <a:ext uri="{9D8B030D-6E8A-4147-A177-3AD203B41FA5}">
                      <a16:colId xmlns:a16="http://schemas.microsoft.com/office/drawing/2014/main" val="2718503455"/>
                    </a:ext>
                  </a:extLst>
                </a:gridCol>
                <a:gridCol w="1638300">
                  <a:extLst>
                    <a:ext uri="{9D8B030D-6E8A-4147-A177-3AD203B41FA5}">
                      <a16:colId xmlns:a16="http://schemas.microsoft.com/office/drawing/2014/main" val="20001"/>
                    </a:ext>
                  </a:extLst>
                </a:gridCol>
                <a:gridCol w="6332323">
                  <a:extLst>
                    <a:ext uri="{9D8B030D-6E8A-4147-A177-3AD203B41FA5}">
                      <a16:colId xmlns:a16="http://schemas.microsoft.com/office/drawing/2014/main" val="2964897881"/>
                    </a:ext>
                  </a:extLst>
                </a:gridCol>
              </a:tblGrid>
              <a:tr h="4967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a:solidFill>
                            <a:schemeClr val="accent5">
                              <a:lumMod val="50000"/>
                            </a:schemeClr>
                          </a:solidFill>
                        </a:rPr>
                        <a:t>Englisch</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I read an E-book.</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I often forget something.</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She sleeps for eight hours.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I often help in the garden.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She sometimes travels to Berlin.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She runs three times a week.</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I don’t understand that.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15076"/>
                          </a:solidFill>
                        </a:rPr>
                        <a:t>She gives me a piece of pizza.</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1" name="TextBox 20">
            <a:extLst>
              <a:ext uri="{FF2B5EF4-FFF2-40B4-BE49-F238E27FC236}">
                <a16:creationId xmlns:a16="http://schemas.microsoft.com/office/drawing/2014/main" id="{3596F927-9EBF-3147-96E4-90B8842BB3E8}"/>
              </a:ext>
            </a:extLst>
          </p:cNvPr>
          <p:cNvSpPr txBox="1"/>
          <p:nvPr/>
        </p:nvSpPr>
        <p:spPr>
          <a:xfrm>
            <a:off x="1792754" y="1614761"/>
            <a:ext cx="986539" cy="461665"/>
          </a:xfrm>
          <a:prstGeom prst="rect">
            <a:avLst/>
          </a:prstGeom>
          <a:noFill/>
        </p:spPr>
        <p:txBody>
          <a:bodyPr wrap="square" rtlCol="0">
            <a:spAutoFit/>
          </a:bodyPr>
          <a:lstStyle/>
          <a:p>
            <a:pPr algn="ctr"/>
            <a:r>
              <a:rPr lang="en-GB" sz="2400" b="1" dirty="0">
                <a:solidFill>
                  <a:schemeClr val="accent1">
                    <a:lumMod val="50000"/>
                  </a:schemeClr>
                </a:solidFill>
              </a:rPr>
              <a:t>Ich</a:t>
            </a:r>
          </a:p>
        </p:txBody>
      </p:sp>
      <p:sp>
        <p:nvSpPr>
          <p:cNvPr id="22" name="TextBox 21" descr="table content ">
            <a:extLst>
              <a:ext uri="{FF2B5EF4-FFF2-40B4-BE49-F238E27FC236}">
                <a16:creationId xmlns:a16="http://schemas.microsoft.com/office/drawing/2014/main" id="{19BB6D67-E193-9C4A-A919-72C88FE1CCB3}"/>
              </a:ext>
            </a:extLst>
          </p:cNvPr>
          <p:cNvSpPr txBox="1"/>
          <p:nvPr/>
        </p:nvSpPr>
        <p:spPr>
          <a:xfrm>
            <a:off x="3587615" y="1626462"/>
            <a:ext cx="694951" cy="474336"/>
          </a:xfrm>
          <a:prstGeom prst="rect">
            <a:avLst/>
          </a:prstGeom>
          <a:noFill/>
        </p:spPr>
        <p:txBody>
          <a:bodyPr wrap="square" rtlCol="0">
            <a:spAutoFit/>
          </a:bodyPr>
          <a:lstStyle/>
          <a:p>
            <a:pPr algn="ctr"/>
            <a:r>
              <a:rPr lang="en-US" sz="2400" b="1" dirty="0">
                <a:solidFill>
                  <a:schemeClr val="accent1">
                    <a:lumMod val="50000"/>
                  </a:schemeClr>
                </a:solidFill>
              </a:rPr>
              <a:t>Sie</a:t>
            </a:r>
          </a:p>
        </p:txBody>
      </p:sp>
      <p:sp>
        <p:nvSpPr>
          <p:cNvPr id="23" name="Action Button: Custom 22" descr="number 1">
            <a:hlinkClick r:id="" action="ppaction://noaction" highlightClick="1">
              <a:snd r:embed="rId4" name="1_lese_ein_Ebuch.wav"/>
            </a:hlinkClick>
            <a:extLst>
              <a:ext uri="{FF2B5EF4-FFF2-40B4-BE49-F238E27FC236}">
                <a16:creationId xmlns:a16="http://schemas.microsoft.com/office/drawing/2014/main" id="{3C3B49CA-2B1F-2B44-978F-DDBE8450F73F}"/>
              </a:ext>
            </a:extLst>
          </p:cNvPr>
          <p:cNvSpPr/>
          <p:nvPr/>
        </p:nvSpPr>
        <p:spPr>
          <a:xfrm>
            <a:off x="947273" y="212839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5" name="TextBox 24" descr="table content ">
            <a:extLst>
              <a:ext uri="{FF2B5EF4-FFF2-40B4-BE49-F238E27FC236}">
                <a16:creationId xmlns:a16="http://schemas.microsoft.com/office/drawing/2014/main" id="{40E9D07D-7477-9E42-ADD2-5DE06E2D4AE8}"/>
              </a:ext>
            </a:extLst>
          </p:cNvPr>
          <p:cNvSpPr txBox="1"/>
          <p:nvPr/>
        </p:nvSpPr>
        <p:spPr>
          <a:xfrm>
            <a:off x="4826001" y="2135538"/>
            <a:ext cx="6127788" cy="417091"/>
          </a:xfrm>
          <a:prstGeom prst="rect">
            <a:avLst/>
          </a:prstGeom>
          <a:solidFill>
            <a:schemeClr val="bg1"/>
          </a:solidFill>
        </p:spPr>
        <p:txBody>
          <a:bodyPr wrap="square" rtlCol="0">
            <a:spAutoFit/>
          </a:bodyPr>
          <a:lstStyle/>
          <a:p>
            <a:endParaRPr lang="en-US" dirty="0"/>
          </a:p>
        </p:txBody>
      </p:sp>
      <p:sp>
        <p:nvSpPr>
          <p:cNvPr id="26" name="Action Button: Custom 25" descr="number 2">
            <a:hlinkClick r:id="" action="ppaction://noaction" highlightClick="1">
              <a:snd r:embed="rId5" name="2_.wav"/>
            </a:hlinkClick>
            <a:extLst>
              <a:ext uri="{FF2B5EF4-FFF2-40B4-BE49-F238E27FC236}">
                <a16:creationId xmlns:a16="http://schemas.microsoft.com/office/drawing/2014/main" id="{6E22D32D-9241-F94A-9623-7902B9D324D9}"/>
              </a:ext>
            </a:extLst>
          </p:cNvPr>
          <p:cNvSpPr/>
          <p:nvPr/>
        </p:nvSpPr>
        <p:spPr>
          <a:xfrm>
            <a:off x="950421" y="2629558"/>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TextBox 27" descr="table content ">
            <a:extLst>
              <a:ext uri="{FF2B5EF4-FFF2-40B4-BE49-F238E27FC236}">
                <a16:creationId xmlns:a16="http://schemas.microsoft.com/office/drawing/2014/main" id="{310A3492-5757-054A-A3EE-B394799538AB}"/>
              </a:ext>
            </a:extLst>
          </p:cNvPr>
          <p:cNvSpPr txBox="1"/>
          <p:nvPr/>
        </p:nvSpPr>
        <p:spPr>
          <a:xfrm>
            <a:off x="4826001" y="2629558"/>
            <a:ext cx="6229254" cy="385454"/>
          </a:xfrm>
          <a:prstGeom prst="rect">
            <a:avLst/>
          </a:prstGeom>
          <a:solidFill>
            <a:schemeClr val="bg1"/>
          </a:solidFill>
        </p:spPr>
        <p:txBody>
          <a:bodyPr wrap="square" rtlCol="0">
            <a:spAutoFit/>
          </a:bodyPr>
          <a:lstStyle/>
          <a:p>
            <a:endParaRPr lang="en-US" dirty="0"/>
          </a:p>
        </p:txBody>
      </p:sp>
      <p:sp>
        <p:nvSpPr>
          <p:cNvPr id="29" name="Action Button: Custom 28" descr="number 3">
            <a:hlinkClick r:id="" action="ppaction://noaction" highlightClick="1">
              <a:snd r:embed="rId6" name="3_.wav"/>
            </a:hlinkClick>
            <a:extLst>
              <a:ext uri="{FF2B5EF4-FFF2-40B4-BE49-F238E27FC236}">
                <a16:creationId xmlns:a16="http://schemas.microsoft.com/office/drawing/2014/main" id="{11C9FCA5-3AA2-5E41-8057-DC548C800D05}"/>
              </a:ext>
            </a:extLst>
          </p:cNvPr>
          <p:cNvSpPr/>
          <p:nvPr/>
        </p:nvSpPr>
        <p:spPr>
          <a:xfrm>
            <a:off x="947273" y="3127230"/>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0" name="TextBox 29" descr="table content ">
            <a:extLst>
              <a:ext uri="{FF2B5EF4-FFF2-40B4-BE49-F238E27FC236}">
                <a16:creationId xmlns:a16="http://schemas.microsoft.com/office/drawing/2014/main" id="{A2A17CA6-64AF-0F4F-9BCB-114B4A12A591}"/>
              </a:ext>
            </a:extLst>
          </p:cNvPr>
          <p:cNvSpPr txBox="1"/>
          <p:nvPr/>
        </p:nvSpPr>
        <p:spPr>
          <a:xfrm>
            <a:off x="4851401" y="5618808"/>
            <a:ext cx="4719484" cy="417245"/>
          </a:xfrm>
          <a:prstGeom prst="rect">
            <a:avLst/>
          </a:prstGeom>
          <a:solidFill>
            <a:schemeClr val="bg1"/>
          </a:solidFill>
        </p:spPr>
        <p:txBody>
          <a:bodyPr wrap="square" rtlCol="0">
            <a:spAutoFit/>
          </a:bodyPr>
          <a:lstStyle/>
          <a:p>
            <a:endParaRPr lang="en-US" dirty="0"/>
          </a:p>
        </p:txBody>
      </p:sp>
      <p:sp>
        <p:nvSpPr>
          <p:cNvPr id="32" name="Action Button: Custom 31" descr="number 4">
            <a:hlinkClick r:id="" action="ppaction://noaction" highlightClick="1">
              <a:snd r:embed="rId7" name="4_.wav"/>
            </a:hlinkClick>
            <a:extLst>
              <a:ext uri="{FF2B5EF4-FFF2-40B4-BE49-F238E27FC236}">
                <a16:creationId xmlns:a16="http://schemas.microsoft.com/office/drawing/2014/main" id="{CDF52949-AC7A-7447-9D5F-1CDADB17687D}"/>
              </a:ext>
            </a:extLst>
          </p:cNvPr>
          <p:cNvSpPr/>
          <p:nvPr/>
        </p:nvSpPr>
        <p:spPr>
          <a:xfrm>
            <a:off x="947273" y="3634346"/>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4" name="TextBox 33" descr="table content ">
            <a:extLst>
              <a:ext uri="{FF2B5EF4-FFF2-40B4-BE49-F238E27FC236}">
                <a16:creationId xmlns:a16="http://schemas.microsoft.com/office/drawing/2014/main" id="{F1ADF31B-6BA6-6F4C-AE26-F8AA1CD39EE0}"/>
              </a:ext>
            </a:extLst>
          </p:cNvPr>
          <p:cNvSpPr txBox="1"/>
          <p:nvPr/>
        </p:nvSpPr>
        <p:spPr>
          <a:xfrm>
            <a:off x="4826001" y="3618848"/>
            <a:ext cx="6181968" cy="415929"/>
          </a:xfrm>
          <a:prstGeom prst="rect">
            <a:avLst/>
          </a:prstGeom>
          <a:solidFill>
            <a:schemeClr val="bg1"/>
          </a:solidFill>
        </p:spPr>
        <p:txBody>
          <a:bodyPr wrap="square" rtlCol="0">
            <a:spAutoFit/>
          </a:bodyPr>
          <a:lstStyle/>
          <a:p>
            <a:endParaRPr lang="en-US" dirty="0"/>
          </a:p>
        </p:txBody>
      </p:sp>
      <p:sp>
        <p:nvSpPr>
          <p:cNvPr id="35" name="Action Button: Custom 34" descr="number 5">
            <a:hlinkClick r:id="" action="ppaction://noaction" highlightClick="1">
              <a:snd r:embed="rId8" name="5_.wav"/>
            </a:hlinkClick>
            <a:extLst>
              <a:ext uri="{FF2B5EF4-FFF2-40B4-BE49-F238E27FC236}">
                <a16:creationId xmlns:a16="http://schemas.microsoft.com/office/drawing/2014/main" id="{0FC910C6-CB0B-4D4B-B643-AA77AA039E9B}"/>
              </a:ext>
            </a:extLst>
          </p:cNvPr>
          <p:cNvSpPr/>
          <p:nvPr/>
        </p:nvSpPr>
        <p:spPr>
          <a:xfrm>
            <a:off x="947273" y="412135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6" name="TextBox 35" descr="table content ">
            <a:extLst>
              <a:ext uri="{FF2B5EF4-FFF2-40B4-BE49-F238E27FC236}">
                <a16:creationId xmlns:a16="http://schemas.microsoft.com/office/drawing/2014/main" id="{72B1CCE4-D997-DF4D-9A4C-D6BCD0280280}"/>
              </a:ext>
            </a:extLst>
          </p:cNvPr>
          <p:cNvSpPr txBox="1"/>
          <p:nvPr/>
        </p:nvSpPr>
        <p:spPr>
          <a:xfrm>
            <a:off x="4851401" y="4113403"/>
            <a:ext cx="4694084" cy="402002"/>
          </a:xfrm>
          <a:prstGeom prst="rect">
            <a:avLst/>
          </a:prstGeom>
          <a:solidFill>
            <a:schemeClr val="bg1"/>
          </a:solidFill>
        </p:spPr>
        <p:txBody>
          <a:bodyPr wrap="square" rtlCol="0">
            <a:spAutoFit/>
          </a:bodyPr>
          <a:lstStyle/>
          <a:p>
            <a:endParaRPr lang="en-US" dirty="0"/>
          </a:p>
        </p:txBody>
      </p:sp>
      <p:sp>
        <p:nvSpPr>
          <p:cNvPr id="38" name="Action Button: Custom 37" descr="number 6">
            <a:hlinkClick r:id="" action="ppaction://noaction" highlightClick="1">
              <a:snd r:embed="rId9" name="6_.wav"/>
            </a:hlinkClick>
            <a:extLst>
              <a:ext uri="{FF2B5EF4-FFF2-40B4-BE49-F238E27FC236}">
                <a16:creationId xmlns:a16="http://schemas.microsoft.com/office/drawing/2014/main" id="{E3E3A01E-95B5-2A4A-B4BC-7A7741A8D6F5}"/>
              </a:ext>
            </a:extLst>
          </p:cNvPr>
          <p:cNvSpPr/>
          <p:nvPr/>
        </p:nvSpPr>
        <p:spPr>
          <a:xfrm>
            <a:off x="940485" y="4607984"/>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9" name="TextBox 38" descr="table content ">
            <a:extLst>
              <a:ext uri="{FF2B5EF4-FFF2-40B4-BE49-F238E27FC236}">
                <a16:creationId xmlns:a16="http://schemas.microsoft.com/office/drawing/2014/main" id="{FF1D603D-4F47-5643-A8EE-D7CCB012005B}"/>
              </a:ext>
            </a:extLst>
          </p:cNvPr>
          <p:cNvSpPr txBox="1"/>
          <p:nvPr/>
        </p:nvSpPr>
        <p:spPr>
          <a:xfrm>
            <a:off x="4826001" y="4604622"/>
            <a:ext cx="4719484" cy="452927"/>
          </a:xfrm>
          <a:prstGeom prst="rect">
            <a:avLst/>
          </a:prstGeom>
          <a:solidFill>
            <a:schemeClr val="bg1"/>
          </a:solidFill>
        </p:spPr>
        <p:txBody>
          <a:bodyPr wrap="square" rtlCol="0">
            <a:spAutoFit/>
          </a:bodyPr>
          <a:lstStyle/>
          <a:p>
            <a:endParaRPr lang="en-US" dirty="0"/>
          </a:p>
        </p:txBody>
      </p:sp>
      <p:sp>
        <p:nvSpPr>
          <p:cNvPr id="41" name="Action Button: Custom 40" descr="number 7">
            <a:hlinkClick r:id="" action="ppaction://noaction" highlightClick="1">
              <a:snd r:embed="rId10" name="7_.wav"/>
            </a:hlinkClick>
            <a:extLst>
              <a:ext uri="{FF2B5EF4-FFF2-40B4-BE49-F238E27FC236}">
                <a16:creationId xmlns:a16="http://schemas.microsoft.com/office/drawing/2014/main" id="{3C328E93-6CA4-FE41-819E-331EC3DA172D}"/>
              </a:ext>
            </a:extLst>
          </p:cNvPr>
          <p:cNvSpPr/>
          <p:nvPr/>
        </p:nvSpPr>
        <p:spPr>
          <a:xfrm>
            <a:off x="940480" y="5117408"/>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43" name="TextBox 42" descr="table content ">
            <a:extLst>
              <a:ext uri="{FF2B5EF4-FFF2-40B4-BE49-F238E27FC236}">
                <a16:creationId xmlns:a16="http://schemas.microsoft.com/office/drawing/2014/main" id="{15B9C588-ADE4-1346-8FED-7FC0F61DD40B}"/>
              </a:ext>
            </a:extLst>
          </p:cNvPr>
          <p:cNvSpPr txBox="1"/>
          <p:nvPr/>
        </p:nvSpPr>
        <p:spPr>
          <a:xfrm>
            <a:off x="4851401" y="5087255"/>
            <a:ext cx="6102388" cy="452927"/>
          </a:xfrm>
          <a:prstGeom prst="rect">
            <a:avLst/>
          </a:prstGeom>
          <a:solidFill>
            <a:schemeClr val="bg1"/>
          </a:solidFill>
        </p:spPr>
        <p:txBody>
          <a:bodyPr wrap="square" rtlCol="0">
            <a:spAutoFit/>
          </a:bodyPr>
          <a:lstStyle/>
          <a:p>
            <a:endParaRPr lang="en-US" dirty="0"/>
          </a:p>
        </p:txBody>
      </p:sp>
      <p:sp>
        <p:nvSpPr>
          <p:cNvPr id="44" name="Action Button: Custom 43" descr="number 8">
            <a:hlinkClick r:id="" action="ppaction://noaction" highlightClick="1">
              <a:snd r:embed="rId11" name="8_.wav"/>
            </a:hlinkClick>
            <a:extLst>
              <a:ext uri="{FF2B5EF4-FFF2-40B4-BE49-F238E27FC236}">
                <a16:creationId xmlns:a16="http://schemas.microsoft.com/office/drawing/2014/main" id="{7574E58C-F257-D549-8718-A4D0BF749311}"/>
              </a:ext>
            </a:extLst>
          </p:cNvPr>
          <p:cNvSpPr/>
          <p:nvPr/>
        </p:nvSpPr>
        <p:spPr>
          <a:xfrm>
            <a:off x="940484" y="5611467"/>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pic>
        <p:nvPicPr>
          <p:cNvPr id="54" name="Picture 53" descr="A close up of a logo&#10;&#10;Description automatically generated">
            <a:extLst>
              <a:ext uri="{FF2B5EF4-FFF2-40B4-BE49-F238E27FC236}">
                <a16:creationId xmlns:a16="http://schemas.microsoft.com/office/drawing/2014/main" id="{FFDD3527-52A4-1D49-AC95-FC57CB89D7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48588"/>
          <a:stretch/>
        </p:blipFill>
        <p:spPr>
          <a:xfrm flipH="1">
            <a:off x="2722372" y="1558322"/>
            <a:ext cx="303347" cy="524986"/>
          </a:xfrm>
          <a:prstGeom prst="ellipse">
            <a:avLst/>
          </a:prstGeom>
        </p:spPr>
      </p:pic>
      <p:grpSp>
        <p:nvGrpSpPr>
          <p:cNvPr id="56" name="Group 55">
            <a:extLst>
              <a:ext uri="{FF2B5EF4-FFF2-40B4-BE49-F238E27FC236}">
                <a16:creationId xmlns:a16="http://schemas.microsoft.com/office/drawing/2014/main" id="{30630411-1E66-2D49-99BF-6C367780B684}"/>
              </a:ext>
            </a:extLst>
          </p:cNvPr>
          <p:cNvGrpSpPr/>
          <p:nvPr/>
        </p:nvGrpSpPr>
        <p:grpSpPr>
          <a:xfrm flipH="1">
            <a:off x="4348752" y="1611574"/>
            <a:ext cx="292282" cy="450989"/>
            <a:chOff x="8519170" y="1051851"/>
            <a:chExt cx="3153336" cy="4619360"/>
          </a:xfrm>
        </p:grpSpPr>
        <p:pic>
          <p:nvPicPr>
            <p:cNvPr id="57" name="Picture 56">
              <a:extLst>
                <a:ext uri="{FF2B5EF4-FFF2-40B4-BE49-F238E27FC236}">
                  <a16:creationId xmlns:a16="http://schemas.microsoft.com/office/drawing/2014/main" id="{F0E93663-8267-8E46-8B70-28F56AB87EE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58" name="Rectangle 57">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a:extLst>
              <a:ext uri="{FF2B5EF4-FFF2-40B4-BE49-F238E27FC236}">
                <a16:creationId xmlns:a16="http://schemas.microsoft.com/office/drawing/2014/main" id="{7AFA76F1-FD9C-3E41-AFA8-EF5F988F5E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0644" y="2128393"/>
            <a:ext cx="372635" cy="388161"/>
          </a:xfrm>
          <a:prstGeom prst="rect">
            <a:avLst/>
          </a:prstGeom>
        </p:spPr>
      </p:pic>
      <p:pic>
        <p:nvPicPr>
          <p:cNvPr id="48" name="Picture 47">
            <a:extLst>
              <a:ext uri="{FF2B5EF4-FFF2-40B4-BE49-F238E27FC236}">
                <a16:creationId xmlns:a16="http://schemas.microsoft.com/office/drawing/2014/main" id="{951B685D-7214-234F-9D9A-841E138B06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6480" y="2649026"/>
            <a:ext cx="372635" cy="388161"/>
          </a:xfrm>
          <a:prstGeom prst="rect">
            <a:avLst/>
          </a:prstGeom>
        </p:spPr>
      </p:pic>
      <p:pic>
        <p:nvPicPr>
          <p:cNvPr id="49" name="Picture 48">
            <a:extLst>
              <a:ext uri="{FF2B5EF4-FFF2-40B4-BE49-F238E27FC236}">
                <a16:creationId xmlns:a16="http://schemas.microsoft.com/office/drawing/2014/main" id="{BE2BE05E-D5A1-E542-BC4A-AEEDD9A099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0697" y="3147114"/>
            <a:ext cx="372635" cy="388161"/>
          </a:xfrm>
          <a:prstGeom prst="rect">
            <a:avLst/>
          </a:prstGeom>
        </p:spPr>
      </p:pic>
      <p:pic>
        <p:nvPicPr>
          <p:cNvPr id="50" name="Picture 49">
            <a:extLst>
              <a:ext uri="{FF2B5EF4-FFF2-40B4-BE49-F238E27FC236}">
                <a16:creationId xmlns:a16="http://schemas.microsoft.com/office/drawing/2014/main" id="{F9FB7B1D-46E8-384C-B714-99527545AE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6479" y="3647582"/>
            <a:ext cx="372635" cy="388161"/>
          </a:xfrm>
          <a:prstGeom prst="rect">
            <a:avLst/>
          </a:prstGeom>
        </p:spPr>
      </p:pic>
      <p:pic>
        <p:nvPicPr>
          <p:cNvPr id="51" name="Picture 50">
            <a:extLst>
              <a:ext uri="{FF2B5EF4-FFF2-40B4-BE49-F238E27FC236}">
                <a16:creationId xmlns:a16="http://schemas.microsoft.com/office/drawing/2014/main" id="{7E24CF78-08A3-994F-B1C2-3D6E5E65F5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0696" y="4133086"/>
            <a:ext cx="372635" cy="388161"/>
          </a:xfrm>
          <a:prstGeom prst="rect">
            <a:avLst/>
          </a:prstGeom>
        </p:spPr>
      </p:pic>
      <p:pic>
        <p:nvPicPr>
          <p:cNvPr id="52" name="Picture 51">
            <a:extLst>
              <a:ext uri="{FF2B5EF4-FFF2-40B4-BE49-F238E27FC236}">
                <a16:creationId xmlns:a16="http://schemas.microsoft.com/office/drawing/2014/main" id="{28B30AE3-1768-4F43-B05C-C3FA9E82C3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0696" y="4630569"/>
            <a:ext cx="372635" cy="388161"/>
          </a:xfrm>
          <a:prstGeom prst="rect">
            <a:avLst/>
          </a:prstGeom>
        </p:spPr>
      </p:pic>
      <p:pic>
        <p:nvPicPr>
          <p:cNvPr id="59" name="Picture 58">
            <a:extLst>
              <a:ext uri="{FF2B5EF4-FFF2-40B4-BE49-F238E27FC236}">
                <a16:creationId xmlns:a16="http://schemas.microsoft.com/office/drawing/2014/main" id="{E87051C4-91E4-FA4A-9FFD-F1B704FC77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6479" y="5131164"/>
            <a:ext cx="372635" cy="388161"/>
          </a:xfrm>
          <a:prstGeom prst="rect">
            <a:avLst/>
          </a:prstGeom>
        </p:spPr>
      </p:pic>
      <p:pic>
        <p:nvPicPr>
          <p:cNvPr id="60" name="Picture 59">
            <a:extLst>
              <a:ext uri="{FF2B5EF4-FFF2-40B4-BE49-F238E27FC236}">
                <a16:creationId xmlns:a16="http://schemas.microsoft.com/office/drawing/2014/main" id="{8820B29F-53A0-724A-AD5E-5614F96AD1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0696" y="5598360"/>
            <a:ext cx="372635" cy="388161"/>
          </a:xfrm>
          <a:prstGeom prst="rect">
            <a:avLst/>
          </a:prstGeom>
        </p:spPr>
      </p:pic>
      <p:sp>
        <p:nvSpPr>
          <p:cNvPr id="4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1" name="Picture 60" descr="A close up of a logo&#10;&#10;Description automatically generated">
            <a:extLst>
              <a:ext uri="{FF2B5EF4-FFF2-40B4-BE49-F238E27FC236}">
                <a16:creationId xmlns:a16="http://schemas.microsoft.com/office/drawing/2014/main" id="{FFDD3527-52A4-1D49-AC95-FC57CB89D7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48588"/>
          <a:stretch/>
        </p:blipFill>
        <p:spPr>
          <a:xfrm flipH="1">
            <a:off x="8120886" y="-1221"/>
            <a:ext cx="879319" cy="1521789"/>
          </a:xfrm>
          <a:prstGeom prst="ellipse">
            <a:avLst/>
          </a:prstGeom>
        </p:spPr>
      </p:pic>
      <p:grpSp>
        <p:nvGrpSpPr>
          <p:cNvPr id="62" name="Group 61">
            <a:extLst>
              <a:ext uri="{FF2B5EF4-FFF2-40B4-BE49-F238E27FC236}">
                <a16:creationId xmlns:a16="http://schemas.microsoft.com/office/drawing/2014/main" id="{30630411-1E66-2D49-99BF-6C367780B684}"/>
              </a:ext>
            </a:extLst>
          </p:cNvPr>
          <p:cNvGrpSpPr/>
          <p:nvPr/>
        </p:nvGrpSpPr>
        <p:grpSpPr>
          <a:xfrm flipH="1">
            <a:off x="9309099" y="60718"/>
            <a:ext cx="1003298" cy="1438366"/>
            <a:chOff x="8519170" y="1051851"/>
            <a:chExt cx="3153336" cy="4619360"/>
          </a:xfrm>
        </p:grpSpPr>
        <p:pic>
          <p:nvPicPr>
            <p:cNvPr id="63" name="Picture 62">
              <a:extLst>
                <a:ext uri="{FF2B5EF4-FFF2-40B4-BE49-F238E27FC236}">
                  <a16:creationId xmlns:a16="http://schemas.microsoft.com/office/drawing/2014/main" id="{F0E93663-8267-8E46-8B70-28F56AB87EE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64" name="Rectangle 63">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descr="table content ">
            <a:extLst>
              <a:ext uri="{FF2B5EF4-FFF2-40B4-BE49-F238E27FC236}">
                <a16:creationId xmlns:a16="http://schemas.microsoft.com/office/drawing/2014/main" id="{310A3492-5757-054A-A3EE-B394799538AB}"/>
              </a:ext>
            </a:extLst>
          </p:cNvPr>
          <p:cNvSpPr txBox="1"/>
          <p:nvPr/>
        </p:nvSpPr>
        <p:spPr>
          <a:xfrm>
            <a:off x="4851401" y="3137558"/>
            <a:ext cx="6229254" cy="38545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960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0" grpId="0" animBg="1"/>
      <p:bldP spid="34" grpId="0" animBg="1"/>
      <p:bldP spid="36" grpId="0" animBg="1"/>
      <p:bldP spid="39" grpId="0" animBg="1"/>
      <p:bldP spid="43" grpId="0" animBg="1"/>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0" y="268641"/>
            <a:ext cx="7411078" cy="864420"/>
          </a:xfrm>
          <a:prstGeom prst="rect">
            <a:avLst/>
          </a:prstGeom>
        </p:spPr>
      </p:pic>
      <p:sp>
        <p:nvSpPr>
          <p:cNvPr id="4" name="Title 3"/>
          <p:cNvSpPr>
            <a:spLocks noGrp="1"/>
          </p:cNvSpPr>
          <p:nvPr>
            <p:ph type="title"/>
          </p:nvPr>
        </p:nvSpPr>
        <p:spPr>
          <a:xfrm>
            <a:off x="0" y="294041"/>
            <a:ext cx="8527774" cy="707849"/>
          </a:xfrm>
        </p:spPr>
        <p:txBody>
          <a:bodyPr>
            <a:normAutofit/>
          </a:bodyPr>
          <a:lstStyle/>
          <a:p>
            <a:r>
              <a:rPr lang="en-GB" sz="2800">
                <a:solidFill>
                  <a:schemeClr val="bg1"/>
                </a:solidFill>
              </a:rPr>
              <a:t>Tante Laura schreibt an Mias Mutter!</a:t>
            </a:r>
            <a:endParaRPr lang="en-GB" sz="28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8598" y="247046"/>
            <a:ext cx="14087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31BE26B-64BA-DA4C-B173-A3C7AB3D991D}"/>
              </a:ext>
            </a:extLst>
          </p:cNvPr>
          <p:cNvSpPr txBox="1"/>
          <p:nvPr/>
        </p:nvSpPr>
        <p:spPr>
          <a:xfrm>
            <a:off x="226021" y="148712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1DEC3A0-279E-6D48-9460-A15C8B021528}"/>
              </a:ext>
            </a:extLst>
          </p:cNvPr>
          <p:cNvSpPr txBox="1"/>
          <p:nvPr/>
        </p:nvSpPr>
        <p:spPr>
          <a:xfrm>
            <a:off x="445476" y="2965553"/>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B47306C2-E93C-4744-B977-CC831EE8293C}"/>
              </a:ext>
            </a:extLst>
          </p:cNvPr>
          <p:cNvGrpSpPr/>
          <p:nvPr/>
        </p:nvGrpSpPr>
        <p:grpSpPr>
          <a:xfrm rot="16200000">
            <a:off x="4737101" y="-469904"/>
            <a:ext cx="4851403" cy="8382004"/>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3609382" y="1685357"/>
            <a:ext cx="6939215" cy="334384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a:solidFill>
                  <a:srgbClr val="1F4E79"/>
                </a:solidFill>
                <a:ea typeface="Calibri" panose="020F0502020204030204" pitchFamily="34" charset="0"/>
                <a:cs typeface="Times New Roman" panose="02020603050405020304" pitchFamily="18" charset="0"/>
              </a:rPr>
              <a:t>Hallo liebe Schwester.  Wie geht’s?  Ich schreibe ein paar Infos über Mia. Im Moment </a:t>
            </a:r>
            <a:r>
              <a:rPr lang="en-GB" sz="2400" b="1">
                <a:solidFill>
                  <a:srgbClr val="1F4E79"/>
                </a:solidFill>
                <a:ea typeface="Calibri" panose="020F0502020204030204" pitchFamily="34" charset="0"/>
                <a:cs typeface="Times New Roman" panose="02020603050405020304" pitchFamily="18" charset="0"/>
              </a:rPr>
              <a:t>[she is reading] </a:t>
            </a:r>
            <a:r>
              <a:rPr lang="en-GB" sz="2400">
                <a:solidFill>
                  <a:srgbClr val="1F4E79"/>
                </a:solidFill>
                <a:ea typeface="Calibri" panose="020F0502020204030204" pitchFamily="34" charset="0"/>
                <a:cs typeface="Times New Roman" panose="02020603050405020304" pitchFamily="18" charset="0"/>
              </a:rPr>
              <a:t>ein E-Book. </a:t>
            </a:r>
            <a:r>
              <a:rPr lang="en-GB" sz="2400" b="1">
                <a:solidFill>
                  <a:srgbClr val="1F4E79"/>
                </a:solidFill>
                <a:ea typeface="Calibri" panose="020F0502020204030204" pitchFamily="34" charset="0"/>
                <a:cs typeface="Times New Roman" panose="02020603050405020304" pitchFamily="18" charset="0"/>
              </a:rPr>
              <a:t>[She is] </a:t>
            </a:r>
            <a:r>
              <a:rPr lang="en-GB" sz="2400">
                <a:solidFill>
                  <a:srgbClr val="1F4E79"/>
                </a:solidFill>
                <a:ea typeface="Calibri" panose="020F0502020204030204" pitchFamily="34" charset="0"/>
                <a:cs typeface="Times New Roman" panose="02020603050405020304" pitchFamily="18" charset="0"/>
              </a:rPr>
              <a:t>sehr gut in der Schule, nur manchmal </a:t>
            </a:r>
            <a:r>
              <a:rPr lang="en-GB" sz="2400" b="1">
                <a:solidFill>
                  <a:srgbClr val="1F4E79"/>
                </a:solidFill>
                <a:ea typeface="Calibri" panose="020F0502020204030204" pitchFamily="34" charset="0"/>
                <a:cs typeface="Times New Roman" panose="02020603050405020304" pitchFamily="18" charset="0"/>
              </a:rPr>
              <a:t>[she forgets] </a:t>
            </a:r>
            <a:r>
              <a:rPr lang="en-GB" sz="2400">
                <a:solidFill>
                  <a:srgbClr val="1F4E79"/>
                </a:solidFill>
                <a:ea typeface="Calibri" panose="020F0502020204030204" pitchFamily="34" charset="0"/>
                <a:cs typeface="Times New Roman" panose="02020603050405020304" pitchFamily="18" charset="0"/>
              </a:rPr>
              <a:t>etwas und </a:t>
            </a:r>
            <a:r>
              <a:rPr lang="en-GB" sz="2400" b="1">
                <a:solidFill>
                  <a:srgbClr val="1F4E79"/>
                </a:solidFill>
                <a:ea typeface="Calibri" panose="020F0502020204030204" pitchFamily="34" charset="0"/>
                <a:cs typeface="Times New Roman" panose="02020603050405020304" pitchFamily="18" charset="0"/>
              </a:rPr>
              <a:t>[she doesn’t understand that]</a:t>
            </a:r>
            <a:r>
              <a:rPr lang="en-GB" sz="2400">
                <a:solidFill>
                  <a:srgbClr val="1F4E79"/>
                </a:solidFill>
                <a:ea typeface="Calibri" panose="020F0502020204030204" pitchFamily="34" charset="0"/>
                <a:cs typeface="Times New Roman" panose="02020603050405020304" pitchFamily="18" charset="0"/>
              </a:rPr>
              <a:t>! Zu Hause </a:t>
            </a:r>
            <a:r>
              <a:rPr lang="en-GB" sz="2400" b="1">
                <a:solidFill>
                  <a:srgbClr val="1F4E79"/>
                </a:solidFill>
                <a:ea typeface="Calibri" panose="020F0502020204030204" pitchFamily="34" charset="0"/>
                <a:cs typeface="Times New Roman" panose="02020603050405020304" pitchFamily="18" charset="0"/>
              </a:rPr>
              <a:t>[she often helps] </a:t>
            </a:r>
            <a:r>
              <a:rPr lang="en-GB" sz="2400">
                <a:solidFill>
                  <a:srgbClr val="1F4E79"/>
                </a:solidFill>
                <a:ea typeface="Calibri" panose="020F0502020204030204" pitchFamily="34" charset="0"/>
                <a:cs typeface="Times New Roman" panose="02020603050405020304" pitchFamily="18" charset="0"/>
              </a:rPr>
              <a:t>im Garten. Wann kommst du nach Hause?  Bis bald, deine Schwester Laura xx </a:t>
            </a:r>
            <a:endParaRPr lang="en-GB" sz="2800" dirty="0">
              <a:effectLst/>
              <a:ea typeface="Calibri" panose="020F0502020204030204" pitchFamily="34" charset="0"/>
              <a:cs typeface="Times New Roman" panose="02020603050405020304" pitchFamily="18" charset="0"/>
            </a:endParaRPr>
          </a:p>
        </p:txBody>
      </p:sp>
      <p:grpSp>
        <p:nvGrpSpPr>
          <p:cNvPr id="69" name="Group 68">
            <a:extLst>
              <a:ext uri="{FF2B5EF4-FFF2-40B4-BE49-F238E27FC236}">
                <a16:creationId xmlns:a16="http://schemas.microsoft.com/office/drawing/2014/main" id="{30630411-1E66-2D49-99BF-6C367780B684}"/>
              </a:ext>
            </a:extLst>
          </p:cNvPr>
          <p:cNvGrpSpPr/>
          <p:nvPr/>
        </p:nvGrpSpPr>
        <p:grpSpPr>
          <a:xfrm flipH="1">
            <a:off x="889000" y="1295396"/>
            <a:ext cx="1514978" cy="2101044"/>
            <a:chOff x="8519170" y="1051851"/>
            <a:chExt cx="3153336" cy="4619360"/>
          </a:xfrm>
        </p:grpSpPr>
        <p:pic>
          <p:nvPicPr>
            <p:cNvPr id="70" name="Picture 69">
              <a:extLst>
                <a:ext uri="{FF2B5EF4-FFF2-40B4-BE49-F238E27FC236}">
                  <a16:creationId xmlns:a16="http://schemas.microsoft.com/office/drawing/2014/main" id="{F0E93663-8267-8E46-8B70-28F56AB87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71" name="Rectangle 70">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497920" y="3545176"/>
            <a:ext cx="2538356" cy="2677656"/>
          </a:xfrm>
          <a:prstGeom prst="rect">
            <a:avLst/>
          </a:prstGeom>
          <a:noFill/>
        </p:spPr>
        <p:txBody>
          <a:bodyPr wrap="square" rtlCol="0">
            <a:spAutoFit/>
          </a:bodyPr>
          <a:lstStyle/>
          <a:p>
            <a:r>
              <a:rPr lang="en-GB" sz="2400">
                <a:solidFill>
                  <a:schemeClr val="accent5">
                    <a:lumMod val="50000"/>
                  </a:schemeClr>
                </a:solidFill>
              </a:rPr>
              <a:t>Copy out the email, putting the words in brakets into German. Pay attention to </a:t>
            </a:r>
            <a:r>
              <a:rPr lang="en-GB" sz="2400" b="1">
                <a:solidFill>
                  <a:schemeClr val="accent5">
                    <a:lumMod val="50000"/>
                  </a:schemeClr>
                </a:solidFill>
              </a:rPr>
              <a:t>word order</a:t>
            </a:r>
            <a:r>
              <a:rPr lang="en-GB" sz="2400">
                <a:solidFill>
                  <a:schemeClr val="accent5">
                    <a:lumMod val="50000"/>
                  </a:schemeClr>
                </a:solidFill>
              </a:rPr>
              <a:t>!</a:t>
            </a:r>
            <a:endParaRPr lang="en-GB" sz="2400" dirty="0">
              <a:solidFill>
                <a:schemeClr val="accent5">
                  <a:lumMod val="50000"/>
                </a:schemeClr>
              </a:solidFill>
            </a:endParaRPr>
          </a:p>
        </p:txBody>
      </p:sp>
    </p:spTree>
    <p:extLst>
      <p:ext uri="{BB962C8B-B14F-4D97-AF65-F5344CB8AC3E}">
        <p14:creationId xmlns:p14="http://schemas.microsoft.com/office/powerpoint/2010/main" val="331066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641"/>
            <a:ext cx="6807200" cy="869950"/>
          </a:xfrm>
          <a:prstGeom prst="rect">
            <a:avLst/>
          </a:prstGeom>
        </p:spPr>
      </p:pic>
      <p:sp>
        <p:nvSpPr>
          <p:cNvPr id="4" name="Title 3"/>
          <p:cNvSpPr>
            <a:spLocks noGrp="1"/>
          </p:cNvSpPr>
          <p:nvPr>
            <p:ph type="title"/>
          </p:nvPr>
        </p:nvSpPr>
        <p:spPr>
          <a:xfrm>
            <a:off x="0" y="294041"/>
            <a:ext cx="4535424"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8598" y="247046"/>
            <a:ext cx="14087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31BE26B-64BA-DA4C-B173-A3C7AB3D991D}"/>
              </a:ext>
            </a:extLst>
          </p:cNvPr>
          <p:cNvSpPr txBox="1"/>
          <p:nvPr/>
        </p:nvSpPr>
        <p:spPr>
          <a:xfrm>
            <a:off x="226021" y="148712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1DEC3A0-279E-6D48-9460-A15C8B021528}"/>
              </a:ext>
            </a:extLst>
          </p:cNvPr>
          <p:cNvSpPr txBox="1"/>
          <p:nvPr/>
        </p:nvSpPr>
        <p:spPr>
          <a:xfrm>
            <a:off x="445476" y="2965553"/>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B47306C2-E93C-4744-B977-CC831EE8293C}"/>
              </a:ext>
            </a:extLst>
          </p:cNvPr>
          <p:cNvGrpSpPr/>
          <p:nvPr/>
        </p:nvGrpSpPr>
        <p:grpSpPr>
          <a:xfrm rot="16200000">
            <a:off x="4737101" y="-469904"/>
            <a:ext cx="4851403" cy="8382004"/>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3609382" y="1685357"/>
            <a:ext cx="6939215" cy="334384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a:solidFill>
                  <a:srgbClr val="1F4E79"/>
                </a:solidFill>
                <a:ea typeface="Calibri" panose="020F0502020204030204" pitchFamily="34" charset="0"/>
                <a:cs typeface="Times New Roman" panose="02020603050405020304" pitchFamily="18" charset="0"/>
              </a:rPr>
              <a:t>Hallo liebe Schwester.  Wie geht’s?  Ich schreibe ein paar Infos über Mia. Im Moment </a:t>
            </a:r>
            <a:r>
              <a:rPr lang="en-GB" sz="2400" b="1">
                <a:solidFill>
                  <a:srgbClr val="1F4E79"/>
                </a:solidFill>
                <a:ea typeface="Calibri" panose="020F0502020204030204" pitchFamily="34" charset="0"/>
                <a:cs typeface="Times New Roman" panose="02020603050405020304" pitchFamily="18" charset="0"/>
              </a:rPr>
              <a:t>liest sie </a:t>
            </a:r>
            <a:r>
              <a:rPr lang="en-GB" sz="2400">
                <a:solidFill>
                  <a:srgbClr val="1F4E79"/>
                </a:solidFill>
                <a:ea typeface="Calibri" panose="020F0502020204030204" pitchFamily="34" charset="0"/>
                <a:cs typeface="Times New Roman" panose="02020603050405020304" pitchFamily="18" charset="0"/>
              </a:rPr>
              <a:t>ein E-Book. </a:t>
            </a:r>
            <a:r>
              <a:rPr lang="en-GB" sz="2400" b="1">
                <a:solidFill>
                  <a:srgbClr val="1F4E79"/>
                </a:solidFill>
                <a:ea typeface="Calibri" panose="020F0502020204030204" pitchFamily="34" charset="0"/>
                <a:cs typeface="Times New Roman" panose="02020603050405020304" pitchFamily="18" charset="0"/>
              </a:rPr>
              <a:t>Sie ist </a:t>
            </a:r>
            <a:r>
              <a:rPr lang="en-GB" sz="2400">
                <a:solidFill>
                  <a:srgbClr val="1F4E79"/>
                </a:solidFill>
                <a:ea typeface="Calibri" panose="020F0502020204030204" pitchFamily="34" charset="0"/>
                <a:cs typeface="Times New Roman" panose="02020603050405020304" pitchFamily="18" charset="0"/>
              </a:rPr>
              <a:t>sehr gut in der Schule, nur manchmal </a:t>
            </a:r>
            <a:r>
              <a:rPr lang="en-GB" sz="2400" b="1">
                <a:solidFill>
                  <a:srgbClr val="1F4E79"/>
                </a:solidFill>
                <a:ea typeface="Calibri" panose="020F0502020204030204" pitchFamily="34" charset="0"/>
                <a:cs typeface="Times New Roman" panose="02020603050405020304" pitchFamily="18" charset="0"/>
              </a:rPr>
              <a:t>vergisst sie </a:t>
            </a:r>
            <a:r>
              <a:rPr lang="en-GB" sz="2400">
                <a:solidFill>
                  <a:srgbClr val="1F4E79"/>
                </a:solidFill>
                <a:ea typeface="Calibri" panose="020F0502020204030204" pitchFamily="34" charset="0"/>
                <a:cs typeface="Times New Roman" panose="02020603050405020304" pitchFamily="18" charset="0"/>
              </a:rPr>
              <a:t>etwas und </a:t>
            </a:r>
            <a:r>
              <a:rPr lang="en-GB" sz="2400" b="1">
                <a:solidFill>
                  <a:srgbClr val="1F4E79"/>
                </a:solidFill>
                <a:ea typeface="Calibri" panose="020F0502020204030204" pitchFamily="34" charset="0"/>
                <a:cs typeface="Times New Roman" panose="02020603050405020304" pitchFamily="18" charset="0"/>
              </a:rPr>
              <a:t>sie versteht das nicht</a:t>
            </a:r>
            <a:r>
              <a:rPr lang="en-GB" sz="2400">
                <a:solidFill>
                  <a:srgbClr val="1F4E79"/>
                </a:solidFill>
                <a:ea typeface="Calibri" panose="020F0502020204030204" pitchFamily="34" charset="0"/>
                <a:cs typeface="Times New Roman" panose="02020603050405020304" pitchFamily="18" charset="0"/>
              </a:rPr>
              <a:t>! Zu Hause </a:t>
            </a:r>
            <a:r>
              <a:rPr lang="en-GB" sz="2400" b="1">
                <a:solidFill>
                  <a:srgbClr val="1F4E79"/>
                </a:solidFill>
                <a:ea typeface="Calibri" panose="020F0502020204030204" pitchFamily="34" charset="0"/>
                <a:cs typeface="Times New Roman" panose="02020603050405020304" pitchFamily="18" charset="0"/>
              </a:rPr>
              <a:t>hilft sie oft </a:t>
            </a:r>
            <a:r>
              <a:rPr lang="en-GB" sz="2400">
                <a:solidFill>
                  <a:srgbClr val="1F4E79"/>
                </a:solidFill>
                <a:ea typeface="Calibri" panose="020F0502020204030204" pitchFamily="34" charset="0"/>
                <a:cs typeface="Times New Roman" panose="02020603050405020304" pitchFamily="18" charset="0"/>
              </a:rPr>
              <a:t>im Garten. Wann kommst du nach Hause?  Bis bald, deine Schwester Laura xx </a:t>
            </a:r>
            <a:endParaRPr lang="en-GB" sz="2800" dirty="0">
              <a:effectLst/>
              <a:ea typeface="Calibri" panose="020F0502020204030204" pitchFamily="34" charset="0"/>
              <a:cs typeface="Times New Roman" panose="02020603050405020304" pitchFamily="18" charset="0"/>
            </a:endParaRPr>
          </a:p>
        </p:txBody>
      </p:sp>
      <p:grpSp>
        <p:nvGrpSpPr>
          <p:cNvPr id="69" name="Group 68">
            <a:extLst>
              <a:ext uri="{FF2B5EF4-FFF2-40B4-BE49-F238E27FC236}">
                <a16:creationId xmlns:a16="http://schemas.microsoft.com/office/drawing/2014/main" id="{30630411-1E66-2D49-99BF-6C367780B684}"/>
              </a:ext>
            </a:extLst>
          </p:cNvPr>
          <p:cNvGrpSpPr/>
          <p:nvPr/>
        </p:nvGrpSpPr>
        <p:grpSpPr>
          <a:xfrm flipH="1">
            <a:off x="889000" y="1295396"/>
            <a:ext cx="1514978" cy="2101044"/>
            <a:chOff x="8519170" y="1051851"/>
            <a:chExt cx="3153336" cy="4619360"/>
          </a:xfrm>
        </p:grpSpPr>
        <p:pic>
          <p:nvPicPr>
            <p:cNvPr id="70" name="Picture 69">
              <a:extLst>
                <a:ext uri="{FF2B5EF4-FFF2-40B4-BE49-F238E27FC236}">
                  <a16:creationId xmlns:a16="http://schemas.microsoft.com/office/drawing/2014/main" id="{F0E93663-8267-8E46-8B70-28F56AB87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71" name="Rectangle 70">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374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748541"/>
            <a:ext cx="6452483" cy="1485422"/>
          </a:xfrm>
        </p:spPr>
        <p:txBody>
          <a:bodyPr>
            <a:normAutofit/>
          </a:bodyPr>
          <a:lstStyle/>
          <a:p>
            <a:pPr algn="l"/>
            <a:r>
              <a:rPr lang="en-GB" sz="4000" b="1" dirty="0">
                <a:solidFill>
                  <a:prstClr val="white"/>
                </a:solidFill>
              </a:rPr>
              <a:t>Comparing lifestyles</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00303" y="3246082"/>
            <a:ext cx="7840612" cy="571756"/>
          </a:xfrm>
        </p:spPr>
        <p:txBody>
          <a:bodyPr>
            <a:normAutofit fontScale="92500"/>
          </a:bodyPr>
          <a:lstStyle/>
          <a:p>
            <a:pPr algn="l"/>
            <a:r>
              <a:rPr lang="de-DE" sz="3200" dirty="0">
                <a:solidFill>
                  <a:schemeClr val="bg1"/>
                </a:solidFill>
              </a:rPr>
              <a:t>Present tense strong verbs – ich vs er /sie</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2.2 - Week 3 - Lesson 44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Inge Alferink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[r]</a:t>
            </a:r>
          </a:p>
          <a:p>
            <a:endParaRPr lang="en-US" dirty="0"/>
          </a:p>
        </p:txBody>
      </p:sp>
    </p:spTree>
    <p:extLst>
      <p:ext uri="{BB962C8B-B14F-4D97-AF65-F5344CB8AC3E}">
        <p14:creationId xmlns:p14="http://schemas.microsoft.com/office/powerpoint/2010/main" val="3913455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36" name="TextBox 35">
            <a:extLst>
              <a:ext uri="{FF2B5EF4-FFF2-40B4-BE49-F238E27FC236}">
                <a16:creationId xmlns:a16="http://schemas.microsoft.com/office/drawing/2014/main" id="{2703FE88-EB4E-0C43-A533-D1F4AF546CAF}"/>
              </a:ext>
            </a:extLst>
          </p:cNvPr>
          <p:cNvSpPr txBox="1"/>
          <p:nvPr/>
        </p:nvSpPr>
        <p:spPr>
          <a:xfrm>
            <a:off x="7614137" y="1955298"/>
            <a:ext cx="4286407" cy="646331"/>
          </a:xfrm>
          <a:prstGeom prst="rect">
            <a:avLst/>
          </a:prstGeom>
          <a:noFill/>
        </p:spPr>
        <p:txBody>
          <a:bodyPr vert="horz" wrap="square" rtlCol="0">
            <a:spAutoFit/>
          </a:bodyPr>
          <a:lstStyle/>
          <a:p>
            <a:r>
              <a:rPr lang="en-US" sz="3600" dirty="0" err="1">
                <a:solidFill>
                  <a:schemeClr val="accent1">
                    <a:lumMod val="50000"/>
                  </a:schemeClr>
                </a:solidFill>
              </a:rPr>
              <a:t>Öster</a:t>
            </a:r>
            <a:r>
              <a:rPr lang="en-US" sz="2000" dirty="0">
                <a:solidFill>
                  <a:srgbClr val="4472C4">
                    <a:lumMod val="50000"/>
                  </a:srgbClr>
                </a:solidFill>
              </a:rPr>
              <a:t> </a:t>
            </a:r>
            <a:r>
              <a:rPr lang="en-US" sz="3600" b="1" dirty="0">
                <a:solidFill>
                  <a:srgbClr val="DAA520"/>
                </a:solidFill>
              </a:rPr>
              <a:t>r</a:t>
            </a:r>
            <a:r>
              <a:rPr lang="en-US" sz="2000" b="1" dirty="0">
                <a:solidFill>
                  <a:srgbClr val="DAA520"/>
                </a:solidFill>
              </a:rPr>
              <a:t> </a:t>
            </a:r>
            <a:r>
              <a:rPr lang="en-US" sz="3600" dirty="0" err="1">
                <a:solidFill>
                  <a:schemeClr val="accent1">
                    <a:lumMod val="50000"/>
                  </a:schemeClr>
                </a:solidFill>
              </a:rPr>
              <a:t>eich</a:t>
            </a:r>
            <a:endParaRPr lang="en-US" sz="3600" b="1" dirty="0">
              <a:solidFill>
                <a:schemeClr val="accent1">
                  <a:lumMod val="50000"/>
                </a:schemeClr>
              </a:solidFill>
            </a:endParaRPr>
          </a:p>
        </p:txBody>
      </p:sp>
      <p:sp>
        <p:nvSpPr>
          <p:cNvPr id="37" name="TextBox 36">
            <a:extLst>
              <a:ext uri="{FF2B5EF4-FFF2-40B4-BE49-F238E27FC236}">
                <a16:creationId xmlns:a16="http://schemas.microsoft.com/office/drawing/2014/main" id="{10277CDE-09B2-6842-AA5E-3717D503DA2B}"/>
              </a:ext>
            </a:extLst>
          </p:cNvPr>
          <p:cNvSpPr txBox="1"/>
          <p:nvPr/>
        </p:nvSpPr>
        <p:spPr>
          <a:xfrm>
            <a:off x="7400541" y="3195286"/>
            <a:ext cx="3105526" cy="646331"/>
          </a:xfrm>
          <a:prstGeom prst="rect">
            <a:avLst/>
          </a:prstGeom>
          <a:noFill/>
        </p:spPr>
        <p:txBody>
          <a:bodyPr vert="horz" wrap="square" rtlCol="0">
            <a:spAutoFit/>
          </a:bodyPr>
          <a:lstStyle/>
          <a:p>
            <a:r>
              <a:rPr lang="en-US" sz="3600" dirty="0">
                <a:solidFill>
                  <a:schemeClr val="accent1">
                    <a:lumMod val="50000"/>
                  </a:schemeClr>
                </a:solidFill>
              </a:rPr>
              <a:t>das Gel</a:t>
            </a:r>
            <a:r>
              <a:rPr lang="en-US" sz="3600" b="1" dirty="0">
                <a:solidFill>
                  <a:srgbClr val="DAA520"/>
                </a:solidFill>
              </a:rPr>
              <a:t>d</a:t>
            </a:r>
          </a:p>
        </p:txBody>
      </p:sp>
      <p:sp>
        <p:nvSpPr>
          <p:cNvPr id="38" name="TextBox 37">
            <a:extLst>
              <a:ext uri="{FF2B5EF4-FFF2-40B4-BE49-F238E27FC236}">
                <a16:creationId xmlns:a16="http://schemas.microsoft.com/office/drawing/2014/main" id="{8A3DD66A-9CF1-7940-AD28-FC492C3A6C72}"/>
              </a:ext>
            </a:extLst>
          </p:cNvPr>
          <p:cNvSpPr txBox="1"/>
          <p:nvPr/>
        </p:nvSpPr>
        <p:spPr>
          <a:xfrm>
            <a:off x="6759218" y="980625"/>
            <a:ext cx="5141327" cy="646331"/>
          </a:xfrm>
          <a:prstGeom prst="rect">
            <a:avLst/>
          </a:prstGeom>
          <a:noFill/>
        </p:spPr>
        <p:txBody>
          <a:bodyPr vert="horz" wrap="square" rtlCol="0">
            <a:spAutoFit/>
          </a:bodyPr>
          <a:lstStyle/>
          <a:p>
            <a:r>
              <a:rPr lang="en-US" sz="3600" dirty="0">
                <a:solidFill>
                  <a:schemeClr val="accent1">
                    <a:lumMod val="50000"/>
                  </a:schemeClr>
                </a:solidFill>
              </a:rPr>
              <a:t>die</a:t>
            </a:r>
            <a:r>
              <a:rPr lang="en-US" sz="3600" dirty="0">
                <a:solidFill>
                  <a:srgbClr val="4472C4">
                    <a:lumMod val="50000"/>
                  </a:srgbClr>
                </a:solidFill>
              </a:rPr>
              <a:t> </a:t>
            </a:r>
            <a:r>
              <a:rPr lang="en-US" sz="3600" dirty="0" err="1">
                <a:solidFill>
                  <a:schemeClr val="accent1">
                    <a:lumMod val="50000"/>
                  </a:schemeClr>
                </a:solidFill>
              </a:rPr>
              <a:t>Z</a:t>
            </a:r>
            <a:r>
              <a:rPr lang="en-US" sz="3600" b="1" dirty="0" err="1">
                <a:solidFill>
                  <a:srgbClr val="DAA520"/>
                </a:solidFill>
              </a:rPr>
              <a:t>e</a:t>
            </a:r>
            <a:r>
              <a:rPr lang="en-US" sz="3600" dirty="0" err="1">
                <a:solidFill>
                  <a:schemeClr val="accent1">
                    <a:lumMod val="50000"/>
                  </a:schemeClr>
                </a:solidFill>
              </a:rPr>
              <a:t>itung</a:t>
            </a:r>
            <a:endParaRPr lang="en-US" sz="3600" dirty="0">
              <a:solidFill>
                <a:schemeClr val="accent1">
                  <a:lumMod val="50000"/>
                </a:schemeClr>
              </a:solidFill>
            </a:endParaRPr>
          </a:p>
        </p:txBody>
      </p:sp>
      <p:sp>
        <p:nvSpPr>
          <p:cNvPr id="39" name="TextBox 38">
            <a:extLst>
              <a:ext uri="{FF2B5EF4-FFF2-40B4-BE49-F238E27FC236}">
                <a16:creationId xmlns:a16="http://schemas.microsoft.com/office/drawing/2014/main" id="{C9747516-08EF-0A48-A024-FA8CD823B548}"/>
              </a:ext>
            </a:extLst>
          </p:cNvPr>
          <p:cNvSpPr txBox="1"/>
          <p:nvPr/>
        </p:nvSpPr>
        <p:spPr>
          <a:xfrm>
            <a:off x="5406430" y="2253249"/>
            <a:ext cx="1994111" cy="646331"/>
          </a:xfrm>
          <a:prstGeom prst="rect">
            <a:avLst/>
          </a:prstGeom>
          <a:noFill/>
        </p:spPr>
        <p:txBody>
          <a:bodyPr vert="horz" wrap="square" rtlCol="0">
            <a:spAutoFit/>
          </a:bodyPr>
          <a:lstStyle/>
          <a:p>
            <a:r>
              <a:rPr lang="en-US" sz="3600" b="1" dirty="0" err="1">
                <a:solidFill>
                  <a:srgbClr val="DAA520"/>
                </a:solidFill>
              </a:rPr>
              <a:t>r</a:t>
            </a:r>
            <a:r>
              <a:rPr lang="en-US" sz="3600" dirty="0" err="1">
                <a:solidFill>
                  <a:schemeClr val="accent1">
                    <a:lumMod val="50000"/>
                  </a:schemeClr>
                </a:solidFill>
              </a:rPr>
              <a:t>eisen</a:t>
            </a:r>
            <a:endParaRPr lang="en-US" sz="3600" dirty="0">
              <a:solidFill>
                <a:schemeClr val="accent1">
                  <a:lumMod val="50000"/>
                </a:schemeClr>
              </a:solidFill>
            </a:endParaRPr>
          </a:p>
        </p:txBody>
      </p:sp>
      <p:sp>
        <p:nvSpPr>
          <p:cNvPr id="40" name="TextBox 39">
            <a:extLst>
              <a:ext uri="{FF2B5EF4-FFF2-40B4-BE49-F238E27FC236}">
                <a16:creationId xmlns:a16="http://schemas.microsoft.com/office/drawing/2014/main" id="{368DB355-CEC7-C84D-8F68-305CDD01B4F6}"/>
              </a:ext>
            </a:extLst>
          </p:cNvPr>
          <p:cNvSpPr txBox="1"/>
          <p:nvPr/>
        </p:nvSpPr>
        <p:spPr>
          <a:xfrm>
            <a:off x="291455" y="1385454"/>
            <a:ext cx="3453634" cy="646331"/>
          </a:xfrm>
          <a:prstGeom prst="rect">
            <a:avLst/>
          </a:prstGeom>
          <a:noFill/>
        </p:spPr>
        <p:txBody>
          <a:bodyPr vert="horz" wrap="square" rtlCol="0">
            <a:spAutoFit/>
          </a:bodyPr>
          <a:lstStyle/>
          <a:p>
            <a:r>
              <a:rPr lang="en-US" sz="3600" dirty="0" err="1">
                <a:solidFill>
                  <a:schemeClr val="accent1">
                    <a:lumMod val="50000"/>
                  </a:schemeClr>
                </a:solidFill>
              </a:rPr>
              <a:t>nach</a:t>
            </a:r>
            <a:r>
              <a:rPr lang="en-US" sz="3600" dirty="0">
                <a:solidFill>
                  <a:srgbClr val="4472C4">
                    <a:lumMod val="50000"/>
                  </a:srgbClr>
                </a:solidFill>
              </a:rPr>
              <a:t> </a:t>
            </a:r>
            <a:r>
              <a:rPr lang="en-US" sz="3600" dirty="0" err="1">
                <a:solidFill>
                  <a:schemeClr val="accent1">
                    <a:lumMod val="50000"/>
                  </a:schemeClr>
                </a:solidFill>
              </a:rPr>
              <a:t>Ha</a:t>
            </a:r>
            <a:r>
              <a:rPr lang="en-US" sz="3600" b="1" dirty="0" err="1">
                <a:solidFill>
                  <a:srgbClr val="DAA520"/>
                </a:solidFill>
              </a:rPr>
              <a:t>u</a:t>
            </a:r>
            <a:r>
              <a:rPr lang="en-US" sz="3600" dirty="0" err="1">
                <a:solidFill>
                  <a:schemeClr val="accent1">
                    <a:lumMod val="50000"/>
                  </a:schemeClr>
                </a:solidFill>
              </a:rPr>
              <a:t>se</a:t>
            </a:r>
            <a:endParaRPr lang="en-US" sz="3600" dirty="0">
              <a:solidFill>
                <a:schemeClr val="accent1">
                  <a:lumMod val="50000"/>
                </a:schemeClr>
              </a:solidFill>
            </a:endParaRPr>
          </a:p>
        </p:txBody>
      </p:sp>
      <p:sp>
        <p:nvSpPr>
          <p:cNvPr id="42" name="TextBox 41">
            <a:extLst>
              <a:ext uri="{FF2B5EF4-FFF2-40B4-BE49-F238E27FC236}">
                <a16:creationId xmlns:a16="http://schemas.microsoft.com/office/drawing/2014/main" id="{61489766-0466-2A4B-BDCB-2F7A14854126}"/>
              </a:ext>
            </a:extLst>
          </p:cNvPr>
          <p:cNvSpPr txBox="1"/>
          <p:nvPr/>
        </p:nvSpPr>
        <p:spPr>
          <a:xfrm>
            <a:off x="649009" y="3121043"/>
            <a:ext cx="6414145" cy="646331"/>
          </a:xfrm>
          <a:prstGeom prst="rect">
            <a:avLst/>
          </a:prstGeom>
          <a:noFill/>
        </p:spPr>
        <p:txBody>
          <a:bodyPr vert="horz" wrap="square" rtlCol="0">
            <a:spAutoFit/>
          </a:bodyPr>
          <a:lstStyle/>
          <a:p>
            <a:r>
              <a:rPr lang="en-US" sz="3600" dirty="0">
                <a:solidFill>
                  <a:schemeClr val="accent1">
                    <a:lumMod val="50000"/>
                  </a:schemeClr>
                </a:solidFill>
              </a:rPr>
              <a:t>die</a:t>
            </a:r>
            <a:r>
              <a:rPr lang="en-US" sz="3600" dirty="0">
                <a:solidFill>
                  <a:srgbClr val="4472C4">
                    <a:lumMod val="50000"/>
                  </a:srgbClr>
                </a:solidFill>
              </a:rPr>
              <a:t> </a:t>
            </a:r>
            <a:r>
              <a:rPr lang="en-US" sz="3600" dirty="0" err="1">
                <a:solidFill>
                  <a:schemeClr val="accent1">
                    <a:lumMod val="50000"/>
                  </a:schemeClr>
                </a:solidFill>
              </a:rPr>
              <a:t>Hausaufga</a:t>
            </a:r>
            <a:r>
              <a:rPr lang="en-US" sz="3600" b="1" dirty="0" err="1">
                <a:solidFill>
                  <a:srgbClr val="DAA520"/>
                </a:solidFill>
              </a:rPr>
              <a:t>b</a:t>
            </a:r>
            <a:r>
              <a:rPr lang="en-US" sz="3600" dirty="0" err="1">
                <a:solidFill>
                  <a:schemeClr val="accent1">
                    <a:lumMod val="50000"/>
                  </a:schemeClr>
                </a:solidFill>
              </a:rPr>
              <a:t>en</a:t>
            </a:r>
            <a:endParaRPr lang="en-US" sz="3600" dirty="0">
              <a:solidFill>
                <a:schemeClr val="accent1">
                  <a:lumMod val="50000"/>
                </a:schemeClr>
              </a:solidFill>
            </a:endParaRPr>
          </a:p>
        </p:txBody>
      </p:sp>
      <p:sp>
        <p:nvSpPr>
          <p:cNvPr id="43" name="TextBox 42">
            <a:extLst>
              <a:ext uri="{FF2B5EF4-FFF2-40B4-BE49-F238E27FC236}">
                <a16:creationId xmlns:a16="http://schemas.microsoft.com/office/drawing/2014/main" id="{8E257FE6-7958-1A48-A411-AFB44255BA35}"/>
              </a:ext>
            </a:extLst>
          </p:cNvPr>
          <p:cNvSpPr txBox="1"/>
          <p:nvPr/>
        </p:nvSpPr>
        <p:spPr>
          <a:xfrm>
            <a:off x="8560340" y="4177380"/>
            <a:ext cx="3295025" cy="646331"/>
          </a:xfrm>
          <a:prstGeom prst="rect">
            <a:avLst/>
          </a:prstGeom>
          <a:noFill/>
        </p:spPr>
        <p:txBody>
          <a:bodyPr vert="horz" wrap="square" rtlCol="0">
            <a:spAutoFit/>
          </a:bodyPr>
          <a:lstStyle/>
          <a:p>
            <a:r>
              <a:rPr lang="en-US" sz="3600" dirty="0" err="1">
                <a:solidFill>
                  <a:schemeClr val="accent1">
                    <a:lumMod val="50000"/>
                  </a:schemeClr>
                </a:solidFill>
              </a:rPr>
              <a:t>mit</a:t>
            </a:r>
            <a:r>
              <a:rPr lang="en-US" sz="3600" dirty="0">
                <a:solidFill>
                  <a:schemeClr val="accent1">
                    <a:lumMod val="50000"/>
                  </a:schemeClr>
                </a:solidFill>
              </a:rPr>
              <a:t> </a:t>
            </a:r>
            <a:r>
              <a:rPr lang="en-US" sz="3600" dirty="0" err="1">
                <a:solidFill>
                  <a:schemeClr val="accent1">
                    <a:lumMod val="50000"/>
                  </a:schemeClr>
                </a:solidFill>
              </a:rPr>
              <a:t>Fre</a:t>
            </a:r>
            <a:r>
              <a:rPr lang="en-US" sz="3600" b="1" dirty="0" err="1">
                <a:solidFill>
                  <a:srgbClr val="DAA520"/>
                </a:solidFill>
              </a:rPr>
              <a:t>u</a:t>
            </a:r>
            <a:r>
              <a:rPr lang="en-US" sz="3600" dirty="0" err="1">
                <a:solidFill>
                  <a:schemeClr val="accent1">
                    <a:lumMod val="50000"/>
                  </a:schemeClr>
                </a:solidFill>
              </a:rPr>
              <a:t>nden</a:t>
            </a:r>
            <a:endParaRPr lang="en-US" sz="3600" dirty="0">
              <a:solidFill>
                <a:schemeClr val="accent1">
                  <a:lumMod val="50000"/>
                </a:schemeClr>
              </a:solidFill>
            </a:endParaRPr>
          </a:p>
        </p:txBody>
      </p:sp>
      <p:sp>
        <p:nvSpPr>
          <p:cNvPr id="44" name="TextBox 43">
            <a:extLst>
              <a:ext uri="{FF2B5EF4-FFF2-40B4-BE49-F238E27FC236}">
                <a16:creationId xmlns:a16="http://schemas.microsoft.com/office/drawing/2014/main" id="{405131C6-4C57-944B-B111-D89A8C27AA86}"/>
              </a:ext>
            </a:extLst>
          </p:cNvPr>
          <p:cNvSpPr txBox="1"/>
          <p:nvPr/>
        </p:nvSpPr>
        <p:spPr>
          <a:xfrm>
            <a:off x="3232455" y="1922479"/>
            <a:ext cx="2975167" cy="646331"/>
          </a:xfrm>
          <a:prstGeom prst="rect">
            <a:avLst/>
          </a:prstGeom>
          <a:noFill/>
        </p:spPr>
        <p:txBody>
          <a:bodyPr vert="horz" wrap="square" rtlCol="0">
            <a:spAutoFit/>
          </a:bodyPr>
          <a:lstStyle/>
          <a:p>
            <a:r>
              <a:rPr lang="en-US" sz="3600" dirty="0">
                <a:solidFill>
                  <a:schemeClr val="accent1">
                    <a:lumMod val="50000"/>
                  </a:schemeClr>
                </a:solidFill>
              </a:rPr>
              <a:t>f</a:t>
            </a:r>
            <a:r>
              <a:rPr lang="en-US" sz="3600" b="1" dirty="0">
                <a:solidFill>
                  <a:srgbClr val="DAA520"/>
                </a:solidFill>
              </a:rPr>
              <a:t>a</a:t>
            </a:r>
            <a:r>
              <a:rPr lang="en-US" sz="3600" dirty="0">
                <a:solidFill>
                  <a:schemeClr val="accent1">
                    <a:lumMod val="50000"/>
                  </a:schemeClr>
                </a:solidFill>
              </a:rPr>
              <a:t>st</a:t>
            </a:r>
          </a:p>
        </p:txBody>
      </p:sp>
      <p:sp>
        <p:nvSpPr>
          <p:cNvPr id="45" name="TextBox 44">
            <a:extLst>
              <a:ext uri="{FF2B5EF4-FFF2-40B4-BE49-F238E27FC236}">
                <a16:creationId xmlns:a16="http://schemas.microsoft.com/office/drawing/2014/main" id="{5C977307-0B9C-8549-A959-AF638D8EAC5E}"/>
              </a:ext>
            </a:extLst>
          </p:cNvPr>
          <p:cNvSpPr txBox="1"/>
          <p:nvPr/>
        </p:nvSpPr>
        <p:spPr>
          <a:xfrm>
            <a:off x="1421044" y="4964714"/>
            <a:ext cx="5565947" cy="1015663"/>
          </a:xfrm>
          <a:prstGeom prst="rect">
            <a:avLst/>
          </a:prstGeom>
          <a:noFill/>
        </p:spPr>
        <p:txBody>
          <a:bodyPr wrap="none" rtlCol="0">
            <a:spAutoFit/>
          </a:bodyPr>
          <a:lstStyle/>
          <a:p>
            <a:r>
              <a:rPr lang="en-US" sz="6000" dirty="0">
                <a:solidFill>
                  <a:schemeClr val="accent1">
                    <a:lumMod val="50000"/>
                  </a:schemeClr>
                </a:solidFill>
              </a:rPr>
              <a:t>_ _ _  _ _ _ _ _ _</a:t>
            </a:r>
          </a:p>
        </p:txBody>
      </p:sp>
      <p:sp>
        <p:nvSpPr>
          <p:cNvPr id="46" name="TextBox 45">
            <a:extLst>
              <a:ext uri="{FF2B5EF4-FFF2-40B4-BE49-F238E27FC236}">
                <a16:creationId xmlns:a16="http://schemas.microsoft.com/office/drawing/2014/main" id="{B109D3B0-004E-9345-94D4-ECC691A5FE22}"/>
              </a:ext>
            </a:extLst>
          </p:cNvPr>
          <p:cNvSpPr txBox="1"/>
          <p:nvPr/>
        </p:nvSpPr>
        <p:spPr>
          <a:xfrm>
            <a:off x="3631662" y="4210301"/>
            <a:ext cx="3176412" cy="646331"/>
          </a:xfrm>
          <a:prstGeom prst="rect">
            <a:avLst/>
          </a:prstGeom>
          <a:noFill/>
        </p:spPr>
        <p:txBody>
          <a:bodyPr vert="horz" wrap="square" rtlCol="0">
            <a:spAutoFit/>
          </a:bodyPr>
          <a:lstStyle/>
          <a:p>
            <a:r>
              <a:rPr lang="en-US" sz="3600" dirty="0" err="1">
                <a:solidFill>
                  <a:schemeClr val="accent1">
                    <a:lumMod val="50000"/>
                  </a:schemeClr>
                </a:solidFill>
              </a:rPr>
              <a:t>wie</a:t>
            </a:r>
            <a:r>
              <a:rPr lang="en-US" sz="3600" dirty="0">
                <a:solidFill>
                  <a:srgbClr val="4472C4">
                    <a:lumMod val="50000"/>
                  </a:srgbClr>
                </a:solidFill>
              </a:rPr>
              <a:t> </a:t>
            </a:r>
            <a:r>
              <a:rPr lang="en-US" sz="3600" dirty="0">
                <a:solidFill>
                  <a:schemeClr val="accent1">
                    <a:lumMod val="50000"/>
                  </a:schemeClr>
                </a:solidFill>
              </a:rPr>
              <a:t>vie</a:t>
            </a:r>
            <a:r>
              <a:rPr lang="en-US" sz="2000" dirty="0">
                <a:solidFill>
                  <a:schemeClr val="accent1">
                    <a:lumMod val="50000"/>
                  </a:schemeClr>
                </a:solidFill>
              </a:rPr>
              <a:t> </a:t>
            </a:r>
            <a:r>
              <a:rPr lang="en-US" sz="3600" b="1" dirty="0">
                <a:solidFill>
                  <a:srgbClr val="DAA520"/>
                </a:solidFill>
              </a:rPr>
              <a:t>l</a:t>
            </a:r>
            <a:r>
              <a:rPr lang="en-US" sz="2000" b="1" dirty="0">
                <a:solidFill>
                  <a:srgbClr val="DAA520"/>
                </a:solidFill>
              </a:rPr>
              <a:t> </a:t>
            </a:r>
            <a:r>
              <a:rPr lang="en-US" sz="3600" dirty="0">
                <a:solidFill>
                  <a:srgbClr val="115076"/>
                </a:solidFill>
              </a:rPr>
              <a:t>e</a:t>
            </a:r>
            <a:endParaRPr lang="en-US" sz="3600" dirty="0">
              <a:solidFill>
                <a:srgbClr val="4472C4">
                  <a:lumMod val="50000"/>
                </a:srgbClr>
              </a:solidFill>
            </a:endParaRPr>
          </a:p>
        </p:txBody>
      </p:sp>
      <p:sp>
        <p:nvSpPr>
          <p:cNvPr id="23" name="TextBox 22">
            <a:extLst>
              <a:ext uri="{FF2B5EF4-FFF2-40B4-BE49-F238E27FC236}">
                <a16:creationId xmlns:a16="http://schemas.microsoft.com/office/drawing/2014/main" id="{7961BAC9-CFFD-BA4F-80BF-59D1A676DF17}"/>
              </a:ext>
            </a:extLst>
          </p:cNvPr>
          <p:cNvSpPr txBox="1"/>
          <p:nvPr/>
        </p:nvSpPr>
        <p:spPr>
          <a:xfrm>
            <a:off x="3462041" y="5149379"/>
            <a:ext cx="479618" cy="646331"/>
          </a:xfrm>
          <a:prstGeom prst="rect">
            <a:avLst/>
          </a:prstGeom>
          <a:noFill/>
        </p:spPr>
        <p:txBody>
          <a:bodyPr wrap="none" rtlCol="0">
            <a:spAutoFit/>
          </a:bodyPr>
          <a:lstStyle/>
          <a:p>
            <a:r>
              <a:rPr lang="en-US" sz="3600" b="1" dirty="0">
                <a:solidFill>
                  <a:srgbClr val="DAA520"/>
                </a:solidFill>
              </a:rPr>
              <a:t>U</a:t>
            </a:r>
          </a:p>
        </p:txBody>
      </p:sp>
      <p:grpSp>
        <p:nvGrpSpPr>
          <p:cNvPr id="6" name="Group 5"/>
          <p:cNvGrpSpPr/>
          <p:nvPr/>
        </p:nvGrpSpPr>
        <p:grpSpPr>
          <a:xfrm>
            <a:off x="2281223" y="1385454"/>
            <a:ext cx="294468" cy="646331"/>
            <a:chOff x="2263769" y="1385454"/>
            <a:chExt cx="294468" cy="646331"/>
          </a:xfrm>
        </p:grpSpPr>
        <p:sp>
          <p:nvSpPr>
            <p:cNvPr id="2" name="Rectangle 1"/>
            <p:cNvSpPr/>
            <p:nvPr/>
          </p:nvSpPr>
          <p:spPr>
            <a:xfrm>
              <a:off x="2293749" y="1385454"/>
              <a:ext cx="252000"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6376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3469901" y="1926288"/>
            <a:ext cx="294468" cy="646331"/>
            <a:chOff x="2293749" y="1385454"/>
            <a:chExt cx="294468" cy="646331"/>
          </a:xfrm>
        </p:grpSpPr>
        <p:sp>
          <p:nvSpPr>
            <p:cNvPr id="28" name="Rectangle 27"/>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352983" y="2265937"/>
            <a:ext cx="294468" cy="646331"/>
            <a:chOff x="2293749" y="1385454"/>
            <a:chExt cx="294468" cy="646331"/>
          </a:xfrm>
        </p:grpSpPr>
        <p:sp>
          <p:nvSpPr>
            <p:cNvPr id="31" name="Rectangle 30"/>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7905228" y="993151"/>
            <a:ext cx="294468" cy="646331"/>
            <a:chOff x="2293749" y="1385454"/>
            <a:chExt cx="294468" cy="646331"/>
          </a:xfrm>
        </p:grpSpPr>
        <p:sp>
          <p:nvSpPr>
            <p:cNvPr id="34" name="Rectangle 33"/>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p:cNvGrpSpPr/>
          <p:nvPr/>
        </p:nvGrpSpPr>
        <p:grpSpPr>
          <a:xfrm>
            <a:off x="4012144" y="3129760"/>
            <a:ext cx="294468" cy="646331"/>
            <a:chOff x="2293749" y="1385454"/>
            <a:chExt cx="294468" cy="646331"/>
          </a:xfrm>
        </p:grpSpPr>
        <p:sp>
          <p:nvSpPr>
            <p:cNvPr id="47" name="Rectangle 46"/>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8870316" y="1967002"/>
            <a:ext cx="294468" cy="646331"/>
            <a:chOff x="2293749" y="1385454"/>
            <a:chExt cx="294468" cy="646331"/>
          </a:xfrm>
        </p:grpSpPr>
        <p:sp>
          <p:nvSpPr>
            <p:cNvPr id="59" name="Rectangle 58"/>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p:cNvGrpSpPr/>
          <p:nvPr/>
        </p:nvGrpSpPr>
        <p:grpSpPr>
          <a:xfrm>
            <a:off x="5230053" y="4210284"/>
            <a:ext cx="294468" cy="646331"/>
            <a:chOff x="2293749" y="1385454"/>
            <a:chExt cx="294468" cy="646331"/>
          </a:xfrm>
        </p:grpSpPr>
        <p:sp>
          <p:nvSpPr>
            <p:cNvPr id="62" name="Rectangle 61"/>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9196428" y="3206449"/>
            <a:ext cx="294468" cy="646331"/>
            <a:chOff x="2293749" y="1385454"/>
            <a:chExt cx="294468" cy="646331"/>
          </a:xfrm>
        </p:grpSpPr>
        <p:sp>
          <p:nvSpPr>
            <p:cNvPr id="65" name="Rectangle 64"/>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10098196" y="4187895"/>
            <a:ext cx="294468" cy="646331"/>
            <a:chOff x="2293749" y="1385454"/>
            <a:chExt cx="294468" cy="646331"/>
          </a:xfrm>
        </p:grpSpPr>
        <p:sp>
          <p:nvSpPr>
            <p:cNvPr id="68" name="Rectangle 67"/>
            <p:cNvSpPr/>
            <p:nvPr/>
          </p:nvSpPr>
          <p:spPr>
            <a:xfrm>
              <a:off x="2293749" y="1385454"/>
              <a:ext cx="2944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2293749" y="1925676"/>
              <a:ext cx="294468"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a:extLst>
              <a:ext uri="{FF2B5EF4-FFF2-40B4-BE49-F238E27FC236}">
                <a16:creationId xmlns:a16="http://schemas.microsoft.com/office/drawing/2014/main" id="{7961BAC9-CFFD-BA4F-80BF-59D1A676DF17}"/>
              </a:ext>
            </a:extLst>
          </p:cNvPr>
          <p:cNvSpPr txBox="1"/>
          <p:nvPr/>
        </p:nvSpPr>
        <p:spPr>
          <a:xfrm>
            <a:off x="5828706" y="5149379"/>
            <a:ext cx="461986" cy="646331"/>
          </a:xfrm>
          <a:prstGeom prst="rect">
            <a:avLst/>
          </a:prstGeom>
          <a:noFill/>
        </p:spPr>
        <p:txBody>
          <a:bodyPr wrap="none" rtlCol="0">
            <a:spAutoFit/>
          </a:bodyPr>
          <a:lstStyle/>
          <a:p>
            <a:r>
              <a:rPr lang="en-US" sz="3600" b="1" dirty="0">
                <a:solidFill>
                  <a:srgbClr val="DAA520"/>
                </a:solidFill>
              </a:rPr>
              <a:t>u</a:t>
            </a:r>
          </a:p>
        </p:txBody>
      </p:sp>
      <p:sp>
        <p:nvSpPr>
          <p:cNvPr id="49" name="TextBox 48">
            <a:extLst>
              <a:ext uri="{FF2B5EF4-FFF2-40B4-BE49-F238E27FC236}">
                <a16:creationId xmlns:a16="http://schemas.microsoft.com/office/drawing/2014/main" id="{7961BAC9-CFFD-BA4F-80BF-59D1A676DF17}"/>
              </a:ext>
            </a:extLst>
          </p:cNvPr>
          <p:cNvSpPr txBox="1"/>
          <p:nvPr/>
        </p:nvSpPr>
        <p:spPr>
          <a:xfrm>
            <a:off x="5219868" y="5149379"/>
            <a:ext cx="489236" cy="646331"/>
          </a:xfrm>
          <a:prstGeom prst="rect">
            <a:avLst/>
          </a:prstGeom>
          <a:noFill/>
        </p:spPr>
        <p:txBody>
          <a:bodyPr wrap="none" rtlCol="0">
            <a:spAutoFit/>
          </a:bodyPr>
          <a:lstStyle/>
          <a:p>
            <a:r>
              <a:rPr lang="en-US" sz="3600" b="1" dirty="0">
                <a:solidFill>
                  <a:srgbClr val="DAA520"/>
                </a:solidFill>
              </a:rPr>
              <a:t>a</a:t>
            </a:r>
          </a:p>
        </p:txBody>
      </p:sp>
      <p:sp>
        <p:nvSpPr>
          <p:cNvPr id="50" name="TextBox 49">
            <a:extLst>
              <a:ext uri="{FF2B5EF4-FFF2-40B4-BE49-F238E27FC236}">
                <a16:creationId xmlns:a16="http://schemas.microsoft.com/office/drawing/2014/main" id="{7961BAC9-CFFD-BA4F-80BF-59D1A676DF17}"/>
              </a:ext>
            </a:extLst>
          </p:cNvPr>
          <p:cNvSpPr txBox="1"/>
          <p:nvPr/>
        </p:nvSpPr>
        <p:spPr>
          <a:xfrm>
            <a:off x="4140541" y="5149378"/>
            <a:ext cx="332142" cy="646331"/>
          </a:xfrm>
          <a:prstGeom prst="rect">
            <a:avLst/>
          </a:prstGeom>
          <a:noFill/>
        </p:spPr>
        <p:txBody>
          <a:bodyPr wrap="none" rtlCol="0">
            <a:spAutoFit/>
          </a:bodyPr>
          <a:lstStyle/>
          <a:p>
            <a:r>
              <a:rPr lang="en-US" sz="3600" b="1" dirty="0">
                <a:solidFill>
                  <a:srgbClr val="DAA520"/>
                </a:solidFill>
              </a:rPr>
              <a:t>r</a:t>
            </a:r>
          </a:p>
        </p:txBody>
      </p:sp>
      <p:sp>
        <p:nvSpPr>
          <p:cNvPr id="51" name="TextBox 50">
            <a:extLst>
              <a:ext uri="{FF2B5EF4-FFF2-40B4-BE49-F238E27FC236}">
                <a16:creationId xmlns:a16="http://schemas.microsoft.com/office/drawing/2014/main" id="{7961BAC9-CFFD-BA4F-80BF-59D1A676DF17}"/>
              </a:ext>
            </a:extLst>
          </p:cNvPr>
          <p:cNvSpPr txBox="1"/>
          <p:nvPr/>
        </p:nvSpPr>
        <p:spPr>
          <a:xfrm>
            <a:off x="2061366" y="5149377"/>
            <a:ext cx="479618" cy="646331"/>
          </a:xfrm>
          <a:prstGeom prst="rect">
            <a:avLst/>
          </a:prstGeom>
          <a:noFill/>
        </p:spPr>
        <p:txBody>
          <a:bodyPr wrap="none" rtlCol="0">
            <a:spAutoFit/>
          </a:bodyPr>
          <a:lstStyle/>
          <a:p>
            <a:r>
              <a:rPr lang="en-US" sz="3600" b="1" dirty="0">
                <a:solidFill>
                  <a:srgbClr val="DAA520"/>
                </a:solidFill>
              </a:rPr>
              <a:t>e</a:t>
            </a:r>
          </a:p>
        </p:txBody>
      </p:sp>
      <p:sp>
        <p:nvSpPr>
          <p:cNvPr id="52" name="TextBox 51">
            <a:extLst>
              <a:ext uri="{FF2B5EF4-FFF2-40B4-BE49-F238E27FC236}">
                <a16:creationId xmlns:a16="http://schemas.microsoft.com/office/drawing/2014/main" id="{7961BAC9-CFFD-BA4F-80BF-59D1A676DF17}"/>
              </a:ext>
            </a:extLst>
          </p:cNvPr>
          <p:cNvSpPr txBox="1"/>
          <p:nvPr/>
        </p:nvSpPr>
        <p:spPr>
          <a:xfrm>
            <a:off x="6399032" y="5149377"/>
            <a:ext cx="489236" cy="646331"/>
          </a:xfrm>
          <a:prstGeom prst="rect">
            <a:avLst/>
          </a:prstGeom>
          <a:noFill/>
        </p:spPr>
        <p:txBody>
          <a:bodyPr wrap="none" rtlCol="0">
            <a:spAutoFit/>
          </a:bodyPr>
          <a:lstStyle/>
          <a:p>
            <a:r>
              <a:rPr lang="en-US" sz="3600" b="1" dirty="0">
                <a:solidFill>
                  <a:srgbClr val="DAA520"/>
                </a:solidFill>
              </a:rPr>
              <a:t>b</a:t>
            </a:r>
          </a:p>
        </p:txBody>
      </p:sp>
      <p:sp>
        <p:nvSpPr>
          <p:cNvPr id="53" name="TextBox 52">
            <a:extLst>
              <a:ext uri="{FF2B5EF4-FFF2-40B4-BE49-F238E27FC236}">
                <a16:creationId xmlns:a16="http://schemas.microsoft.com/office/drawing/2014/main" id="{7961BAC9-CFFD-BA4F-80BF-59D1A676DF17}"/>
              </a:ext>
            </a:extLst>
          </p:cNvPr>
          <p:cNvSpPr txBox="1"/>
          <p:nvPr/>
        </p:nvSpPr>
        <p:spPr>
          <a:xfrm>
            <a:off x="2726327" y="5149377"/>
            <a:ext cx="332142" cy="646331"/>
          </a:xfrm>
          <a:prstGeom prst="rect">
            <a:avLst/>
          </a:prstGeom>
          <a:noFill/>
        </p:spPr>
        <p:txBody>
          <a:bodyPr wrap="none" rtlCol="0">
            <a:spAutoFit/>
          </a:bodyPr>
          <a:lstStyle/>
          <a:p>
            <a:r>
              <a:rPr lang="en-US" sz="3600" b="1" dirty="0">
                <a:solidFill>
                  <a:srgbClr val="DAA520"/>
                </a:solidFill>
              </a:rPr>
              <a:t>r</a:t>
            </a:r>
          </a:p>
        </p:txBody>
      </p:sp>
      <p:sp>
        <p:nvSpPr>
          <p:cNvPr id="54" name="TextBox 53">
            <a:extLst>
              <a:ext uri="{FF2B5EF4-FFF2-40B4-BE49-F238E27FC236}">
                <a16:creationId xmlns:a16="http://schemas.microsoft.com/office/drawing/2014/main" id="{7961BAC9-CFFD-BA4F-80BF-59D1A676DF17}"/>
              </a:ext>
            </a:extLst>
          </p:cNvPr>
          <p:cNvSpPr txBox="1"/>
          <p:nvPr/>
        </p:nvSpPr>
        <p:spPr>
          <a:xfrm>
            <a:off x="4727739" y="5149376"/>
            <a:ext cx="295274" cy="646331"/>
          </a:xfrm>
          <a:prstGeom prst="rect">
            <a:avLst/>
          </a:prstGeom>
          <a:noFill/>
        </p:spPr>
        <p:txBody>
          <a:bodyPr wrap="none" rtlCol="0">
            <a:spAutoFit/>
          </a:bodyPr>
          <a:lstStyle/>
          <a:p>
            <a:r>
              <a:rPr lang="en-US" sz="3600" b="1" dirty="0">
                <a:solidFill>
                  <a:srgbClr val="DAA520"/>
                </a:solidFill>
              </a:rPr>
              <a:t>l</a:t>
            </a:r>
          </a:p>
        </p:txBody>
      </p:sp>
      <p:sp>
        <p:nvSpPr>
          <p:cNvPr id="55" name="TextBox 54">
            <a:extLst>
              <a:ext uri="{FF2B5EF4-FFF2-40B4-BE49-F238E27FC236}">
                <a16:creationId xmlns:a16="http://schemas.microsoft.com/office/drawing/2014/main" id="{7961BAC9-CFFD-BA4F-80BF-59D1A676DF17}"/>
              </a:ext>
            </a:extLst>
          </p:cNvPr>
          <p:cNvSpPr txBox="1"/>
          <p:nvPr/>
        </p:nvSpPr>
        <p:spPr>
          <a:xfrm>
            <a:off x="1472335" y="5149376"/>
            <a:ext cx="489236" cy="646331"/>
          </a:xfrm>
          <a:prstGeom prst="rect">
            <a:avLst/>
          </a:prstGeom>
          <a:noFill/>
        </p:spPr>
        <p:txBody>
          <a:bodyPr wrap="none" rtlCol="0">
            <a:spAutoFit/>
          </a:bodyPr>
          <a:lstStyle/>
          <a:p>
            <a:r>
              <a:rPr lang="en-US" sz="3600" b="1" dirty="0">
                <a:solidFill>
                  <a:srgbClr val="DAA520"/>
                </a:solidFill>
              </a:rPr>
              <a:t>d</a:t>
            </a:r>
          </a:p>
        </p:txBody>
      </p:sp>
      <p:sp>
        <p:nvSpPr>
          <p:cNvPr id="7" name="Oval 6"/>
          <p:cNvSpPr/>
          <p:nvPr/>
        </p:nvSpPr>
        <p:spPr>
          <a:xfrm>
            <a:off x="2117071" y="1504821"/>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3319907" y="2031785"/>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5200368" y="2364127"/>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7730996" y="1056035"/>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3861508" y="3214692"/>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8711962" y="2040961"/>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5071699" y="4287920"/>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9038074" y="3260361"/>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9939842" y="4264657"/>
            <a:ext cx="611175" cy="498412"/>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54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1"/>
                                        </p:tgtEl>
                                      </p:cBhvr>
                                    </p:animEffect>
                                    <p:set>
                                      <p:cBhvr>
                                        <p:cTn id="27" dur="1" fill="hold">
                                          <p:stCondLst>
                                            <p:cond delay="499"/>
                                          </p:stCondLst>
                                        </p:cTn>
                                        <p:tgtEl>
                                          <p:spTgt spid="4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8"/>
                                        </p:tgtEl>
                                      </p:cBhvr>
                                    </p:animEffect>
                                    <p:set>
                                      <p:cBhvr>
                                        <p:cTn id="32" dur="1" fill="hold">
                                          <p:stCondLst>
                                            <p:cond delay="499"/>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1"/>
                                        </p:tgtEl>
                                      </p:cBhvr>
                                    </p:animEffect>
                                    <p:set>
                                      <p:cBhvr>
                                        <p:cTn id="37" dur="1" fill="hold">
                                          <p:stCondLst>
                                            <p:cond delay="499"/>
                                          </p:stCondLst>
                                        </p:cTn>
                                        <p:tgtEl>
                                          <p:spTgt spid="6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4"/>
                                        </p:tgtEl>
                                      </p:cBhvr>
                                    </p:animEffect>
                                    <p:set>
                                      <p:cBhvr>
                                        <p:cTn id="42" dur="1" fill="hold">
                                          <p:stCondLst>
                                            <p:cond delay="499"/>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67"/>
                                        </p:tgtEl>
                                      </p:cBhvr>
                                    </p:animEffect>
                                    <p:set>
                                      <p:cBhvr>
                                        <p:cTn id="47" dur="1" fill="hold">
                                          <p:stCondLst>
                                            <p:cond delay="499"/>
                                          </p:stCondLst>
                                        </p:cTn>
                                        <p:tgtEl>
                                          <p:spTgt spid="6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7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8" grpId="0"/>
      <p:bldP spid="49" grpId="0"/>
      <p:bldP spid="50" grpId="0"/>
      <p:bldP spid="51" grpId="0"/>
      <p:bldP spid="52" grpId="0"/>
      <p:bldP spid="53" grpId="0"/>
      <p:bldP spid="54" grpId="0"/>
      <p:bldP spid="55" grpId="0"/>
      <p:bldP spid="7"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47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469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699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38684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204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 name="Rounded Rectangle 1">
            <a:extLst>
              <a:ext uri="{FF2B5EF4-FFF2-40B4-BE49-F238E27FC236}">
                <a16:creationId xmlns:a16="http://schemas.microsoft.com/office/drawing/2014/main" id="{61E30514-8C23-4945-93E9-6F58ADD84AB5}"/>
              </a:ext>
            </a:extLst>
          </p:cNvPr>
          <p:cNvSpPr/>
          <p:nvPr/>
        </p:nvSpPr>
        <p:spPr>
          <a:xfrm>
            <a:off x="1705920" y="2761169"/>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fahren</a:t>
            </a:r>
            <a:endParaRPr lang="en-US" sz="3200" b="1" dirty="0"/>
          </a:p>
        </p:txBody>
      </p:sp>
      <p:sp>
        <p:nvSpPr>
          <p:cNvPr id="6" name="Rounded Rectangle 5">
            <a:extLst>
              <a:ext uri="{FF2B5EF4-FFF2-40B4-BE49-F238E27FC236}">
                <a16:creationId xmlns:a16="http://schemas.microsoft.com/office/drawing/2014/main" id="{E37DD41E-3302-CC45-91E1-317A4EEE70E8}"/>
              </a:ext>
            </a:extLst>
          </p:cNvPr>
          <p:cNvSpPr/>
          <p:nvPr/>
        </p:nvSpPr>
        <p:spPr>
          <a:xfrm>
            <a:off x="5546344" y="3182835"/>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geben</a:t>
            </a:r>
            <a:endParaRPr lang="en-US" sz="3200" b="1" dirty="0"/>
          </a:p>
        </p:txBody>
      </p:sp>
      <p:sp>
        <p:nvSpPr>
          <p:cNvPr id="7" name="Rounded Rectangle 6">
            <a:extLst>
              <a:ext uri="{FF2B5EF4-FFF2-40B4-BE49-F238E27FC236}">
                <a16:creationId xmlns:a16="http://schemas.microsoft.com/office/drawing/2014/main" id="{B5680366-9951-4346-9A95-3AD6352073ED}"/>
              </a:ext>
            </a:extLst>
          </p:cNvPr>
          <p:cNvSpPr/>
          <p:nvPr/>
        </p:nvSpPr>
        <p:spPr>
          <a:xfrm>
            <a:off x="4702104" y="1645045"/>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helfen</a:t>
            </a:r>
            <a:endParaRPr lang="en-US" sz="3200" b="1" dirty="0"/>
          </a:p>
        </p:txBody>
      </p:sp>
      <p:sp>
        <p:nvSpPr>
          <p:cNvPr id="8" name="Rounded Rectangle 7">
            <a:extLst>
              <a:ext uri="{FF2B5EF4-FFF2-40B4-BE49-F238E27FC236}">
                <a16:creationId xmlns:a16="http://schemas.microsoft.com/office/drawing/2014/main" id="{2398041A-42F7-4446-A1B3-D016BADD9031}"/>
              </a:ext>
            </a:extLst>
          </p:cNvPr>
          <p:cNvSpPr/>
          <p:nvPr/>
        </p:nvSpPr>
        <p:spPr>
          <a:xfrm>
            <a:off x="425817" y="5160954"/>
            <a:ext cx="2556142"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vergessen</a:t>
            </a:r>
            <a:endParaRPr lang="en-US" sz="3200" b="1" dirty="0"/>
          </a:p>
        </p:txBody>
      </p:sp>
      <p:sp>
        <p:nvSpPr>
          <p:cNvPr id="9" name="Rounded Rectangle 8">
            <a:extLst>
              <a:ext uri="{FF2B5EF4-FFF2-40B4-BE49-F238E27FC236}">
                <a16:creationId xmlns:a16="http://schemas.microsoft.com/office/drawing/2014/main" id="{64FDC454-5422-784B-AE8D-2C2FC85D6146}"/>
              </a:ext>
            </a:extLst>
          </p:cNvPr>
          <p:cNvSpPr/>
          <p:nvPr/>
        </p:nvSpPr>
        <p:spPr>
          <a:xfrm>
            <a:off x="7869936" y="619181"/>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laufen</a:t>
            </a:r>
            <a:endParaRPr lang="en-US" sz="3200" b="1" dirty="0"/>
          </a:p>
        </p:txBody>
      </p:sp>
      <p:sp>
        <p:nvSpPr>
          <p:cNvPr id="10" name="Rounded Rectangle 9">
            <a:extLst>
              <a:ext uri="{FF2B5EF4-FFF2-40B4-BE49-F238E27FC236}">
                <a16:creationId xmlns:a16="http://schemas.microsoft.com/office/drawing/2014/main" id="{75D6F568-4E98-F546-A1DE-76FBE8666BFF}"/>
              </a:ext>
            </a:extLst>
          </p:cNvPr>
          <p:cNvSpPr/>
          <p:nvPr/>
        </p:nvSpPr>
        <p:spPr>
          <a:xfrm>
            <a:off x="8976360" y="4727753"/>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schlafen</a:t>
            </a:r>
            <a:endParaRPr lang="en-US" sz="3200" b="1" dirty="0"/>
          </a:p>
        </p:txBody>
      </p:sp>
      <p:sp>
        <p:nvSpPr>
          <p:cNvPr id="12" name="Rounded Rectangle 11">
            <a:extLst>
              <a:ext uri="{FF2B5EF4-FFF2-40B4-BE49-F238E27FC236}">
                <a16:creationId xmlns:a16="http://schemas.microsoft.com/office/drawing/2014/main" id="{8505A29A-94A3-644E-9337-F0273198A9B8}"/>
              </a:ext>
            </a:extLst>
          </p:cNvPr>
          <p:cNvSpPr/>
          <p:nvPr/>
        </p:nvSpPr>
        <p:spPr>
          <a:xfrm>
            <a:off x="6338711" y="5594375"/>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rPr>
              <a:t>glauben</a:t>
            </a:r>
            <a:endParaRPr lang="en-US" sz="3200" b="1" dirty="0">
              <a:solidFill>
                <a:schemeClr val="accent1">
                  <a:lumMod val="50000"/>
                </a:schemeClr>
              </a:solidFill>
            </a:endParaRPr>
          </a:p>
        </p:txBody>
      </p:sp>
      <p:sp>
        <p:nvSpPr>
          <p:cNvPr id="13" name="Rounded Rectangle 12">
            <a:extLst>
              <a:ext uri="{FF2B5EF4-FFF2-40B4-BE49-F238E27FC236}">
                <a16:creationId xmlns:a16="http://schemas.microsoft.com/office/drawing/2014/main" id="{504C9102-4A5A-D042-B453-E4E92E794AAB}"/>
              </a:ext>
            </a:extLst>
          </p:cNvPr>
          <p:cNvSpPr/>
          <p:nvPr/>
        </p:nvSpPr>
        <p:spPr>
          <a:xfrm>
            <a:off x="1190752" y="4124249"/>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rPr>
              <a:t>bleiben</a:t>
            </a:r>
            <a:endParaRPr lang="en-US" sz="3200" b="1" dirty="0">
              <a:solidFill>
                <a:schemeClr val="accent1">
                  <a:lumMod val="50000"/>
                </a:schemeClr>
              </a:solidFill>
            </a:endParaRPr>
          </a:p>
        </p:txBody>
      </p:sp>
      <p:sp>
        <p:nvSpPr>
          <p:cNvPr id="14" name="Rounded Rectangle 13">
            <a:extLst>
              <a:ext uri="{FF2B5EF4-FFF2-40B4-BE49-F238E27FC236}">
                <a16:creationId xmlns:a16="http://schemas.microsoft.com/office/drawing/2014/main" id="{648D5B3A-4144-3648-9B74-369FF61E3B3C}"/>
              </a:ext>
            </a:extLst>
          </p:cNvPr>
          <p:cNvSpPr/>
          <p:nvPr/>
        </p:nvSpPr>
        <p:spPr>
          <a:xfrm>
            <a:off x="89521" y="1398090"/>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rPr>
              <a:t>leben</a:t>
            </a:r>
          </a:p>
        </p:txBody>
      </p:sp>
      <p:sp>
        <p:nvSpPr>
          <p:cNvPr id="15" name="Rounded Rectangle 14">
            <a:extLst>
              <a:ext uri="{FF2B5EF4-FFF2-40B4-BE49-F238E27FC236}">
                <a16:creationId xmlns:a16="http://schemas.microsoft.com/office/drawing/2014/main" id="{C9524E27-1524-AF43-992B-5EE0A200F237}"/>
              </a:ext>
            </a:extLst>
          </p:cNvPr>
          <p:cNvSpPr/>
          <p:nvPr/>
        </p:nvSpPr>
        <p:spPr>
          <a:xfrm>
            <a:off x="4439920" y="4539481"/>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rPr>
              <a:t>brauchen</a:t>
            </a:r>
            <a:endParaRPr lang="en-US" sz="3200" b="1" dirty="0">
              <a:solidFill>
                <a:schemeClr val="accent1">
                  <a:lumMod val="50000"/>
                </a:schemeClr>
              </a:solidFill>
            </a:endParaRPr>
          </a:p>
        </p:txBody>
      </p:sp>
      <p:sp>
        <p:nvSpPr>
          <p:cNvPr id="16" name="Rounded Rectangle 15">
            <a:extLst>
              <a:ext uri="{FF2B5EF4-FFF2-40B4-BE49-F238E27FC236}">
                <a16:creationId xmlns:a16="http://schemas.microsoft.com/office/drawing/2014/main" id="{5F6992C8-398F-3647-9870-13FD21B9A322}"/>
              </a:ext>
            </a:extLst>
          </p:cNvPr>
          <p:cNvSpPr/>
          <p:nvPr/>
        </p:nvSpPr>
        <p:spPr>
          <a:xfrm>
            <a:off x="9314688" y="1785246"/>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rPr>
              <a:t>verstehen</a:t>
            </a:r>
          </a:p>
        </p:txBody>
      </p:sp>
      <p:sp>
        <p:nvSpPr>
          <p:cNvPr id="18" name="Rounded Rectangle 17">
            <a:extLst>
              <a:ext uri="{FF2B5EF4-FFF2-40B4-BE49-F238E27FC236}">
                <a16:creationId xmlns:a16="http://schemas.microsoft.com/office/drawing/2014/main" id="{B7A25EFA-1E47-4945-847A-A8D75E2B7CB8}"/>
              </a:ext>
            </a:extLst>
          </p:cNvPr>
          <p:cNvSpPr/>
          <p:nvPr/>
        </p:nvSpPr>
        <p:spPr>
          <a:xfrm>
            <a:off x="8551559" y="3182835"/>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rPr>
              <a:t>reisen</a:t>
            </a:r>
            <a:endParaRPr lang="en-US" sz="3200" b="1" dirty="0">
              <a:solidFill>
                <a:schemeClr val="accent1">
                  <a:lumMod val="50000"/>
                </a:schemeClr>
              </a:solidFill>
            </a:endParaRPr>
          </a:p>
        </p:txBody>
      </p:sp>
      <p:sp>
        <p:nvSpPr>
          <p:cNvPr id="17" name="Rounded Rectangle 11">
            <a:extLst>
              <a:ext uri="{FF2B5EF4-FFF2-40B4-BE49-F238E27FC236}">
                <a16:creationId xmlns:a16="http://schemas.microsoft.com/office/drawing/2014/main" id="{43F751EC-C2EC-4B98-81DC-C84981A6B4B0}"/>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xit" presetSubtype="8" fill="hold" grpId="1" nodeType="afterEffect">
                                  <p:stCondLst>
                                    <p:cond delay="0"/>
                                  </p:stCondLst>
                                  <p:childTnLst>
                                    <p:animEffect transition="out" filter="wipe(left)">
                                      <p:cBhvr>
                                        <p:cTn id="9" dur="4000"/>
                                        <p:tgtEl>
                                          <p:spTgt spid="16"/>
                                        </p:tgtEl>
                                      </p:cBhvr>
                                    </p:animEffect>
                                    <p:set>
                                      <p:cBhvr>
                                        <p:cTn id="10" dur="1" fill="hold">
                                          <p:stCondLst>
                                            <p:cond delay="39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22" presetClass="exit" presetSubtype="8" fill="hold" grpId="1" nodeType="afterEffect">
                                  <p:stCondLst>
                                    <p:cond delay="0"/>
                                  </p:stCondLst>
                                  <p:childTnLst>
                                    <p:animEffect transition="out" filter="wipe(left)">
                                      <p:cBhvr>
                                        <p:cTn id="17" dur="4000"/>
                                        <p:tgtEl>
                                          <p:spTgt spid="2"/>
                                        </p:tgtEl>
                                      </p:cBhvr>
                                    </p:animEffect>
                                    <p:set>
                                      <p:cBhvr>
                                        <p:cTn id="18" dur="1" fill="hold">
                                          <p:stCondLst>
                                            <p:cond delay="3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22" presetClass="exit" presetSubtype="8" fill="hold" grpId="1" nodeType="afterEffect">
                                  <p:stCondLst>
                                    <p:cond delay="0"/>
                                  </p:stCondLst>
                                  <p:childTnLst>
                                    <p:animEffect transition="out" filter="wipe(left)">
                                      <p:cBhvr>
                                        <p:cTn id="25" dur="4000"/>
                                        <p:tgtEl>
                                          <p:spTgt spid="15"/>
                                        </p:tgtEl>
                                      </p:cBhvr>
                                    </p:animEffect>
                                    <p:set>
                                      <p:cBhvr>
                                        <p:cTn id="26" dur="1" fill="hold">
                                          <p:stCondLst>
                                            <p:cond delay="39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0"/>
                            </p:stCondLst>
                            <p:childTnLst>
                              <p:par>
                                <p:cTn id="32" presetID="22" presetClass="exit" presetSubtype="8" fill="hold" grpId="1" nodeType="afterEffect">
                                  <p:stCondLst>
                                    <p:cond delay="0"/>
                                  </p:stCondLst>
                                  <p:childTnLst>
                                    <p:animEffect transition="out" filter="wipe(left)">
                                      <p:cBhvr>
                                        <p:cTn id="33" dur="4000"/>
                                        <p:tgtEl>
                                          <p:spTgt spid="13"/>
                                        </p:tgtEl>
                                      </p:cBhvr>
                                    </p:animEffect>
                                    <p:set>
                                      <p:cBhvr>
                                        <p:cTn id="34" dur="1" fill="hold">
                                          <p:stCondLst>
                                            <p:cond delay="3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0"/>
                            </p:stCondLst>
                            <p:childTnLst>
                              <p:par>
                                <p:cTn id="40" presetID="22" presetClass="exit" presetSubtype="8" fill="hold" grpId="1" nodeType="afterEffect">
                                  <p:stCondLst>
                                    <p:cond delay="0"/>
                                  </p:stCondLst>
                                  <p:childTnLst>
                                    <p:animEffect transition="out" filter="wipe(left)">
                                      <p:cBhvr>
                                        <p:cTn id="41" dur="4000"/>
                                        <p:tgtEl>
                                          <p:spTgt spid="7"/>
                                        </p:tgtEl>
                                      </p:cBhvr>
                                    </p:animEffect>
                                    <p:set>
                                      <p:cBhvr>
                                        <p:cTn id="42" dur="1" fill="hold">
                                          <p:stCondLst>
                                            <p:cond delay="3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p:stCondLst>
                              <p:cond delay="0"/>
                            </p:stCondLst>
                            <p:childTnLst>
                              <p:par>
                                <p:cTn id="48" presetID="22" presetClass="exit" presetSubtype="8" fill="hold" grpId="1" nodeType="afterEffect">
                                  <p:stCondLst>
                                    <p:cond delay="0"/>
                                  </p:stCondLst>
                                  <p:childTnLst>
                                    <p:animEffect transition="out" filter="wipe(left)">
                                      <p:cBhvr>
                                        <p:cTn id="49" dur="4000"/>
                                        <p:tgtEl>
                                          <p:spTgt spid="12"/>
                                        </p:tgtEl>
                                      </p:cBhvr>
                                    </p:animEffect>
                                    <p:set>
                                      <p:cBhvr>
                                        <p:cTn id="50" dur="1" fill="hold">
                                          <p:stCondLst>
                                            <p:cond delay="3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par>
                          <p:cTn id="55" fill="hold">
                            <p:stCondLst>
                              <p:cond delay="0"/>
                            </p:stCondLst>
                            <p:childTnLst>
                              <p:par>
                                <p:cTn id="56" presetID="22" presetClass="exit" presetSubtype="8" fill="hold" grpId="1" nodeType="afterEffect">
                                  <p:stCondLst>
                                    <p:cond delay="0"/>
                                  </p:stCondLst>
                                  <p:childTnLst>
                                    <p:animEffect transition="out" filter="wipe(left)">
                                      <p:cBhvr>
                                        <p:cTn id="57" dur="4000"/>
                                        <p:tgtEl>
                                          <p:spTgt spid="6"/>
                                        </p:tgtEl>
                                      </p:cBhvr>
                                    </p:animEffect>
                                    <p:set>
                                      <p:cBhvr>
                                        <p:cTn id="58" dur="1" fill="hold">
                                          <p:stCondLst>
                                            <p:cond delay="3999"/>
                                          </p:stCondLst>
                                        </p:cTn>
                                        <p:tgtEl>
                                          <p:spTgt spid="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par>
                          <p:cTn id="63" fill="hold">
                            <p:stCondLst>
                              <p:cond delay="0"/>
                            </p:stCondLst>
                            <p:childTnLst>
                              <p:par>
                                <p:cTn id="64" presetID="22" presetClass="exit" presetSubtype="8" fill="hold" grpId="1" nodeType="afterEffect">
                                  <p:stCondLst>
                                    <p:cond delay="0"/>
                                  </p:stCondLst>
                                  <p:childTnLst>
                                    <p:animEffect transition="out" filter="wipe(left)">
                                      <p:cBhvr>
                                        <p:cTn id="65" dur="4000"/>
                                        <p:tgtEl>
                                          <p:spTgt spid="8"/>
                                        </p:tgtEl>
                                      </p:cBhvr>
                                    </p:animEffect>
                                    <p:set>
                                      <p:cBhvr>
                                        <p:cTn id="66" dur="1" fill="hold">
                                          <p:stCondLst>
                                            <p:cond delay="39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par>
                          <p:cTn id="71" fill="hold">
                            <p:stCondLst>
                              <p:cond delay="0"/>
                            </p:stCondLst>
                            <p:childTnLst>
                              <p:par>
                                <p:cTn id="72" presetID="22" presetClass="exit" presetSubtype="8" fill="hold" grpId="1" nodeType="afterEffect">
                                  <p:stCondLst>
                                    <p:cond delay="0"/>
                                  </p:stCondLst>
                                  <p:childTnLst>
                                    <p:animEffect transition="out" filter="wipe(left)">
                                      <p:cBhvr>
                                        <p:cTn id="73" dur="4000"/>
                                        <p:tgtEl>
                                          <p:spTgt spid="18"/>
                                        </p:tgtEl>
                                      </p:cBhvr>
                                    </p:animEffect>
                                    <p:set>
                                      <p:cBhvr>
                                        <p:cTn id="74" dur="1" fill="hold">
                                          <p:stCondLst>
                                            <p:cond delay="3999"/>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par>
                          <p:cTn id="79" fill="hold">
                            <p:stCondLst>
                              <p:cond delay="0"/>
                            </p:stCondLst>
                            <p:childTnLst>
                              <p:par>
                                <p:cTn id="80" presetID="22" presetClass="exit" presetSubtype="8" fill="hold" grpId="1" nodeType="afterEffect">
                                  <p:stCondLst>
                                    <p:cond delay="0"/>
                                  </p:stCondLst>
                                  <p:childTnLst>
                                    <p:animEffect transition="out" filter="wipe(left)">
                                      <p:cBhvr>
                                        <p:cTn id="81" dur="4000"/>
                                        <p:tgtEl>
                                          <p:spTgt spid="14"/>
                                        </p:tgtEl>
                                      </p:cBhvr>
                                    </p:animEffect>
                                    <p:set>
                                      <p:cBhvr>
                                        <p:cTn id="82" dur="1" fill="hold">
                                          <p:stCondLst>
                                            <p:cond delay="3999"/>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par>
                          <p:cTn id="87" fill="hold">
                            <p:stCondLst>
                              <p:cond delay="0"/>
                            </p:stCondLst>
                            <p:childTnLst>
                              <p:par>
                                <p:cTn id="88" presetID="22" presetClass="exit" presetSubtype="8" fill="hold" grpId="1" nodeType="afterEffect">
                                  <p:stCondLst>
                                    <p:cond delay="0"/>
                                  </p:stCondLst>
                                  <p:childTnLst>
                                    <p:animEffect transition="out" filter="wipe(left)">
                                      <p:cBhvr>
                                        <p:cTn id="89" dur="4000"/>
                                        <p:tgtEl>
                                          <p:spTgt spid="10"/>
                                        </p:tgtEl>
                                      </p:cBhvr>
                                    </p:animEffect>
                                    <p:set>
                                      <p:cBhvr>
                                        <p:cTn id="90" dur="1" fill="hold">
                                          <p:stCondLst>
                                            <p:cond delay="3999"/>
                                          </p:stCondLst>
                                        </p:cTn>
                                        <p:tgtEl>
                                          <p:spTgt spid="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childTnLst>
                                </p:cTn>
                              </p:par>
                            </p:childTnLst>
                          </p:cTn>
                        </p:par>
                        <p:par>
                          <p:cTn id="95" fill="hold">
                            <p:stCondLst>
                              <p:cond delay="0"/>
                            </p:stCondLst>
                            <p:childTnLst>
                              <p:par>
                                <p:cTn id="96" presetID="22" presetClass="exit" presetSubtype="8" fill="hold" grpId="1" nodeType="afterEffect">
                                  <p:stCondLst>
                                    <p:cond delay="0"/>
                                  </p:stCondLst>
                                  <p:childTnLst>
                                    <p:animEffect transition="out" filter="wipe(left)">
                                      <p:cBhvr>
                                        <p:cTn id="97" dur="4000"/>
                                        <p:tgtEl>
                                          <p:spTgt spid="9"/>
                                        </p:tgtEl>
                                      </p:cBhvr>
                                    </p:animEffect>
                                    <p:set>
                                      <p:cBhvr>
                                        <p:cTn id="98" dur="1" fill="hold">
                                          <p:stCondLst>
                                            <p:cond delay="3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88846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292565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clock face with the hours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64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059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clock face with the hours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76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4C9F-8E6B-8645-925D-D0CF62F21EB1}"/>
              </a:ext>
            </a:extLst>
          </p:cNvPr>
          <p:cNvSpPr>
            <a:spLocks noGrp="1"/>
          </p:cNvSpPr>
          <p:nvPr>
            <p:ph type="title"/>
          </p:nvPr>
        </p:nvSpPr>
        <p:spPr>
          <a:xfrm>
            <a:off x="4982904" y="-89326"/>
            <a:ext cx="2258579" cy="18990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descr="you are here poi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descr="arrow pointing there"/>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morn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descr="clock 7 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descr="crosswor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r>
              <a:rPr lang="en-GB" sz="800" dirty="0">
                <a:solidFill>
                  <a:srgbClr val="FF0000"/>
                </a:solidFill>
                <a:latin typeface="Century Gothic" panose="020B0502020202020204" pitchFamily="34" charset="0"/>
              </a:rPr>
              <a:t>W O R T</a:t>
            </a:r>
          </a:p>
        </p:txBody>
      </p:sp>
      <p:pic>
        <p:nvPicPr>
          <p:cNvPr id="18" name="Picture 17" descr="sombrar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descr="woman in dre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descr="pan pipes"/>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r>
              <a:rPr lang="en-GB" sz="700" dirty="0">
                <a:latin typeface="Century Gothic" panose="020B0502020202020204" pitchFamily="34" charset="0"/>
              </a:rPr>
              <a:t>By Tarquin Binary - Own work, CC BY-SA 2.5</a:t>
            </a:r>
          </a:p>
        </p:txBody>
      </p:sp>
      <p:pic>
        <p:nvPicPr>
          <p:cNvPr id="23" name="Picture 22" descr="fruit market"/>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37467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5" name="Markt new.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org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Morg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Kultur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Kultur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8" name="dort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8" name="dort new.wav"/>
                                        </p:tgtEl>
                                      </p:cMediaNode>
                                    </p:audio>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9" name="Wort new.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Wort new.wav"/>
                                        </p:tgtEl>
                                      </p:cMediaNode>
                                    </p:audio>
                                  </p:sub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947E-F7EB-3D40-8B48-BC8B12119618}"/>
              </a:ext>
            </a:extLst>
          </p:cNvPr>
          <p:cNvSpPr>
            <a:spLocks noGrp="1"/>
          </p:cNvSpPr>
          <p:nvPr>
            <p:ph type="title"/>
          </p:nvPr>
        </p:nvSpPr>
        <p:spPr>
          <a:xfrm>
            <a:off x="4988760" y="-45653"/>
            <a:ext cx="2258579" cy="1802820"/>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3500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or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ltu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d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or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CA04F-3FFC-3049-9080-EFDE2FC6C350}"/>
              </a:ext>
            </a:extLst>
          </p:cNvPr>
          <p:cNvSpPr>
            <a:spLocks noGrp="1"/>
          </p:cNvSpPr>
          <p:nvPr>
            <p:ph type="title"/>
          </p:nvPr>
        </p:nvSpPr>
        <p:spPr>
          <a:xfrm>
            <a:off x="5118383" y="198641"/>
            <a:ext cx="1985211" cy="131422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43605" y="462987"/>
            <a:ext cx="208422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826826" y="3511501"/>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7" name="Rectangle 6"/>
          <p:cNvSpPr/>
          <p:nvPr/>
        </p:nvSpPr>
        <p:spPr>
          <a:xfrm>
            <a:off x="8521108" y="477004"/>
            <a:ext cx="298862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77391" y="336879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Kultu</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15551" y="4567100"/>
            <a:ext cx="15450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clock face with the hours on i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28208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571E5F7-FA30-874E-8F74-F1FDF11E77A8}"/>
              </a:ext>
            </a:extLst>
          </p:cNvPr>
          <p:cNvSpPr/>
          <p:nvPr/>
        </p:nvSpPr>
        <p:spPr>
          <a:xfrm>
            <a:off x="9178544" y="3861358"/>
            <a:ext cx="3616652" cy="923330"/>
          </a:xfrm>
          <a:prstGeom prst="rect">
            <a:avLst/>
          </a:prstGeom>
        </p:spPr>
        <p:txBody>
          <a:bodyPr wrap="square">
            <a:spAutoFit/>
          </a:bodyPr>
          <a:lstStyle/>
          <a:p>
            <a:pPr algn="ctr"/>
            <a:r>
              <a:rPr lang="en-GB" sz="5400" dirty="0" err="1">
                <a:solidFill>
                  <a:srgbClr val="115076"/>
                </a:solidFill>
                <a:latin typeface="Century Gothic" panose="020B0502020202020204" pitchFamily="34" charset="0"/>
              </a:rPr>
              <a:t>lesen</a:t>
            </a:r>
            <a:endParaRPr lang="en-GB" sz="5400" dirty="0">
              <a:solidFill>
                <a:srgbClr val="115076"/>
              </a:solidFill>
              <a:latin typeface="Century Gothic" panose="020B0502020202020204" pitchFamily="34" charset="0"/>
            </a:endParaRPr>
          </a:p>
        </p:txBody>
      </p:sp>
      <p:sp>
        <p:nvSpPr>
          <p:cNvPr id="35" name="Rectangle 34">
            <a:extLst>
              <a:ext uri="{FF2B5EF4-FFF2-40B4-BE49-F238E27FC236}">
                <a16:creationId xmlns:a16="http://schemas.microsoft.com/office/drawing/2014/main" id="{C90BA0B2-B90A-494A-B6EE-4B2DEFAEBE48}"/>
              </a:ext>
            </a:extLst>
          </p:cNvPr>
          <p:cNvSpPr/>
          <p:nvPr/>
        </p:nvSpPr>
        <p:spPr>
          <a:xfrm>
            <a:off x="-213052" y="3096803"/>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sprechen</a:t>
            </a:r>
            <a:endParaRPr lang="en-GB" sz="5400" dirty="0">
              <a:solidFill>
                <a:schemeClr val="accent1">
                  <a:lumMod val="50000"/>
                </a:schemeClr>
              </a:solidFill>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17" name="Rectangle 16">
            <a:extLst>
              <a:ext uri="{FF2B5EF4-FFF2-40B4-BE49-F238E27FC236}">
                <a16:creationId xmlns:a16="http://schemas.microsoft.com/office/drawing/2014/main" id="{CC6C6BF5-0143-4B4D-B4D8-674A1FD28B60}"/>
              </a:ext>
            </a:extLst>
          </p:cNvPr>
          <p:cNvSpPr/>
          <p:nvPr/>
        </p:nvSpPr>
        <p:spPr>
          <a:xfrm>
            <a:off x="8824976" y="44848"/>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fahren</a:t>
            </a:r>
            <a:endParaRPr lang="en-GB" sz="5400" dirty="0">
              <a:solidFill>
                <a:schemeClr val="accent1">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C0F684B2-6C4B-F140-8098-1036E08457F2}"/>
              </a:ext>
            </a:extLst>
          </p:cNvPr>
          <p:cNvSpPr/>
          <p:nvPr/>
        </p:nvSpPr>
        <p:spPr>
          <a:xfrm>
            <a:off x="6715762" y="1022555"/>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geben</a:t>
            </a:r>
            <a:endParaRPr lang="en-GB" sz="5400" dirty="0">
              <a:solidFill>
                <a:schemeClr val="accent1">
                  <a:lumMod val="50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id="{84F74602-73BF-2E42-8A7A-0B8DA18C0CDC}"/>
              </a:ext>
            </a:extLst>
          </p:cNvPr>
          <p:cNvSpPr/>
          <p:nvPr/>
        </p:nvSpPr>
        <p:spPr>
          <a:xfrm>
            <a:off x="9178544" y="841824"/>
            <a:ext cx="3616652" cy="923330"/>
          </a:xfrm>
          <a:prstGeom prst="rect">
            <a:avLst/>
          </a:prstGeom>
        </p:spPr>
        <p:txBody>
          <a:bodyPr wrap="square">
            <a:spAutoFit/>
          </a:bodyPr>
          <a:lstStyle/>
          <a:p>
            <a:pPr algn="ctr"/>
            <a:r>
              <a:rPr lang="en-GB" sz="5400" dirty="0" err="1">
                <a:solidFill>
                  <a:srgbClr val="115076"/>
                </a:solidFill>
                <a:latin typeface="Century Gothic" panose="020B0502020202020204" pitchFamily="34" charset="0"/>
              </a:rPr>
              <a:t>helfen</a:t>
            </a:r>
            <a:endParaRPr lang="en-GB" sz="5400" dirty="0">
              <a:solidFill>
                <a:srgbClr val="115076"/>
              </a:solidFill>
              <a:latin typeface="Century Gothic" panose="020B0502020202020204" pitchFamily="34" charset="0"/>
            </a:endParaRPr>
          </a:p>
        </p:txBody>
      </p:sp>
      <p:sp>
        <p:nvSpPr>
          <p:cNvPr id="21" name="Rectangle 20">
            <a:extLst>
              <a:ext uri="{FF2B5EF4-FFF2-40B4-BE49-F238E27FC236}">
                <a16:creationId xmlns:a16="http://schemas.microsoft.com/office/drawing/2014/main" id="{6ACBD5A5-8F8F-374F-ADBA-182477D3D27E}"/>
              </a:ext>
            </a:extLst>
          </p:cNvPr>
          <p:cNvSpPr/>
          <p:nvPr/>
        </p:nvSpPr>
        <p:spPr>
          <a:xfrm>
            <a:off x="7478853" y="2643861"/>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vergessen</a:t>
            </a:r>
            <a:endParaRPr lang="en-GB" sz="5400" dirty="0">
              <a:solidFill>
                <a:schemeClr val="accent1">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01053195-0DF4-3843-9140-BEEACE55E8D2}"/>
              </a:ext>
            </a:extLst>
          </p:cNvPr>
          <p:cNvSpPr/>
          <p:nvPr/>
        </p:nvSpPr>
        <p:spPr>
          <a:xfrm>
            <a:off x="8788400" y="1818749"/>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laufen</a:t>
            </a:r>
            <a:endParaRPr lang="en-GB" sz="5400" dirty="0">
              <a:solidFill>
                <a:schemeClr val="accent1">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63A324F9-D45F-484C-B5E4-DC48919449C3}"/>
              </a:ext>
            </a:extLst>
          </p:cNvPr>
          <p:cNvSpPr/>
          <p:nvPr/>
        </p:nvSpPr>
        <p:spPr>
          <a:xfrm>
            <a:off x="-256351" y="2431299"/>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schlafen</a:t>
            </a:r>
            <a:endParaRPr lang="en-GB" sz="5400" dirty="0">
              <a:solidFill>
                <a:schemeClr val="accent1">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244CB112-E81A-B64B-9411-274E455A271E}"/>
              </a:ext>
            </a:extLst>
          </p:cNvPr>
          <p:cNvSpPr/>
          <p:nvPr/>
        </p:nvSpPr>
        <p:spPr>
          <a:xfrm>
            <a:off x="1551975" y="3546644"/>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glauben</a:t>
            </a:r>
            <a:endParaRPr lang="en-GB" sz="5400" dirty="0">
              <a:solidFill>
                <a:schemeClr val="accent1">
                  <a:lumMod val="50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id="{C2CF059F-8B04-D44C-B9B0-AB642ABACD26}"/>
              </a:ext>
            </a:extLst>
          </p:cNvPr>
          <p:cNvSpPr/>
          <p:nvPr/>
        </p:nvSpPr>
        <p:spPr>
          <a:xfrm>
            <a:off x="3898777" y="1056412"/>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liegen</a:t>
            </a:r>
            <a:endParaRPr lang="en-GB" sz="5400" dirty="0">
              <a:solidFill>
                <a:schemeClr val="accent1">
                  <a:lumMod val="5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id="{3BEF5DE3-9600-9B43-9868-50CCECD92061}"/>
              </a:ext>
            </a:extLst>
          </p:cNvPr>
          <p:cNvSpPr/>
          <p:nvPr/>
        </p:nvSpPr>
        <p:spPr>
          <a:xfrm>
            <a:off x="1799877" y="1727757"/>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bleiben</a:t>
            </a:r>
            <a:endParaRPr lang="en-GB" sz="5400" dirty="0">
              <a:solidFill>
                <a:schemeClr val="accent1">
                  <a:lumMod val="50000"/>
                </a:schemeClr>
              </a:solidFill>
              <a:latin typeface="Century Gothic" panose="020B0502020202020204" pitchFamily="34" charset="0"/>
            </a:endParaRPr>
          </a:p>
        </p:txBody>
      </p:sp>
      <p:sp>
        <p:nvSpPr>
          <p:cNvPr id="27" name="Rectangle 26">
            <a:extLst>
              <a:ext uri="{FF2B5EF4-FFF2-40B4-BE49-F238E27FC236}">
                <a16:creationId xmlns:a16="http://schemas.microsoft.com/office/drawing/2014/main" id="{6E765CEA-07F1-2E4B-A4C3-85BB3433844C}"/>
              </a:ext>
            </a:extLst>
          </p:cNvPr>
          <p:cNvSpPr/>
          <p:nvPr/>
        </p:nvSpPr>
        <p:spPr>
          <a:xfrm>
            <a:off x="6213856" y="38759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leben</a:t>
            </a:r>
          </a:p>
        </p:txBody>
      </p:sp>
      <p:sp>
        <p:nvSpPr>
          <p:cNvPr id="28" name="Rectangle 27">
            <a:extLst>
              <a:ext uri="{FF2B5EF4-FFF2-40B4-BE49-F238E27FC236}">
                <a16:creationId xmlns:a16="http://schemas.microsoft.com/office/drawing/2014/main" id="{77624861-92D4-994C-94F6-20B5E88439DB}"/>
              </a:ext>
            </a:extLst>
          </p:cNvPr>
          <p:cNvSpPr/>
          <p:nvPr/>
        </p:nvSpPr>
        <p:spPr>
          <a:xfrm>
            <a:off x="3403600" y="2774347"/>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brauchen</a:t>
            </a:r>
            <a:endParaRPr lang="en-GB" sz="5400" dirty="0">
              <a:solidFill>
                <a:schemeClr val="accent1">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5CDD93C-74B6-4A47-9886-6A38E185F7F4}"/>
              </a:ext>
            </a:extLst>
          </p:cNvPr>
          <p:cNvSpPr/>
          <p:nvPr/>
        </p:nvSpPr>
        <p:spPr>
          <a:xfrm>
            <a:off x="51262" y="1016129"/>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verstehen</a:t>
            </a:r>
          </a:p>
        </p:txBody>
      </p:sp>
      <p:sp>
        <p:nvSpPr>
          <p:cNvPr id="30" name="Rectangle 29">
            <a:extLst>
              <a:ext uri="{FF2B5EF4-FFF2-40B4-BE49-F238E27FC236}">
                <a16:creationId xmlns:a16="http://schemas.microsoft.com/office/drawing/2014/main" id="{1B738463-AE43-3742-B42C-C2A8E191CA78}"/>
              </a:ext>
            </a:extLst>
          </p:cNvPr>
          <p:cNvSpPr/>
          <p:nvPr/>
        </p:nvSpPr>
        <p:spPr>
          <a:xfrm>
            <a:off x="4535263" y="1926362"/>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reisen</a:t>
            </a:r>
            <a:endParaRPr lang="en-GB" sz="5400" dirty="0">
              <a:solidFill>
                <a:schemeClr val="accent1">
                  <a:lumMod val="50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6E801D7E-A82D-D94A-89DD-70410CE47EAD}"/>
              </a:ext>
            </a:extLst>
          </p:cNvPr>
          <p:cNvSpPr/>
          <p:nvPr/>
        </p:nvSpPr>
        <p:spPr>
          <a:xfrm>
            <a:off x="5195826" y="3648561"/>
            <a:ext cx="5136588"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schwimmen</a:t>
            </a:r>
            <a:endParaRPr lang="en-GB" sz="5400" dirty="0">
              <a:solidFill>
                <a:schemeClr val="accent1">
                  <a:lumMod val="50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B9396933-B880-854B-9853-3D3E386ECB6E}"/>
              </a:ext>
            </a:extLst>
          </p:cNvPr>
          <p:cNvSpPr/>
          <p:nvPr/>
        </p:nvSpPr>
        <p:spPr>
          <a:xfrm>
            <a:off x="528" y="5362054"/>
            <a:ext cx="5641817" cy="1070993"/>
          </a:xfrm>
          <a:prstGeom prst="rect">
            <a:avLst/>
          </a:prstGeom>
          <a:gradFill flip="none" rotWithShape="1">
            <a:gsLst>
              <a:gs pos="43000">
                <a:srgbClr val="6F784E"/>
              </a:gs>
              <a:gs pos="12000">
                <a:srgbClr val="115076"/>
              </a:gs>
              <a:gs pos="74000">
                <a:srgbClr val="DAA520"/>
              </a:gs>
              <a:gs pos="83000">
                <a:srgbClr val="DAA520"/>
              </a:gs>
              <a:gs pos="100000">
                <a:srgbClr val="DAA52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STRONG</a:t>
            </a:r>
          </a:p>
        </p:txBody>
      </p:sp>
      <p:sp>
        <p:nvSpPr>
          <p:cNvPr id="33" name="Rectangle 32">
            <a:extLst>
              <a:ext uri="{FF2B5EF4-FFF2-40B4-BE49-F238E27FC236}">
                <a16:creationId xmlns:a16="http://schemas.microsoft.com/office/drawing/2014/main" id="{B6E4D215-ABFC-7649-A9A6-601F49741E68}"/>
              </a:ext>
            </a:extLst>
          </p:cNvPr>
          <p:cNvSpPr/>
          <p:nvPr/>
        </p:nvSpPr>
        <p:spPr>
          <a:xfrm>
            <a:off x="6549656" y="5299948"/>
            <a:ext cx="5642344" cy="1070993"/>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WEAK</a:t>
            </a:r>
          </a:p>
        </p:txBody>
      </p:sp>
    </p:spTree>
    <p:extLst>
      <p:ext uri="{BB962C8B-B14F-4D97-AF65-F5344CB8AC3E}">
        <p14:creationId xmlns:p14="http://schemas.microsoft.com/office/powerpoint/2010/main" val="275925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4.58333E-6 -2.59259E-6 L -0.628 0.77222 " pathEditMode="relative" rAng="0" ptsTypes="AA">
                                      <p:cBhvr>
                                        <p:cTn id="11" dur="2000" fill="hold"/>
                                        <p:tgtEl>
                                          <p:spTgt spid="17"/>
                                        </p:tgtEl>
                                        <p:attrNameLst>
                                          <p:attrName>ppt_x</p:attrName>
                                          <p:attrName>ppt_y</p:attrName>
                                        </p:attrNameLst>
                                      </p:cBhvr>
                                      <p:rCtr x="-31406" y="38611"/>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1.04167E-6 0.00463 L 0.50117 0.26296 " pathEditMode="relative" rAng="0" ptsTypes="AA">
                                      <p:cBhvr>
                                        <p:cTn id="19" dur="2000" fill="hold"/>
                                        <p:tgtEl>
                                          <p:spTgt spid="24"/>
                                        </p:tgtEl>
                                        <p:attrNameLst>
                                          <p:attrName>ppt_x</p:attrName>
                                          <p:attrName>ppt_y</p:attrName>
                                        </p:attrNameLst>
                                      </p:cBhvr>
                                      <p:rCtr x="25052" y="12917"/>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45833E-6 4.81481E-6 L -0.46276 0.63541 " pathEditMode="relative" rAng="0" ptsTypes="AA">
                                      <p:cBhvr>
                                        <p:cTn id="28" dur="2000" fill="hold"/>
                                        <p:tgtEl>
                                          <p:spTgt spid="19"/>
                                        </p:tgtEl>
                                        <p:attrNameLst>
                                          <p:attrName>ppt_x</p:attrName>
                                          <p:attrName>ppt_y</p:attrName>
                                        </p:attrNameLst>
                                      </p:cBhvr>
                                      <p:rCtr x="-23138" y="31759"/>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1" nodeType="clickEffect">
                                  <p:stCondLst>
                                    <p:cond delay="0"/>
                                  </p:stCondLst>
                                  <p:childTnLst>
                                    <p:animMotion origin="layout" path="M -1.875E-6 3.7037E-6 L -0.66041 0.66088 " pathEditMode="relative" rAng="0" ptsTypes="AA">
                                      <p:cBhvr>
                                        <p:cTn id="37" dur="2000" fill="hold"/>
                                        <p:tgtEl>
                                          <p:spTgt spid="20"/>
                                        </p:tgtEl>
                                        <p:attrNameLst>
                                          <p:attrName>ppt_x</p:attrName>
                                          <p:attrName>ppt_y</p:attrName>
                                        </p:attrNameLst>
                                      </p:cBhvr>
                                      <p:rCtr x="-33021" y="33032"/>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3.54167E-6 -2.96296E-6 L 0.48724 0.52685 " pathEditMode="relative" rAng="0" ptsTypes="AA">
                                      <p:cBhvr>
                                        <p:cTn id="46" dur="2000" fill="hold"/>
                                        <p:tgtEl>
                                          <p:spTgt spid="26"/>
                                        </p:tgtEl>
                                        <p:attrNameLst>
                                          <p:attrName>ppt_x</p:attrName>
                                          <p:attrName>ppt_y</p:attrName>
                                        </p:attrNameLst>
                                      </p:cBhvr>
                                      <p:rCtr x="24362" y="26343"/>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grpId="1" nodeType="clickEffect">
                                  <p:stCondLst>
                                    <p:cond delay="0"/>
                                  </p:stCondLst>
                                  <p:childTnLst>
                                    <p:animMotion origin="layout" path="M -6.25E-7 2.59259E-6 L -0.63711 0.51852 " pathEditMode="relative" rAng="0" ptsTypes="AA">
                                      <p:cBhvr>
                                        <p:cTn id="55" dur="2000" fill="hold"/>
                                        <p:tgtEl>
                                          <p:spTgt spid="22"/>
                                        </p:tgtEl>
                                        <p:attrNameLst>
                                          <p:attrName>ppt_x</p:attrName>
                                          <p:attrName>ppt_y</p:attrName>
                                        </p:attrNameLst>
                                      </p:cBhvr>
                                      <p:rCtr x="-31862" y="25926"/>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3.75E-6 7.40741E-7 L 0.09766 0.43009 " pathEditMode="relative" rAng="0" ptsTypes="AA">
                                      <p:cBhvr>
                                        <p:cTn id="64" dur="2000" fill="hold"/>
                                        <p:tgtEl>
                                          <p:spTgt spid="23"/>
                                        </p:tgtEl>
                                        <p:attrNameLst>
                                          <p:attrName>ppt_x</p:attrName>
                                          <p:attrName>ppt_y</p:attrName>
                                        </p:attrNameLst>
                                      </p:cBhvr>
                                      <p:rCtr x="4883" y="21505"/>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1" nodeType="clickEffect">
                                  <p:stCondLst>
                                    <p:cond delay="0"/>
                                  </p:stCondLst>
                                  <p:childTnLst>
                                    <p:animMotion origin="layout" path="M 1.04167E-6 3.7037E-6 L 0.30703 0.62963 " pathEditMode="relative" rAng="0" ptsTypes="AA">
                                      <p:cBhvr>
                                        <p:cTn id="73" dur="2000" fill="hold"/>
                                        <p:tgtEl>
                                          <p:spTgt spid="25"/>
                                        </p:tgtEl>
                                        <p:attrNameLst>
                                          <p:attrName>ppt_x</p:attrName>
                                          <p:attrName>ppt_y</p:attrName>
                                        </p:attrNameLst>
                                      </p:cBhvr>
                                      <p:rCtr x="15352" y="31481"/>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grpId="1" nodeType="clickEffect">
                                  <p:stCondLst>
                                    <p:cond delay="0"/>
                                  </p:stCondLst>
                                  <p:childTnLst>
                                    <p:animMotion origin="layout" path="M -2.70833E-6 -2.59259E-6 L 0.10703 0.72709 " pathEditMode="relative" rAng="0" ptsTypes="AA">
                                      <p:cBhvr>
                                        <p:cTn id="82" dur="2000" fill="hold"/>
                                        <p:tgtEl>
                                          <p:spTgt spid="27"/>
                                        </p:tgtEl>
                                        <p:attrNameLst>
                                          <p:attrName>ppt_x</p:attrName>
                                          <p:attrName>ppt_y</p:attrName>
                                        </p:attrNameLst>
                                      </p:cBhvr>
                                      <p:rCtr x="5352" y="36343"/>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1" nodeType="clickEffect">
                                  <p:stCondLst>
                                    <p:cond delay="0"/>
                                  </p:stCondLst>
                                  <p:childTnLst>
                                    <p:animMotion origin="layout" path="M -3.95833E-6 7.40741E-7 L 0.32539 0.37917 " pathEditMode="relative" rAng="0" ptsTypes="AA">
                                      <p:cBhvr>
                                        <p:cTn id="91" dur="2000" fill="hold"/>
                                        <p:tgtEl>
                                          <p:spTgt spid="28"/>
                                        </p:tgtEl>
                                        <p:attrNameLst>
                                          <p:attrName>ppt_x</p:attrName>
                                          <p:attrName>ppt_y</p:attrName>
                                        </p:attrNameLst>
                                      </p:cBhvr>
                                      <p:rCtr x="16263" y="18958"/>
                                    </p:animMotion>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0" presetClass="path" presetSubtype="0" accel="50000" decel="50000" fill="hold" grpId="1" nodeType="clickEffect">
                                  <p:stCondLst>
                                    <p:cond delay="0"/>
                                  </p:stCondLst>
                                  <p:childTnLst>
                                    <p:animMotion origin="layout" path="M -3.95833E-6 7.40741E-7 L 0.62019 0.63634 " pathEditMode="relative" rAng="0" ptsTypes="AA">
                                      <p:cBhvr>
                                        <p:cTn id="100" dur="2000" fill="hold"/>
                                        <p:tgtEl>
                                          <p:spTgt spid="29"/>
                                        </p:tgtEl>
                                        <p:attrNameLst>
                                          <p:attrName>ppt_x</p:attrName>
                                          <p:attrName>ppt_y</p:attrName>
                                        </p:attrNameLst>
                                      </p:cBhvr>
                                      <p:rCtr x="31003" y="31806"/>
                                    </p:animMotion>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grpId="1" nodeType="clickEffect">
                                  <p:stCondLst>
                                    <p:cond delay="0"/>
                                  </p:stCondLst>
                                  <p:childTnLst>
                                    <p:animMotion origin="layout" path="M 1.25E-6 2.22222E-6 L -0.51758 0.39328 " pathEditMode="relative" rAng="0" ptsTypes="AA">
                                      <p:cBhvr>
                                        <p:cTn id="109" dur="2000" fill="hold"/>
                                        <p:tgtEl>
                                          <p:spTgt spid="21"/>
                                        </p:tgtEl>
                                        <p:attrNameLst>
                                          <p:attrName>ppt_x</p:attrName>
                                          <p:attrName>ppt_y</p:attrName>
                                        </p:attrNameLst>
                                      </p:cBhvr>
                                      <p:rCtr x="-25885" y="19653"/>
                                    </p:animMotion>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grpId="1" nodeType="clickEffect">
                                  <p:stCondLst>
                                    <p:cond delay="0"/>
                                  </p:stCondLst>
                                  <p:childTnLst>
                                    <p:animMotion origin="layout" path="M -2.5E-6 1.85185E-6 L 0.25274 0.50278 " pathEditMode="relative" rAng="0" ptsTypes="AA">
                                      <p:cBhvr>
                                        <p:cTn id="118" dur="2000" fill="hold"/>
                                        <p:tgtEl>
                                          <p:spTgt spid="30"/>
                                        </p:tgtEl>
                                        <p:attrNameLst>
                                          <p:attrName>ppt_x</p:attrName>
                                          <p:attrName>ppt_y</p:attrName>
                                        </p:attrNameLst>
                                      </p:cBhvr>
                                      <p:rCtr x="12630" y="25139"/>
                                    </p:animMotion>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500"/>
                                        <p:tgtEl>
                                          <p:spTgt spid="31"/>
                                        </p:tgtEl>
                                      </p:cBhvr>
                                    </p:animEffect>
                                  </p:childTnLst>
                                </p:cTn>
                              </p:par>
                            </p:childTnLst>
                          </p:cTn>
                        </p:par>
                      </p:childTnLst>
                    </p:cTn>
                  </p:par>
                  <p:par>
                    <p:cTn id="124" fill="hold">
                      <p:stCondLst>
                        <p:cond delay="indefinite"/>
                      </p:stCondLst>
                      <p:childTnLst>
                        <p:par>
                          <p:cTn id="125" fill="hold">
                            <p:stCondLst>
                              <p:cond delay="0"/>
                            </p:stCondLst>
                            <p:childTnLst>
                              <p:par>
                                <p:cTn id="126" presetID="0" presetClass="path" presetSubtype="0" accel="50000" decel="50000" fill="hold" grpId="1" nodeType="clickEffect">
                                  <p:stCondLst>
                                    <p:cond delay="0"/>
                                  </p:stCondLst>
                                  <p:childTnLst>
                                    <p:animMotion origin="layout" path="M 1.04167E-6 4.44444E-6 L 0.13229 0.25162 " pathEditMode="relative" rAng="0" ptsTypes="AA">
                                      <p:cBhvr>
                                        <p:cTn id="127" dur="2000" fill="hold"/>
                                        <p:tgtEl>
                                          <p:spTgt spid="31"/>
                                        </p:tgtEl>
                                        <p:attrNameLst>
                                          <p:attrName>ppt_x</p:attrName>
                                          <p:attrName>ppt_y</p:attrName>
                                        </p:attrNameLst>
                                      </p:cBhvr>
                                      <p:rCtr x="6615" y="12569"/>
                                    </p:animMotion>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500"/>
                                        <p:tgtEl>
                                          <p:spTgt spid="34"/>
                                        </p:tgtEl>
                                      </p:cBhvr>
                                    </p:animEffect>
                                  </p:child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grpId="1" nodeType="clickEffect">
                                  <p:stCondLst>
                                    <p:cond delay="0"/>
                                  </p:stCondLst>
                                  <p:childTnLst>
                                    <p:animMotion origin="layout" path="M -1.875E-6 -4.07407E-6 L -0.65703 0.22061 " pathEditMode="relative" rAng="0" ptsTypes="AA">
                                      <p:cBhvr>
                                        <p:cTn id="136" dur="2000" fill="hold"/>
                                        <p:tgtEl>
                                          <p:spTgt spid="34"/>
                                        </p:tgtEl>
                                        <p:attrNameLst>
                                          <p:attrName>ppt_x</p:attrName>
                                          <p:attrName>ppt_y</p:attrName>
                                        </p:attrNameLst>
                                      </p:cBhvr>
                                      <p:rCtr x="-32852" y="11019"/>
                                    </p:animMotion>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fade">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path" presetSubtype="0" accel="50000" decel="50000" fill="hold" grpId="1" nodeType="clickEffect">
                                  <p:stCondLst>
                                    <p:cond delay="0"/>
                                  </p:stCondLst>
                                  <p:childTnLst>
                                    <p:animMotion origin="layout" path="M 0.01302 0.00301 L 0.12956 0.33843 " pathEditMode="relative" rAng="0" ptsTypes="AA">
                                      <p:cBhvr>
                                        <p:cTn id="145" dur="2000" fill="hold"/>
                                        <p:tgtEl>
                                          <p:spTgt spid="35"/>
                                        </p:tgtEl>
                                        <p:attrNameLst>
                                          <p:attrName>ppt_x</p:attrName>
                                          <p:attrName>ppt_y</p:attrName>
                                        </p:attrNameLst>
                                      </p:cBhvr>
                                      <p:rCtr x="5820" y="1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17" grpId="0"/>
      <p:bldP spid="17"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08555"/>
            <a:ext cx="5711950" cy="707849"/>
          </a:xfrm>
        </p:spPr>
        <p:txBody>
          <a:bodyPr>
            <a:normAutofit fontScale="90000"/>
          </a:bodyPr>
          <a:lstStyle/>
          <a:p>
            <a:r>
              <a:rPr lang="en-GB" sz="3600" b="1" dirty="0">
                <a:solidFill>
                  <a:schemeClr val="bg1"/>
                </a:solidFill>
              </a:rPr>
              <a:t>German compound nouns</a:t>
            </a:r>
          </a:p>
        </p:txBody>
      </p:sp>
      <p:sp>
        <p:nvSpPr>
          <p:cNvPr id="36" name="TextBox 35">
            <a:extLst>
              <a:ext uri="{FF2B5EF4-FFF2-40B4-BE49-F238E27FC236}">
                <a16:creationId xmlns:a16="http://schemas.microsoft.com/office/drawing/2014/main" id="{F9707CBE-6DAC-4E44-B141-6C35FBC860CF}"/>
              </a:ext>
            </a:extLst>
          </p:cNvPr>
          <p:cNvSpPr txBox="1"/>
          <p:nvPr/>
        </p:nvSpPr>
        <p:spPr>
          <a:xfrm>
            <a:off x="133057" y="1227700"/>
            <a:ext cx="12058943" cy="400110"/>
          </a:xfrm>
          <a:prstGeom prst="rect">
            <a:avLst/>
          </a:prstGeom>
          <a:noFill/>
        </p:spPr>
        <p:txBody>
          <a:bodyPr wrap="square" rtlCol="0">
            <a:spAutoFit/>
          </a:bodyPr>
          <a:lstStyle/>
          <a:p>
            <a:pPr>
              <a:defRPr/>
            </a:pPr>
            <a:r>
              <a:rPr lang="en-GB" sz="2000" dirty="0">
                <a:solidFill>
                  <a:schemeClr val="accent1">
                    <a:lumMod val="50000"/>
                  </a:schemeClr>
                </a:solidFill>
              </a:rPr>
              <a:t>German often combines two (or more!) nouns to make one word, a </a:t>
            </a:r>
            <a:r>
              <a:rPr lang="en-GB" sz="2000" b="1" i="1" dirty="0">
                <a:solidFill>
                  <a:schemeClr val="accent1">
                    <a:lumMod val="50000"/>
                  </a:schemeClr>
                </a:solidFill>
              </a:rPr>
              <a:t>compound </a:t>
            </a:r>
            <a:r>
              <a:rPr lang="en-GB" sz="2000" dirty="0">
                <a:solidFill>
                  <a:schemeClr val="accent1">
                    <a:lumMod val="50000"/>
                  </a:schemeClr>
                </a:solidFill>
              </a:rPr>
              <a:t>noun. </a:t>
            </a:r>
          </a:p>
        </p:txBody>
      </p:sp>
      <p:sp>
        <p:nvSpPr>
          <p:cNvPr id="37" name="Google Shape;653;p27">
            <a:extLst>
              <a:ext uri="{FF2B5EF4-FFF2-40B4-BE49-F238E27FC236}">
                <a16:creationId xmlns:a16="http://schemas.microsoft.com/office/drawing/2014/main" id="{8B45BE73-5516-2749-9E1D-79F26274A30C}"/>
              </a:ext>
            </a:extLst>
          </p:cNvPr>
          <p:cNvSpPr/>
          <p:nvPr/>
        </p:nvSpPr>
        <p:spPr>
          <a:xfrm>
            <a:off x="9205430" y="1691519"/>
            <a:ext cx="2778752" cy="869950"/>
          </a:xfrm>
          <a:prstGeom prst="wedgeRoundRectCallout">
            <a:avLst>
              <a:gd name="adj1" fmla="val -61516"/>
              <a:gd name="adj2" fmla="val -27871"/>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a:defRPr/>
            </a:pPr>
            <a:r>
              <a:rPr lang="en-GB" sz="2000" b="1" dirty="0">
                <a:solidFill>
                  <a:srgbClr val="DAA520"/>
                </a:solidFill>
                <a:ea typeface="Century Gothic"/>
                <a:cs typeface="Century Gothic"/>
                <a:sym typeface="Century Gothic"/>
              </a:rPr>
              <a:t>der </a:t>
            </a:r>
            <a:r>
              <a:rPr lang="en-GB" sz="2000" dirty="0" err="1">
                <a:solidFill>
                  <a:prstClr val="white"/>
                </a:solidFill>
                <a:ea typeface="Century Gothic"/>
                <a:cs typeface="Century Gothic"/>
                <a:sym typeface="Century Gothic"/>
              </a:rPr>
              <a:t>Urlaub</a:t>
            </a:r>
            <a:r>
              <a:rPr lang="en-GB" sz="2000" dirty="0">
                <a:solidFill>
                  <a:prstClr val="white"/>
                </a:solidFill>
                <a:ea typeface="Century Gothic"/>
                <a:cs typeface="Century Gothic"/>
                <a:sym typeface="Century Gothic"/>
              </a:rPr>
              <a:t> </a:t>
            </a:r>
            <a:r>
              <a:rPr lang="en-GB" sz="2000" dirty="0">
                <a:solidFill>
                  <a:prstClr val="white"/>
                </a:solidFill>
                <a:ea typeface="Century Gothic"/>
                <a:cs typeface="Century Gothic"/>
                <a:sym typeface="Wingdings" panose="05000000000000000000" pitchFamily="2" charset="2"/>
              </a:rPr>
              <a:t></a:t>
            </a:r>
            <a:br>
              <a:rPr lang="en-GB" sz="2000" dirty="0">
                <a:solidFill>
                  <a:prstClr val="white"/>
                </a:solidFill>
                <a:ea typeface="Century Gothic"/>
                <a:cs typeface="Century Gothic"/>
                <a:sym typeface="Wingdings" panose="05000000000000000000" pitchFamily="2" charset="2"/>
              </a:rPr>
            </a:br>
            <a:r>
              <a:rPr lang="en-GB" sz="2000" b="1" dirty="0">
                <a:solidFill>
                  <a:srgbClr val="DAA520"/>
                </a:solidFill>
                <a:ea typeface="Century Gothic"/>
                <a:cs typeface="Century Gothic"/>
                <a:sym typeface="Wingdings" panose="05000000000000000000" pitchFamily="2" charset="2"/>
              </a:rPr>
              <a:t>der</a:t>
            </a:r>
            <a:r>
              <a:rPr lang="en-GB" sz="2000" dirty="0">
                <a:solidFill>
                  <a:prstClr val="white"/>
                </a:solidFill>
                <a:ea typeface="Century Gothic"/>
                <a:cs typeface="Century Gothic"/>
                <a:sym typeface="Wingdings" panose="05000000000000000000" pitchFamily="2" charset="2"/>
              </a:rPr>
              <a:t> </a:t>
            </a:r>
            <a:r>
              <a:rPr lang="en-GB" sz="2000" dirty="0" err="1">
                <a:solidFill>
                  <a:prstClr val="white"/>
                </a:solidFill>
                <a:ea typeface="Century Gothic"/>
                <a:cs typeface="Century Gothic"/>
                <a:sym typeface="Wingdings" panose="05000000000000000000" pitchFamily="2" charset="2"/>
              </a:rPr>
              <a:t>Campingurlaub</a:t>
            </a:r>
            <a:endParaRPr sz="2000" dirty="0">
              <a:solidFill>
                <a:prstClr val="black"/>
              </a:solidFill>
              <a:latin typeface="Tw Cen MT" panose="020B0602020104020603"/>
            </a:endParaRPr>
          </a:p>
        </p:txBody>
      </p:sp>
      <p:sp>
        <p:nvSpPr>
          <p:cNvPr id="38" name="TextBox 37">
            <a:extLst>
              <a:ext uri="{FF2B5EF4-FFF2-40B4-BE49-F238E27FC236}">
                <a16:creationId xmlns:a16="http://schemas.microsoft.com/office/drawing/2014/main" id="{F9707CBE-6DAC-4E44-B141-6C35FBC860CF}"/>
              </a:ext>
            </a:extLst>
          </p:cNvPr>
          <p:cNvSpPr txBox="1"/>
          <p:nvPr/>
        </p:nvSpPr>
        <p:spPr>
          <a:xfrm>
            <a:off x="133057" y="1624426"/>
            <a:ext cx="12058943" cy="400110"/>
          </a:xfrm>
          <a:prstGeom prst="rect">
            <a:avLst/>
          </a:prstGeom>
          <a:noFill/>
        </p:spPr>
        <p:txBody>
          <a:bodyPr wrap="square" rtlCol="0">
            <a:spAutoFit/>
          </a:bodyPr>
          <a:lstStyle/>
          <a:p>
            <a:pPr>
              <a:defRPr/>
            </a:pPr>
            <a:r>
              <a:rPr lang="en-GB" sz="2000" dirty="0" err="1">
                <a:solidFill>
                  <a:srgbClr val="1F4E79"/>
                </a:solidFill>
              </a:rPr>
              <a:t>Beispiel</a:t>
            </a:r>
            <a:r>
              <a:rPr lang="en-GB" sz="2000" dirty="0">
                <a:solidFill>
                  <a:srgbClr val="1F4E79"/>
                </a:solidFill>
              </a:rPr>
              <a:t>:</a:t>
            </a:r>
          </a:p>
        </p:txBody>
      </p:sp>
      <p:sp>
        <p:nvSpPr>
          <p:cNvPr id="39" name="TextBox 38">
            <a:extLst>
              <a:ext uri="{FF2B5EF4-FFF2-40B4-BE49-F238E27FC236}">
                <a16:creationId xmlns:a16="http://schemas.microsoft.com/office/drawing/2014/main" id="{F9707CBE-6DAC-4E44-B141-6C35FBC860CF}"/>
              </a:ext>
            </a:extLst>
          </p:cNvPr>
          <p:cNvSpPr txBox="1"/>
          <p:nvPr/>
        </p:nvSpPr>
        <p:spPr>
          <a:xfrm>
            <a:off x="133057" y="2007013"/>
            <a:ext cx="3295944" cy="400110"/>
          </a:xfrm>
          <a:prstGeom prst="rect">
            <a:avLst/>
          </a:prstGeom>
          <a:noFill/>
        </p:spPr>
        <p:txBody>
          <a:bodyPr wrap="square" rtlCol="0">
            <a:spAutoFit/>
          </a:bodyPr>
          <a:lstStyle/>
          <a:p>
            <a:pPr>
              <a:defRPr/>
            </a:pPr>
            <a:r>
              <a:rPr lang="en-GB" sz="2000" dirty="0">
                <a:solidFill>
                  <a:srgbClr val="1F4E79"/>
                </a:solidFill>
              </a:rPr>
              <a:t>camping holiday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40" name="TextBox 39">
            <a:extLst>
              <a:ext uri="{FF2B5EF4-FFF2-40B4-BE49-F238E27FC236}">
                <a16:creationId xmlns:a16="http://schemas.microsoft.com/office/drawing/2014/main" id="{F9707CBE-6DAC-4E44-B141-6C35FBC860CF}"/>
              </a:ext>
            </a:extLst>
          </p:cNvPr>
          <p:cNvSpPr txBox="1"/>
          <p:nvPr/>
        </p:nvSpPr>
        <p:spPr>
          <a:xfrm>
            <a:off x="2796353" y="1980595"/>
            <a:ext cx="3745781" cy="400110"/>
          </a:xfrm>
          <a:prstGeom prst="rect">
            <a:avLst/>
          </a:prstGeom>
          <a:noFill/>
        </p:spPr>
        <p:txBody>
          <a:bodyPr wrap="square" rtlCol="0">
            <a:spAutoFit/>
          </a:bodyPr>
          <a:lstStyle/>
          <a:p>
            <a:pPr>
              <a:defRPr/>
            </a:pPr>
            <a:r>
              <a:rPr lang="en-GB" sz="2000" dirty="0">
                <a:solidFill>
                  <a:srgbClr val="1F4E79"/>
                </a:solidFill>
              </a:rPr>
              <a:t>___ Camping + ___  </a:t>
            </a:r>
            <a:r>
              <a:rPr lang="en-GB" sz="2000" dirty="0" err="1">
                <a:solidFill>
                  <a:srgbClr val="1F4E79"/>
                </a:solidFill>
              </a:rPr>
              <a:t>Urlaub</a:t>
            </a:r>
            <a:r>
              <a:rPr lang="en-GB" sz="2000" dirty="0">
                <a:solidFill>
                  <a:srgbClr val="1F4E79"/>
                </a:solidFill>
              </a:rPr>
              <a:t>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41" name="TextBox 40">
            <a:extLst>
              <a:ext uri="{FF2B5EF4-FFF2-40B4-BE49-F238E27FC236}">
                <a16:creationId xmlns:a16="http://schemas.microsoft.com/office/drawing/2014/main" id="{F9707CBE-6DAC-4E44-B141-6C35FBC860CF}"/>
              </a:ext>
            </a:extLst>
          </p:cNvPr>
          <p:cNvSpPr txBox="1"/>
          <p:nvPr/>
        </p:nvSpPr>
        <p:spPr>
          <a:xfrm>
            <a:off x="6460399" y="2007114"/>
            <a:ext cx="2745031" cy="400110"/>
          </a:xfrm>
          <a:prstGeom prst="rect">
            <a:avLst/>
          </a:prstGeom>
          <a:noFill/>
        </p:spPr>
        <p:txBody>
          <a:bodyPr wrap="square" rtlCol="0">
            <a:spAutoFit/>
          </a:bodyPr>
          <a:lstStyle/>
          <a:p>
            <a:pPr>
              <a:defRPr/>
            </a:pPr>
            <a:r>
              <a:rPr lang="en-GB" sz="2000" dirty="0">
                <a:solidFill>
                  <a:srgbClr val="1F4E79"/>
                </a:solidFill>
              </a:rPr>
              <a:t>___ </a:t>
            </a:r>
            <a:r>
              <a:rPr lang="en-GB" sz="2000" dirty="0" err="1">
                <a:solidFill>
                  <a:srgbClr val="1F4E79"/>
                </a:solidFill>
              </a:rPr>
              <a:t>Campingurlaub</a:t>
            </a:r>
            <a:endParaRPr lang="en-GB" sz="2000" dirty="0">
              <a:solidFill>
                <a:srgbClr val="1F4E79"/>
              </a:solidFill>
            </a:endParaRPr>
          </a:p>
        </p:txBody>
      </p:sp>
      <p:sp>
        <p:nvSpPr>
          <p:cNvPr id="42" name="TextBox 41">
            <a:extLst>
              <a:ext uri="{FF2B5EF4-FFF2-40B4-BE49-F238E27FC236}">
                <a16:creationId xmlns:a16="http://schemas.microsoft.com/office/drawing/2014/main" id="{F9707CBE-6DAC-4E44-B141-6C35FBC860CF}"/>
              </a:ext>
            </a:extLst>
          </p:cNvPr>
          <p:cNvSpPr txBox="1"/>
          <p:nvPr/>
        </p:nvSpPr>
        <p:spPr>
          <a:xfrm>
            <a:off x="133057" y="2586271"/>
            <a:ext cx="12058943" cy="400110"/>
          </a:xfrm>
          <a:prstGeom prst="rect">
            <a:avLst/>
          </a:prstGeom>
          <a:noFill/>
        </p:spPr>
        <p:txBody>
          <a:bodyPr wrap="square" rtlCol="0">
            <a:spAutoFit/>
          </a:bodyPr>
          <a:lstStyle/>
          <a:p>
            <a:pPr>
              <a:defRPr/>
            </a:pPr>
            <a:r>
              <a:rPr lang="en-GB" sz="2000" dirty="0">
                <a:solidFill>
                  <a:srgbClr val="1F4E79"/>
                </a:solidFill>
              </a:rPr>
              <a:t>The </a:t>
            </a:r>
            <a:r>
              <a:rPr lang="en-GB" sz="2000" b="1" dirty="0">
                <a:solidFill>
                  <a:srgbClr val="1F4E79"/>
                </a:solidFill>
              </a:rPr>
              <a:t>gender</a:t>
            </a:r>
            <a:r>
              <a:rPr lang="en-GB" sz="2000" dirty="0">
                <a:solidFill>
                  <a:srgbClr val="1F4E79"/>
                </a:solidFill>
              </a:rPr>
              <a:t> of the new noun is the gender of the </a:t>
            </a:r>
            <a:r>
              <a:rPr lang="en-GB" sz="2000" b="1" i="1" dirty="0">
                <a:solidFill>
                  <a:srgbClr val="1F4E79"/>
                </a:solidFill>
              </a:rPr>
              <a:t>final noun</a:t>
            </a:r>
            <a:r>
              <a:rPr lang="en-GB" sz="2000" dirty="0">
                <a:solidFill>
                  <a:srgbClr val="1F4E79"/>
                </a:solidFill>
              </a:rPr>
              <a:t>.</a:t>
            </a:r>
          </a:p>
        </p:txBody>
      </p:sp>
      <p:sp>
        <p:nvSpPr>
          <p:cNvPr id="43" name="TextBox 42">
            <a:extLst>
              <a:ext uri="{FF2B5EF4-FFF2-40B4-BE49-F238E27FC236}">
                <a16:creationId xmlns:a16="http://schemas.microsoft.com/office/drawing/2014/main" id="{F9707CBE-6DAC-4E44-B141-6C35FBC860CF}"/>
              </a:ext>
            </a:extLst>
          </p:cNvPr>
          <p:cNvSpPr txBox="1"/>
          <p:nvPr/>
        </p:nvSpPr>
        <p:spPr>
          <a:xfrm>
            <a:off x="133057" y="3165529"/>
            <a:ext cx="12058943" cy="1015663"/>
          </a:xfrm>
          <a:prstGeom prst="rect">
            <a:avLst/>
          </a:prstGeom>
          <a:noFill/>
        </p:spPr>
        <p:txBody>
          <a:bodyPr wrap="square" rtlCol="0">
            <a:spAutoFit/>
          </a:bodyPr>
          <a:lstStyle/>
          <a:p>
            <a:pPr>
              <a:defRPr/>
            </a:pPr>
            <a:r>
              <a:rPr lang="en-GB" sz="2000" dirty="0">
                <a:solidFill>
                  <a:schemeClr val="accent1">
                    <a:lumMod val="50000"/>
                  </a:schemeClr>
                </a:solidFill>
              </a:rPr>
              <a:t>Sometimes, </a:t>
            </a:r>
            <a:r>
              <a:rPr lang="en-GB" sz="2000" b="1" dirty="0">
                <a:solidFill>
                  <a:schemeClr val="accent1">
                    <a:lumMod val="50000"/>
                  </a:schemeClr>
                </a:solidFill>
              </a:rPr>
              <a:t>extra letters </a:t>
            </a:r>
            <a:r>
              <a:rPr lang="en-GB" sz="2000" dirty="0">
                <a:solidFill>
                  <a:schemeClr val="accent1">
                    <a:lumMod val="50000"/>
                  </a:schemeClr>
                </a:solidFill>
              </a:rPr>
              <a:t>join the two nouns to make the new noun easier to say: </a:t>
            </a:r>
            <a:br>
              <a:rPr lang="en-GB" sz="2000" dirty="0">
                <a:solidFill>
                  <a:schemeClr val="accent1">
                    <a:lumMod val="50000"/>
                  </a:schemeClr>
                </a:solidFill>
              </a:rPr>
            </a:br>
            <a:r>
              <a:rPr lang="en-GB" sz="2000" dirty="0">
                <a:solidFill>
                  <a:schemeClr val="accent1">
                    <a:lumMod val="50000"/>
                  </a:schemeClr>
                </a:solidFill>
              </a:rPr>
              <a:t>-</a:t>
            </a:r>
            <a:r>
              <a:rPr lang="en-GB" sz="2000" b="1" dirty="0">
                <a:solidFill>
                  <a:schemeClr val="accent1">
                    <a:lumMod val="50000"/>
                  </a:schemeClr>
                </a:solidFill>
              </a:rPr>
              <a:t>s</a:t>
            </a:r>
            <a:r>
              <a:rPr lang="en-GB" sz="2000" dirty="0">
                <a:solidFill>
                  <a:schemeClr val="accent1">
                    <a:lumMod val="50000"/>
                  </a:schemeClr>
                </a:solidFill>
              </a:rPr>
              <a:t>-, -</a:t>
            </a:r>
            <a:r>
              <a:rPr lang="en-GB" sz="2000" b="1" dirty="0" err="1">
                <a:solidFill>
                  <a:schemeClr val="accent1">
                    <a:lumMod val="50000"/>
                  </a:schemeClr>
                </a:solidFill>
              </a:rPr>
              <a:t>es</a:t>
            </a:r>
            <a:r>
              <a:rPr lang="en-GB" sz="2000" dirty="0">
                <a:solidFill>
                  <a:schemeClr val="accent1">
                    <a:lumMod val="50000"/>
                  </a:schemeClr>
                </a:solidFill>
              </a:rPr>
              <a:t>-, -</a:t>
            </a:r>
            <a:r>
              <a:rPr lang="en-GB" sz="2000" b="1" dirty="0">
                <a:solidFill>
                  <a:schemeClr val="accent1">
                    <a:lumMod val="50000"/>
                  </a:schemeClr>
                </a:solidFill>
              </a:rPr>
              <a:t>e</a:t>
            </a:r>
            <a:r>
              <a:rPr lang="en-GB" sz="2000" dirty="0">
                <a:solidFill>
                  <a:schemeClr val="accent1">
                    <a:lumMod val="50000"/>
                  </a:schemeClr>
                </a:solidFill>
              </a:rPr>
              <a:t>-, -</a:t>
            </a:r>
            <a:r>
              <a:rPr lang="en-GB" sz="2000" b="1" dirty="0">
                <a:solidFill>
                  <a:schemeClr val="accent1">
                    <a:lumMod val="50000"/>
                  </a:schemeClr>
                </a:solidFill>
              </a:rPr>
              <a:t>n</a:t>
            </a:r>
            <a:r>
              <a:rPr lang="en-GB" sz="2000" dirty="0">
                <a:solidFill>
                  <a:schemeClr val="accent1">
                    <a:lumMod val="50000"/>
                  </a:schemeClr>
                </a:solidFill>
              </a:rPr>
              <a:t>-, -</a:t>
            </a:r>
            <a:r>
              <a:rPr lang="en-GB" sz="2000" b="1" dirty="0" err="1">
                <a:solidFill>
                  <a:schemeClr val="accent1">
                    <a:lumMod val="50000"/>
                  </a:schemeClr>
                </a:solidFill>
              </a:rPr>
              <a:t>en</a:t>
            </a:r>
            <a:r>
              <a:rPr lang="en-GB" sz="2000" dirty="0">
                <a:solidFill>
                  <a:schemeClr val="accent1">
                    <a:lumMod val="50000"/>
                  </a:schemeClr>
                </a:solidFill>
              </a:rPr>
              <a:t>-, -</a:t>
            </a:r>
            <a:r>
              <a:rPr lang="en-GB" sz="2000" b="1" dirty="0">
                <a:solidFill>
                  <a:schemeClr val="accent1">
                    <a:lumMod val="50000"/>
                  </a:schemeClr>
                </a:solidFill>
              </a:rPr>
              <a:t>(e)r</a:t>
            </a:r>
            <a:r>
              <a:rPr lang="en-GB" sz="2000" dirty="0">
                <a:solidFill>
                  <a:schemeClr val="accent1">
                    <a:lumMod val="50000"/>
                  </a:schemeClr>
                </a:solidFill>
              </a:rPr>
              <a:t>-</a:t>
            </a:r>
          </a:p>
          <a:p>
            <a:pPr>
              <a:defRPr/>
            </a:pPr>
            <a:r>
              <a:rPr lang="en-GB" sz="2000" dirty="0">
                <a:solidFill>
                  <a:schemeClr val="accent1">
                    <a:lumMod val="50000"/>
                  </a:schemeClr>
                </a:solidFill>
              </a:rPr>
              <a:t> </a:t>
            </a:r>
          </a:p>
        </p:txBody>
      </p:sp>
      <p:sp>
        <p:nvSpPr>
          <p:cNvPr id="44" name="TextBox 43">
            <a:extLst>
              <a:ext uri="{FF2B5EF4-FFF2-40B4-BE49-F238E27FC236}">
                <a16:creationId xmlns:a16="http://schemas.microsoft.com/office/drawing/2014/main" id="{F9707CBE-6DAC-4E44-B141-6C35FBC860CF}"/>
              </a:ext>
            </a:extLst>
          </p:cNvPr>
          <p:cNvSpPr txBox="1"/>
          <p:nvPr/>
        </p:nvSpPr>
        <p:spPr>
          <a:xfrm>
            <a:off x="166778" y="4196031"/>
            <a:ext cx="3295944" cy="400110"/>
          </a:xfrm>
          <a:prstGeom prst="rect">
            <a:avLst/>
          </a:prstGeom>
          <a:noFill/>
        </p:spPr>
        <p:txBody>
          <a:bodyPr wrap="square" rtlCol="0">
            <a:spAutoFit/>
          </a:bodyPr>
          <a:lstStyle/>
          <a:p>
            <a:pPr>
              <a:defRPr/>
            </a:pPr>
            <a:r>
              <a:rPr lang="en-GB" sz="2000" dirty="0">
                <a:solidFill>
                  <a:srgbClr val="1F4E79"/>
                </a:solidFill>
              </a:rPr>
              <a:t>holiday money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45" name="TextBox 44">
            <a:extLst>
              <a:ext uri="{FF2B5EF4-FFF2-40B4-BE49-F238E27FC236}">
                <a16:creationId xmlns:a16="http://schemas.microsoft.com/office/drawing/2014/main" id="{F9707CBE-6DAC-4E44-B141-6C35FBC860CF}"/>
              </a:ext>
            </a:extLst>
          </p:cNvPr>
          <p:cNvSpPr txBox="1"/>
          <p:nvPr/>
        </p:nvSpPr>
        <p:spPr>
          <a:xfrm>
            <a:off x="3503849" y="4196031"/>
            <a:ext cx="3295944" cy="400110"/>
          </a:xfrm>
          <a:prstGeom prst="rect">
            <a:avLst/>
          </a:prstGeom>
          <a:noFill/>
        </p:spPr>
        <p:txBody>
          <a:bodyPr wrap="square" rtlCol="0">
            <a:spAutoFit/>
          </a:bodyPr>
          <a:lstStyle/>
          <a:p>
            <a:pPr>
              <a:defRPr/>
            </a:pPr>
            <a:r>
              <a:rPr lang="en-GB" sz="2000" dirty="0" err="1">
                <a:solidFill>
                  <a:srgbClr val="1F4E79"/>
                </a:solidFill>
              </a:rPr>
              <a:t>Urlaub</a:t>
            </a:r>
            <a:r>
              <a:rPr lang="en-GB" sz="2000" dirty="0">
                <a:solidFill>
                  <a:srgbClr val="1F4E79"/>
                </a:solidFill>
              </a:rPr>
              <a:t> + Geld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46" name="TextBox 45">
            <a:extLst>
              <a:ext uri="{FF2B5EF4-FFF2-40B4-BE49-F238E27FC236}">
                <a16:creationId xmlns:a16="http://schemas.microsoft.com/office/drawing/2014/main" id="{F9707CBE-6DAC-4E44-B141-6C35FBC860CF}"/>
              </a:ext>
            </a:extLst>
          </p:cNvPr>
          <p:cNvSpPr txBox="1"/>
          <p:nvPr/>
        </p:nvSpPr>
        <p:spPr>
          <a:xfrm>
            <a:off x="6560646" y="4196031"/>
            <a:ext cx="2519697" cy="400110"/>
          </a:xfrm>
          <a:prstGeom prst="rect">
            <a:avLst/>
          </a:prstGeom>
          <a:noFill/>
        </p:spPr>
        <p:txBody>
          <a:bodyPr wrap="square" rtlCol="0">
            <a:spAutoFit/>
          </a:bodyPr>
          <a:lstStyle/>
          <a:p>
            <a:pPr>
              <a:defRPr/>
            </a:pPr>
            <a:r>
              <a:rPr lang="en-GB" sz="2000" dirty="0">
                <a:solidFill>
                  <a:srgbClr val="1F4E79"/>
                </a:solidFill>
              </a:rPr>
              <a:t> ___ </a:t>
            </a:r>
            <a:r>
              <a:rPr lang="en-GB" sz="2000" dirty="0" err="1">
                <a:solidFill>
                  <a:srgbClr val="1F4E79"/>
                </a:solidFill>
              </a:rPr>
              <a:t>Urlaub</a:t>
            </a:r>
            <a:r>
              <a:rPr lang="en-GB" sz="2000" b="1" dirty="0" err="1">
                <a:solidFill>
                  <a:srgbClr val="DAA520"/>
                </a:solidFill>
              </a:rPr>
              <a:t>s</a:t>
            </a:r>
            <a:r>
              <a:rPr lang="en-GB" sz="2000" dirty="0" err="1">
                <a:solidFill>
                  <a:srgbClr val="1F4E79"/>
                </a:solidFill>
              </a:rPr>
              <a:t>geld</a:t>
            </a:r>
            <a:endParaRPr lang="en-GB" sz="2000" dirty="0">
              <a:solidFill>
                <a:srgbClr val="1F4E79"/>
              </a:solidFill>
            </a:endParaRPr>
          </a:p>
        </p:txBody>
      </p:sp>
      <p:sp>
        <p:nvSpPr>
          <p:cNvPr id="47" name="TextBox 46">
            <a:extLst>
              <a:ext uri="{FF2B5EF4-FFF2-40B4-BE49-F238E27FC236}">
                <a16:creationId xmlns:a16="http://schemas.microsoft.com/office/drawing/2014/main" id="{F9707CBE-6DAC-4E44-B141-6C35FBC860CF}"/>
              </a:ext>
            </a:extLst>
          </p:cNvPr>
          <p:cNvSpPr txBox="1"/>
          <p:nvPr/>
        </p:nvSpPr>
        <p:spPr>
          <a:xfrm>
            <a:off x="166778" y="4596141"/>
            <a:ext cx="3295944" cy="400110"/>
          </a:xfrm>
          <a:prstGeom prst="rect">
            <a:avLst/>
          </a:prstGeom>
          <a:noFill/>
        </p:spPr>
        <p:txBody>
          <a:bodyPr wrap="square" rtlCol="0">
            <a:spAutoFit/>
          </a:bodyPr>
          <a:lstStyle/>
          <a:p>
            <a:pPr>
              <a:defRPr/>
            </a:pPr>
            <a:r>
              <a:rPr lang="en-GB" sz="2000" dirty="0">
                <a:solidFill>
                  <a:srgbClr val="1F4E79"/>
                </a:solidFill>
              </a:rPr>
              <a:t>daily newspaper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48" name="TextBox 47">
            <a:extLst>
              <a:ext uri="{FF2B5EF4-FFF2-40B4-BE49-F238E27FC236}">
                <a16:creationId xmlns:a16="http://schemas.microsoft.com/office/drawing/2014/main" id="{F9707CBE-6DAC-4E44-B141-6C35FBC860CF}"/>
              </a:ext>
            </a:extLst>
          </p:cNvPr>
          <p:cNvSpPr txBox="1"/>
          <p:nvPr/>
        </p:nvSpPr>
        <p:spPr>
          <a:xfrm>
            <a:off x="3503849" y="4596141"/>
            <a:ext cx="3295944" cy="400110"/>
          </a:xfrm>
          <a:prstGeom prst="rect">
            <a:avLst/>
          </a:prstGeom>
          <a:noFill/>
        </p:spPr>
        <p:txBody>
          <a:bodyPr wrap="square" rtlCol="0">
            <a:spAutoFit/>
          </a:bodyPr>
          <a:lstStyle/>
          <a:p>
            <a:pPr>
              <a:defRPr/>
            </a:pPr>
            <a:r>
              <a:rPr lang="en-GB" sz="2000" dirty="0">
                <a:solidFill>
                  <a:srgbClr val="1F4E79"/>
                </a:solidFill>
              </a:rPr>
              <a:t>Tag + -</a:t>
            </a:r>
            <a:r>
              <a:rPr lang="en-GB" sz="2000" dirty="0" err="1">
                <a:solidFill>
                  <a:srgbClr val="1F4E79"/>
                </a:solidFill>
              </a:rPr>
              <a:t>es</a:t>
            </a:r>
            <a:r>
              <a:rPr lang="en-GB" sz="2000" dirty="0">
                <a:solidFill>
                  <a:srgbClr val="1F4E79"/>
                </a:solidFill>
              </a:rPr>
              <a:t>- + </a:t>
            </a:r>
            <a:r>
              <a:rPr lang="en-GB" sz="2000" dirty="0" err="1">
                <a:solidFill>
                  <a:srgbClr val="1F4E79"/>
                </a:solidFill>
              </a:rPr>
              <a:t>Zeitung</a:t>
            </a:r>
            <a:r>
              <a:rPr lang="en-GB" sz="2000" dirty="0">
                <a:solidFill>
                  <a:srgbClr val="1F4E79"/>
                </a:solidFill>
              </a:rPr>
              <a:t>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49" name="TextBox 48">
            <a:extLst>
              <a:ext uri="{FF2B5EF4-FFF2-40B4-BE49-F238E27FC236}">
                <a16:creationId xmlns:a16="http://schemas.microsoft.com/office/drawing/2014/main" id="{F9707CBE-6DAC-4E44-B141-6C35FBC860CF}"/>
              </a:ext>
            </a:extLst>
          </p:cNvPr>
          <p:cNvSpPr txBox="1"/>
          <p:nvPr/>
        </p:nvSpPr>
        <p:spPr>
          <a:xfrm>
            <a:off x="6579753" y="4610980"/>
            <a:ext cx="3004606" cy="400110"/>
          </a:xfrm>
          <a:prstGeom prst="rect">
            <a:avLst/>
          </a:prstGeom>
          <a:noFill/>
        </p:spPr>
        <p:txBody>
          <a:bodyPr wrap="square" rtlCol="0">
            <a:spAutoFit/>
          </a:bodyPr>
          <a:lstStyle/>
          <a:p>
            <a:pPr>
              <a:defRPr/>
            </a:pPr>
            <a:r>
              <a:rPr lang="en-GB" sz="2000" dirty="0">
                <a:solidFill>
                  <a:srgbClr val="1F4E79"/>
                </a:solidFill>
              </a:rPr>
              <a:t>___ Tag</a:t>
            </a:r>
            <a:r>
              <a:rPr lang="en-GB" sz="2000" b="1" dirty="0">
                <a:solidFill>
                  <a:srgbClr val="DAA520"/>
                </a:solidFill>
              </a:rPr>
              <a:t>es</a:t>
            </a:r>
            <a:r>
              <a:rPr lang="en-GB" sz="2000" dirty="0">
                <a:solidFill>
                  <a:srgbClr val="1F4E79"/>
                </a:solidFill>
              </a:rPr>
              <a:t>zeitung</a:t>
            </a:r>
          </a:p>
        </p:txBody>
      </p:sp>
      <p:sp>
        <p:nvSpPr>
          <p:cNvPr id="50" name="TextBox 49">
            <a:extLst>
              <a:ext uri="{FF2B5EF4-FFF2-40B4-BE49-F238E27FC236}">
                <a16:creationId xmlns:a16="http://schemas.microsoft.com/office/drawing/2014/main" id="{F9707CBE-6DAC-4E44-B141-6C35FBC860CF}"/>
              </a:ext>
            </a:extLst>
          </p:cNvPr>
          <p:cNvSpPr txBox="1"/>
          <p:nvPr/>
        </p:nvSpPr>
        <p:spPr>
          <a:xfrm>
            <a:off x="166778" y="4996251"/>
            <a:ext cx="3295944" cy="400110"/>
          </a:xfrm>
          <a:prstGeom prst="rect">
            <a:avLst/>
          </a:prstGeom>
          <a:noFill/>
        </p:spPr>
        <p:txBody>
          <a:bodyPr wrap="square" rtlCol="0">
            <a:spAutoFit/>
          </a:bodyPr>
          <a:lstStyle/>
          <a:p>
            <a:pPr>
              <a:defRPr/>
            </a:pPr>
            <a:r>
              <a:rPr lang="en-GB" sz="2000" dirty="0">
                <a:solidFill>
                  <a:srgbClr val="1F4E79"/>
                </a:solidFill>
              </a:rPr>
              <a:t>market place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51" name="TextBox 50">
            <a:extLst>
              <a:ext uri="{FF2B5EF4-FFF2-40B4-BE49-F238E27FC236}">
                <a16:creationId xmlns:a16="http://schemas.microsoft.com/office/drawing/2014/main" id="{F9707CBE-6DAC-4E44-B141-6C35FBC860CF}"/>
              </a:ext>
            </a:extLst>
          </p:cNvPr>
          <p:cNvSpPr txBox="1"/>
          <p:nvPr/>
        </p:nvSpPr>
        <p:spPr>
          <a:xfrm>
            <a:off x="3503849" y="4996251"/>
            <a:ext cx="3295944" cy="400110"/>
          </a:xfrm>
          <a:prstGeom prst="rect">
            <a:avLst/>
          </a:prstGeom>
          <a:noFill/>
        </p:spPr>
        <p:txBody>
          <a:bodyPr wrap="square" rtlCol="0">
            <a:spAutoFit/>
          </a:bodyPr>
          <a:lstStyle/>
          <a:p>
            <a:pPr>
              <a:defRPr/>
            </a:pPr>
            <a:r>
              <a:rPr lang="en-GB" sz="2000" dirty="0" err="1">
                <a:solidFill>
                  <a:srgbClr val="1F4E79"/>
                </a:solidFill>
              </a:rPr>
              <a:t>Markt</a:t>
            </a:r>
            <a:r>
              <a:rPr lang="en-GB" sz="2000" dirty="0">
                <a:solidFill>
                  <a:srgbClr val="1F4E79"/>
                </a:solidFill>
              </a:rPr>
              <a:t> + </a:t>
            </a:r>
            <a:r>
              <a:rPr lang="en-GB" sz="2000" dirty="0" err="1">
                <a:solidFill>
                  <a:srgbClr val="1F4E79"/>
                </a:solidFill>
              </a:rPr>
              <a:t>Platz</a:t>
            </a:r>
            <a:r>
              <a:rPr lang="en-GB" sz="2000" dirty="0">
                <a:solidFill>
                  <a:srgbClr val="1F4E79"/>
                </a:solidFill>
              </a:rPr>
              <a:t> </a:t>
            </a:r>
            <a:r>
              <a:rPr lang="en-GB" sz="2000" dirty="0">
                <a:solidFill>
                  <a:srgbClr val="1F4E79"/>
                </a:solidFill>
                <a:sym typeface="Wingdings" panose="05000000000000000000" pitchFamily="2" charset="2"/>
              </a:rPr>
              <a:t></a:t>
            </a:r>
            <a:endParaRPr lang="en-GB" sz="2000" dirty="0">
              <a:solidFill>
                <a:srgbClr val="1F4E79"/>
              </a:solidFill>
            </a:endParaRPr>
          </a:p>
        </p:txBody>
      </p:sp>
      <p:sp>
        <p:nvSpPr>
          <p:cNvPr id="52" name="TextBox 51">
            <a:extLst>
              <a:ext uri="{FF2B5EF4-FFF2-40B4-BE49-F238E27FC236}">
                <a16:creationId xmlns:a16="http://schemas.microsoft.com/office/drawing/2014/main" id="{F9707CBE-6DAC-4E44-B141-6C35FBC860CF}"/>
              </a:ext>
            </a:extLst>
          </p:cNvPr>
          <p:cNvSpPr txBox="1"/>
          <p:nvPr/>
        </p:nvSpPr>
        <p:spPr>
          <a:xfrm>
            <a:off x="6603771" y="4996251"/>
            <a:ext cx="2735628" cy="400110"/>
          </a:xfrm>
          <a:prstGeom prst="rect">
            <a:avLst/>
          </a:prstGeom>
          <a:noFill/>
        </p:spPr>
        <p:txBody>
          <a:bodyPr wrap="square" rtlCol="0">
            <a:spAutoFit/>
          </a:bodyPr>
          <a:lstStyle/>
          <a:p>
            <a:pPr>
              <a:defRPr/>
            </a:pPr>
            <a:r>
              <a:rPr lang="en-GB" sz="2000" dirty="0">
                <a:solidFill>
                  <a:srgbClr val="1F4E79"/>
                </a:solidFill>
              </a:rPr>
              <a:t>___ </a:t>
            </a:r>
            <a:r>
              <a:rPr lang="en-GB" sz="2000" dirty="0" err="1">
                <a:solidFill>
                  <a:srgbClr val="1F4E79"/>
                </a:solidFill>
              </a:rPr>
              <a:t>Marktplatz</a:t>
            </a:r>
            <a:endParaRPr lang="en-GB" sz="2000" dirty="0">
              <a:solidFill>
                <a:srgbClr val="1F4E79"/>
              </a:solidFill>
            </a:endParaRPr>
          </a:p>
        </p:txBody>
      </p:sp>
      <p:sp>
        <p:nvSpPr>
          <p:cNvPr id="53" name="Google Shape;653;p27">
            <a:extLst>
              <a:ext uri="{FF2B5EF4-FFF2-40B4-BE49-F238E27FC236}">
                <a16:creationId xmlns:a16="http://schemas.microsoft.com/office/drawing/2014/main" id="{8B45BE73-5516-2749-9E1D-79F26274A30C}"/>
              </a:ext>
            </a:extLst>
          </p:cNvPr>
          <p:cNvSpPr/>
          <p:nvPr/>
        </p:nvSpPr>
        <p:spPr>
          <a:xfrm>
            <a:off x="9364319" y="3999305"/>
            <a:ext cx="2703904" cy="1397056"/>
          </a:xfrm>
          <a:prstGeom prst="wedgeRoundRectCallout">
            <a:avLst>
              <a:gd name="adj1" fmla="val -61946"/>
              <a:gd name="adj2" fmla="val -21921"/>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a:defRPr/>
            </a:pPr>
            <a:r>
              <a:rPr lang="en-GB" sz="2000" dirty="0">
                <a:solidFill>
                  <a:prstClr val="white"/>
                </a:solidFill>
                <a:ea typeface="Century Gothic"/>
                <a:cs typeface="Century Gothic"/>
                <a:sym typeface="Century Gothic"/>
              </a:rPr>
              <a:t>What is the definite article (‘</a:t>
            </a:r>
            <a:r>
              <a:rPr lang="en-GB" sz="2000" b="1" dirty="0">
                <a:solidFill>
                  <a:prstClr val="white"/>
                </a:solidFill>
                <a:ea typeface="Century Gothic"/>
                <a:cs typeface="Century Gothic"/>
                <a:sym typeface="Century Gothic"/>
              </a:rPr>
              <a:t>the</a:t>
            </a:r>
            <a:r>
              <a:rPr lang="en-GB" sz="2000" dirty="0">
                <a:solidFill>
                  <a:prstClr val="white"/>
                </a:solidFill>
                <a:ea typeface="Century Gothic"/>
                <a:cs typeface="Century Gothic"/>
                <a:sym typeface="Century Gothic"/>
              </a:rPr>
              <a:t>’) for these compound nouns?</a:t>
            </a:r>
            <a:endParaRPr sz="2000" dirty="0">
              <a:solidFill>
                <a:prstClr val="white"/>
              </a:solidFill>
              <a:latin typeface="Tw Cen MT" panose="020B0602020104020603"/>
            </a:endParaRPr>
          </a:p>
        </p:txBody>
      </p:sp>
      <p:sp>
        <p:nvSpPr>
          <p:cNvPr id="54" name="TextBox 53"/>
          <p:cNvSpPr txBox="1"/>
          <p:nvPr/>
        </p:nvSpPr>
        <p:spPr>
          <a:xfrm>
            <a:off x="2740060" y="1986312"/>
            <a:ext cx="815065" cy="400110"/>
          </a:xfrm>
          <a:prstGeom prst="rect">
            <a:avLst/>
          </a:prstGeom>
          <a:noFill/>
        </p:spPr>
        <p:txBody>
          <a:bodyPr wrap="square" rtlCol="0">
            <a:spAutoFit/>
          </a:bodyPr>
          <a:lstStyle/>
          <a:p>
            <a:pPr>
              <a:defRPr/>
            </a:pPr>
            <a:r>
              <a:rPr lang="en-GB" sz="2000" b="1" dirty="0">
                <a:solidFill>
                  <a:srgbClr val="DAA520"/>
                </a:solidFill>
              </a:rPr>
              <a:t>das</a:t>
            </a:r>
          </a:p>
        </p:txBody>
      </p:sp>
      <p:sp>
        <p:nvSpPr>
          <p:cNvPr id="55" name="TextBox 54"/>
          <p:cNvSpPr txBox="1"/>
          <p:nvPr/>
        </p:nvSpPr>
        <p:spPr>
          <a:xfrm>
            <a:off x="4692415" y="1986312"/>
            <a:ext cx="815065" cy="400110"/>
          </a:xfrm>
          <a:prstGeom prst="rect">
            <a:avLst/>
          </a:prstGeom>
          <a:noFill/>
        </p:spPr>
        <p:txBody>
          <a:bodyPr wrap="square" rtlCol="0">
            <a:spAutoFit/>
          </a:bodyPr>
          <a:lstStyle/>
          <a:p>
            <a:pPr>
              <a:defRPr/>
            </a:pPr>
            <a:r>
              <a:rPr lang="en-GB" sz="2000" b="1" dirty="0">
                <a:solidFill>
                  <a:srgbClr val="DAA520"/>
                </a:solidFill>
              </a:rPr>
              <a:t>der</a:t>
            </a:r>
          </a:p>
        </p:txBody>
      </p:sp>
      <p:sp>
        <p:nvSpPr>
          <p:cNvPr id="56" name="TextBox 55"/>
          <p:cNvSpPr txBox="1"/>
          <p:nvPr/>
        </p:nvSpPr>
        <p:spPr>
          <a:xfrm>
            <a:off x="6366999" y="1994996"/>
            <a:ext cx="815065" cy="400110"/>
          </a:xfrm>
          <a:prstGeom prst="rect">
            <a:avLst/>
          </a:prstGeom>
          <a:noFill/>
        </p:spPr>
        <p:txBody>
          <a:bodyPr wrap="square" rtlCol="0">
            <a:spAutoFit/>
          </a:bodyPr>
          <a:lstStyle/>
          <a:p>
            <a:pPr algn="ctr">
              <a:defRPr/>
            </a:pPr>
            <a:r>
              <a:rPr lang="en-GB" sz="2000" b="1" dirty="0">
                <a:solidFill>
                  <a:srgbClr val="DAA520"/>
                </a:solidFill>
              </a:rPr>
              <a:t>?</a:t>
            </a:r>
          </a:p>
        </p:txBody>
      </p:sp>
      <p:sp>
        <p:nvSpPr>
          <p:cNvPr id="57" name="TextBox 56"/>
          <p:cNvSpPr txBox="1"/>
          <p:nvPr/>
        </p:nvSpPr>
        <p:spPr>
          <a:xfrm>
            <a:off x="6343577" y="1994164"/>
            <a:ext cx="815065" cy="400110"/>
          </a:xfrm>
          <a:prstGeom prst="rect">
            <a:avLst/>
          </a:prstGeom>
          <a:noFill/>
        </p:spPr>
        <p:txBody>
          <a:bodyPr wrap="square" rtlCol="0">
            <a:spAutoFit/>
          </a:bodyPr>
          <a:lstStyle/>
          <a:p>
            <a:pPr algn="ctr">
              <a:defRPr/>
            </a:pPr>
            <a:r>
              <a:rPr lang="en-GB" sz="2000" b="1" dirty="0">
                <a:solidFill>
                  <a:srgbClr val="DAA520"/>
                </a:solidFill>
              </a:rPr>
              <a:t>der</a:t>
            </a:r>
          </a:p>
        </p:txBody>
      </p:sp>
      <p:sp>
        <p:nvSpPr>
          <p:cNvPr id="58" name="TextBox 57"/>
          <p:cNvSpPr txBox="1"/>
          <p:nvPr/>
        </p:nvSpPr>
        <p:spPr>
          <a:xfrm>
            <a:off x="6580701" y="4197236"/>
            <a:ext cx="815065" cy="400110"/>
          </a:xfrm>
          <a:prstGeom prst="rect">
            <a:avLst/>
          </a:prstGeom>
          <a:noFill/>
        </p:spPr>
        <p:txBody>
          <a:bodyPr wrap="square" rtlCol="0">
            <a:spAutoFit/>
          </a:bodyPr>
          <a:lstStyle/>
          <a:p>
            <a:pPr>
              <a:defRPr/>
            </a:pPr>
            <a:r>
              <a:rPr lang="en-GB" sz="2000" b="1" dirty="0">
                <a:solidFill>
                  <a:srgbClr val="DAA520"/>
                </a:solidFill>
              </a:rPr>
              <a:t>das</a:t>
            </a:r>
          </a:p>
        </p:txBody>
      </p:sp>
      <p:sp>
        <p:nvSpPr>
          <p:cNvPr id="59" name="TextBox 58"/>
          <p:cNvSpPr txBox="1"/>
          <p:nvPr/>
        </p:nvSpPr>
        <p:spPr>
          <a:xfrm>
            <a:off x="6583715" y="4612185"/>
            <a:ext cx="815065" cy="400110"/>
          </a:xfrm>
          <a:prstGeom prst="rect">
            <a:avLst/>
          </a:prstGeom>
          <a:noFill/>
        </p:spPr>
        <p:txBody>
          <a:bodyPr wrap="square" rtlCol="0">
            <a:spAutoFit/>
          </a:bodyPr>
          <a:lstStyle/>
          <a:p>
            <a:pPr>
              <a:defRPr/>
            </a:pPr>
            <a:r>
              <a:rPr lang="en-GB" sz="2000" b="1" dirty="0">
                <a:solidFill>
                  <a:srgbClr val="DAA520"/>
                </a:solidFill>
              </a:rPr>
              <a:t>die </a:t>
            </a:r>
          </a:p>
        </p:txBody>
      </p:sp>
      <p:sp>
        <p:nvSpPr>
          <p:cNvPr id="60" name="TextBox 59"/>
          <p:cNvSpPr txBox="1"/>
          <p:nvPr/>
        </p:nvSpPr>
        <p:spPr>
          <a:xfrm>
            <a:off x="6597236" y="4995950"/>
            <a:ext cx="815065" cy="400110"/>
          </a:xfrm>
          <a:prstGeom prst="rect">
            <a:avLst/>
          </a:prstGeom>
          <a:noFill/>
        </p:spPr>
        <p:txBody>
          <a:bodyPr wrap="square" rtlCol="0">
            <a:spAutoFit/>
          </a:bodyPr>
          <a:lstStyle/>
          <a:p>
            <a:pPr>
              <a:defRPr/>
            </a:pPr>
            <a:r>
              <a:rPr lang="en-GB" sz="2000" b="1" dirty="0">
                <a:solidFill>
                  <a:srgbClr val="DAA520"/>
                </a:solidFill>
              </a:rPr>
              <a:t>der </a:t>
            </a:r>
          </a:p>
        </p:txBody>
      </p:sp>
      <p:cxnSp>
        <p:nvCxnSpPr>
          <p:cNvPr id="61" name="Straight Connector 60"/>
          <p:cNvCxnSpPr/>
          <p:nvPr/>
        </p:nvCxnSpPr>
        <p:spPr>
          <a:xfrm>
            <a:off x="4667950" y="4518854"/>
            <a:ext cx="6231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076775" y="4932389"/>
            <a:ext cx="84396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81067" y="5358137"/>
            <a:ext cx="6231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2792439" y="2014102"/>
            <a:ext cx="519415" cy="328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5" name="Rounded Rectangle 64"/>
          <p:cNvSpPr/>
          <p:nvPr/>
        </p:nvSpPr>
        <p:spPr>
          <a:xfrm>
            <a:off x="4771728" y="2007191"/>
            <a:ext cx="519415" cy="328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6" name="Rounded Rectangle 65"/>
          <p:cNvSpPr/>
          <p:nvPr/>
        </p:nvSpPr>
        <p:spPr>
          <a:xfrm>
            <a:off x="6483429" y="2014103"/>
            <a:ext cx="519415" cy="328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67" name="Straight Connector 66"/>
          <p:cNvCxnSpPr/>
          <p:nvPr/>
        </p:nvCxnSpPr>
        <p:spPr>
          <a:xfrm>
            <a:off x="8160434" y="1994164"/>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091268" y="4118573"/>
            <a:ext cx="0" cy="46886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873410" y="4561761"/>
            <a:ext cx="0" cy="46886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842795" y="5030630"/>
            <a:ext cx="0" cy="46886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9707CBE-6DAC-4E44-B141-6C35FBC860CF}"/>
              </a:ext>
            </a:extLst>
          </p:cNvPr>
          <p:cNvSpPr txBox="1"/>
          <p:nvPr/>
        </p:nvSpPr>
        <p:spPr>
          <a:xfrm>
            <a:off x="166778" y="5551226"/>
            <a:ext cx="12058943" cy="400110"/>
          </a:xfrm>
          <a:prstGeom prst="rect">
            <a:avLst/>
          </a:prstGeom>
          <a:noFill/>
        </p:spPr>
        <p:txBody>
          <a:bodyPr wrap="square" rtlCol="0">
            <a:spAutoFit/>
          </a:bodyPr>
          <a:lstStyle/>
          <a:p>
            <a:pPr>
              <a:defRPr/>
            </a:pPr>
            <a:r>
              <a:rPr lang="en-GB" sz="2000" dirty="0">
                <a:solidFill>
                  <a:srgbClr val="1F4E79"/>
                </a:solidFill>
              </a:rPr>
              <a:t>So, German has some very long words. For example…</a:t>
            </a:r>
          </a:p>
        </p:txBody>
      </p:sp>
      <p:sp>
        <p:nvSpPr>
          <p:cNvPr id="72" name="TextBox 71">
            <a:extLst>
              <a:ext uri="{FF2B5EF4-FFF2-40B4-BE49-F238E27FC236}">
                <a16:creationId xmlns:a16="http://schemas.microsoft.com/office/drawing/2014/main" id="{F9707CBE-6DAC-4E44-B141-6C35FBC860CF}"/>
              </a:ext>
            </a:extLst>
          </p:cNvPr>
          <p:cNvSpPr txBox="1"/>
          <p:nvPr/>
        </p:nvSpPr>
        <p:spPr>
          <a:xfrm>
            <a:off x="1577567" y="5887475"/>
            <a:ext cx="12058943" cy="400110"/>
          </a:xfrm>
          <a:prstGeom prst="rect">
            <a:avLst/>
          </a:prstGeom>
          <a:noFill/>
        </p:spPr>
        <p:txBody>
          <a:bodyPr wrap="square" rtlCol="0">
            <a:spAutoFit/>
          </a:bodyPr>
          <a:lstStyle/>
          <a:p>
            <a:pPr>
              <a:defRPr/>
            </a:pPr>
            <a:r>
              <a:rPr lang="en-GB" sz="2000" dirty="0">
                <a:solidFill>
                  <a:srgbClr val="1F4E79"/>
                </a:solidFill>
              </a:rPr>
              <a:t>das </a:t>
            </a:r>
            <a:r>
              <a:rPr lang="en-GB" sz="2000" dirty="0" err="1">
                <a:solidFill>
                  <a:srgbClr val="1F4E79"/>
                </a:solidFill>
              </a:rPr>
              <a:t>Rindfleischetikettierungsüberwachungsaufgabenübertragungsgesetz</a:t>
            </a:r>
            <a:endParaRPr lang="en-GB" sz="2000" dirty="0">
              <a:solidFill>
                <a:srgbClr val="1F4E79"/>
              </a:solidFill>
            </a:endParaRPr>
          </a:p>
        </p:txBody>
      </p:sp>
      <p:sp>
        <p:nvSpPr>
          <p:cNvPr id="73" name="Google Shape;653;p27">
            <a:extLst>
              <a:ext uri="{FF2B5EF4-FFF2-40B4-BE49-F238E27FC236}">
                <a16:creationId xmlns:a16="http://schemas.microsoft.com/office/drawing/2014/main" id="{8B45BE73-5516-2749-9E1D-79F26274A30C}"/>
              </a:ext>
            </a:extLst>
          </p:cNvPr>
          <p:cNvSpPr/>
          <p:nvPr/>
        </p:nvSpPr>
        <p:spPr>
          <a:xfrm>
            <a:off x="6799793" y="154953"/>
            <a:ext cx="4802032" cy="830441"/>
          </a:xfrm>
          <a:prstGeom prst="wedgeRoundRectCallout">
            <a:avLst>
              <a:gd name="adj1" fmla="val -21257"/>
              <a:gd name="adj2" fmla="val 155116"/>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a:defRPr/>
            </a:pPr>
            <a:r>
              <a:rPr lang="en-GB" sz="2000" dirty="0">
                <a:solidFill>
                  <a:prstClr val="white"/>
                </a:solidFill>
                <a:sym typeface="Century Gothic"/>
              </a:rPr>
              <a:t>Separate unfamiliar words to try to understand them.</a:t>
            </a:r>
            <a:endParaRPr sz="2000" dirty="0">
              <a:solidFill>
                <a:prstClr val="white"/>
              </a:solidFill>
              <a:latin typeface="Tw Cen MT" panose="020B0602020104020603"/>
            </a:endParaRPr>
          </a:p>
        </p:txBody>
      </p:sp>
    </p:spTree>
    <p:extLst>
      <p:ext uri="{BB962C8B-B14F-4D97-AF65-F5344CB8AC3E}">
        <p14:creationId xmlns:p14="http://schemas.microsoft.com/office/powerpoint/2010/main" val="9623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childTnLst>
                          </p:cTn>
                        </p:par>
                        <p:par>
                          <p:cTn id="135" fill="hold">
                            <p:stCondLst>
                              <p:cond delay="0"/>
                            </p:stCondLst>
                            <p:childTnLst>
                              <p:par>
                                <p:cTn id="136" presetID="1" presetClass="entr" presetSubtype="0" fill="hold" nodeType="afterEffect">
                                  <p:stCondLst>
                                    <p:cond delay="0"/>
                                  </p:stCondLst>
                                  <p:childTnLst>
                                    <p:set>
                                      <p:cBhvr>
                                        <p:cTn id="137" dur="1" fill="hold">
                                          <p:stCondLst>
                                            <p:cond delay="0"/>
                                          </p:stCondLst>
                                        </p:cTn>
                                        <p:tgtEl>
                                          <p:spTgt spid="70"/>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7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7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4" grpId="0"/>
      <p:bldP spid="55" grpId="0"/>
      <p:bldP spid="56" grpId="0"/>
      <p:bldP spid="56" grpId="1"/>
      <p:bldP spid="57" grpId="0"/>
      <p:bldP spid="58" grpId="0"/>
      <p:bldP spid="59" grpId="0"/>
      <p:bldP spid="60" grpId="0"/>
      <p:bldP spid="64" grpId="0" animBg="1"/>
      <p:bldP spid="65" grpId="0" animBg="1"/>
      <p:bldP spid="66" grpId="0" animBg="1"/>
      <p:bldP spid="71" grpId="0"/>
      <p:bldP spid="72" grpId="0"/>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0723" cy="869950"/>
          </a:xfrm>
          <a:prstGeom prst="rect">
            <a:avLst/>
          </a:prstGeom>
        </p:spPr>
      </p:pic>
      <p:sp>
        <p:nvSpPr>
          <p:cNvPr id="13" name="Rectangle 12">
            <a:hlinkClick r:id="" action="ppaction://noaction">
              <a:snd r:embed="rId4" name="sagen_source.wav"/>
            </a:hlinkClick>
            <a:extLst>
              <a:ext uri="{FF2B5EF4-FFF2-40B4-BE49-F238E27FC236}">
                <a16:creationId xmlns:a16="http://schemas.microsoft.com/office/drawing/2014/main" id="{73EC1E09-D638-6E44-BCDA-F30026C0DA66}"/>
              </a:ext>
            </a:extLst>
          </p:cNvPr>
          <p:cNvSpPr/>
          <p:nvPr/>
        </p:nvSpPr>
        <p:spPr>
          <a:xfrm>
            <a:off x="3960850" y="1379294"/>
            <a:ext cx="1415773"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s</a:t>
            </a:r>
            <a:r>
              <a:rPr lang="en-GB" sz="3200" dirty="0" err="1">
                <a:solidFill>
                  <a:srgbClr val="DAA520"/>
                </a:solidFill>
                <a:latin typeface="Century Gothic" panose="020B0502020202020204" pitchFamily="34" charset="0"/>
              </a:rPr>
              <a:t>a</a:t>
            </a:r>
            <a:r>
              <a:rPr lang="en-GB" sz="3200" dirty="0" err="1">
                <a:solidFill>
                  <a:schemeClr val="accent1">
                    <a:lumMod val="50000"/>
                  </a:schemeClr>
                </a:solidFill>
                <a:latin typeface="Century Gothic" panose="020B0502020202020204" pitchFamily="34" charset="0"/>
              </a:rPr>
              <a:t>gen</a:t>
            </a:r>
            <a:endParaRPr lang="en-GB" sz="3200" dirty="0">
              <a:solidFill>
                <a:schemeClr val="accent1">
                  <a:lumMod val="50000"/>
                </a:schemeClr>
              </a:solidFill>
              <a:latin typeface="Century Gothic" panose="020B0502020202020204" pitchFamily="34" charset="0"/>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chemeClr val="accent1">
                    <a:lumMod val="50000"/>
                  </a:schemeClr>
                </a:solidFill>
              </a:rPr>
              <a:t>ä</a:t>
            </a:r>
            <a:r>
              <a:rPr lang="en-GB" sz="2000" dirty="0">
                <a:solidFill>
                  <a:schemeClr val="accent1">
                    <a:lumMod val="50000"/>
                  </a:schemeClr>
                </a:solidFill>
              </a:rPr>
              <a:t>[short]</a:t>
            </a:r>
            <a:endParaRPr lang="en-US" sz="1200" dirty="0">
              <a:solidFill>
                <a:schemeClr val="accent1">
                  <a:lumMod val="50000"/>
                </a:schemeClr>
              </a:solidFill>
            </a:endParaRPr>
          </a:p>
        </p:txBody>
      </p:sp>
      <p:sp>
        <p:nvSpPr>
          <p:cNvPr id="16" name="Rectangle 15">
            <a:hlinkClick r:id="" action="ppaction://noaction">
              <a:snd r:embed="rId6" name="lacheln.wav"/>
            </a:hlinkClick>
            <a:extLst>
              <a:ext uri="{FF2B5EF4-FFF2-40B4-BE49-F238E27FC236}">
                <a16:creationId xmlns:a16="http://schemas.microsoft.com/office/drawing/2014/main" id="{130C2D85-AE77-6746-AEAA-95390B87F502}"/>
              </a:ext>
            </a:extLst>
          </p:cNvPr>
          <p:cNvSpPr/>
          <p:nvPr/>
        </p:nvSpPr>
        <p:spPr>
          <a:xfrm>
            <a:off x="7856585" y="2250015"/>
            <a:ext cx="1661032"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l</a:t>
            </a:r>
            <a:r>
              <a:rPr lang="en-GB" sz="3200" dirty="0" err="1">
                <a:solidFill>
                  <a:srgbClr val="DAA520"/>
                </a:solidFill>
                <a:latin typeface="Century Gothic" panose="020B0502020202020204" pitchFamily="34" charset="0"/>
              </a:rPr>
              <a:t>ä</a:t>
            </a:r>
            <a:r>
              <a:rPr lang="en-GB" sz="3200" dirty="0" err="1">
                <a:solidFill>
                  <a:schemeClr val="accent1">
                    <a:lumMod val="50000"/>
                  </a:schemeClr>
                </a:solidFill>
                <a:latin typeface="Century Gothic" panose="020B0502020202020204" pitchFamily="34" charset="0"/>
              </a:rPr>
              <a:t>cheln</a:t>
            </a:r>
            <a:endParaRPr lang="en-GB" sz="3200" dirty="0">
              <a:solidFill>
                <a:schemeClr val="accent1">
                  <a:lumMod val="50000"/>
                </a:schemeClr>
              </a:solidFill>
              <a:latin typeface="Century Gothic" panose="020B0502020202020204" pitchFamily="34" charset="0"/>
            </a:endParaRPr>
          </a:p>
        </p:txBody>
      </p:sp>
      <p:sp>
        <p:nvSpPr>
          <p:cNvPr id="17" name="Rectangle 16">
            <a:hlinkClick r:id="" action="ppaction://noaction">
              <a:snd r:embed="rId7" name="spaet.wav"/>
            </a:hlinkClick>
            <a:extLst>
              <a:ext uri="{FF2B5EF4-FFF2-40B4-BE49-F238E27FC236}">
                <a16:creationId xmlns:a16="http://schemas.microsoft.com/office/drawing/2014/main" id="{52D0FFC8-92AC-A64D-8D1A-D99CBF305069}"/>
              </a:ext>
            </a:extLst>
          </p:cNvPr>
          <p:cNvSpPr/>
          <p:nvPr/>
        </p:nvSpPr>
        <p:spPr>
          <a:xfrm>
            <a:off x="7851934" y="1406972"/>
            <a:ext cx="1043876" cy="584775"/>
          </a:xfrm>
          <a:prstGeom prst="rect">
            <a:avLst/>
          </a:prstGeom>
        </p:spPr>
        <p:txBody>
          <a:bodyPr wrap="none">
            <a:spAutoFit/>
          </a:bodyPr>
          <a:lstStyle/>
          <a:p>
            <a:r>
              <a:rPr lang="en-GB" sz="3200" dirty="0" err="1">
                <a:solidFill>
                  <a:schemeClr val="accent1">
                    <a:lumMod val="50000"/>
                  </a:schemeClr>
                </a:solidFill>
                <a:latin typeface="Century Gothic" panose="020B0502020202020204" pitchFamily="34" charset="0"/>
              </a:rPr>
              <a:t>sp</a:t>
            </a:r>
            <a:r>
              <a:rPr lang="en-GB" sz="3200" dirty="0" err="1">
                <a:solidFill>
                  <a:srgbClr val="DAA520"/>
                </a:solidFill>
                <a:latin typeface="Century Gothic" panose="020B0502020202020204" pitchFamily="34" charset="0"/>
              </a:rPr>
              <a:t>ä</a:t>
            </a:r>
            <a:r>
              <a:rPr lang="en-GB" sz="3200" dirty="0" err="1">
                <a:solidFill>
                  <a:schemeClr val="accent1">
                    <a:lumMod val="50000"/>
                  </a:schemeClr>
                </a:solidFill>
                <a:latin typeface="Century Gothic" panose="020B0502020202020204" pitchFamily="34" charset="0"/>
              </a:rPr>
              <a:t>t</a:t>
            </a:r>
            <a:endParaRPr lang="en-US" sz="3200" dirty="0">
              <a:solidFill>
                <a:schemeClr val="accent1">
                  <a:lumMod val="50000"/>
                </a:schemeClr>
              </a:solidFill>
            </a:endParaRPr>
          </a:p>
        </p:txBody>
      </p:sp>
      <p:sp>
        <p:nvSpPr>
          <p:cNvPr id="26" name="Action Button: Custom 25">
            <a:hlinkClick r:id="" action="ppaction://noaction" highlightClick="1">
              <a:snd r:embed="rId8" name="egal.wav"/>
            </a:hlinkClick>
            <a:extLst>
              <a:ext uri="{FF2B5EF4-FFF2-40B4-BE49-F238E27FC236}">
                <a16:creationId xmlns:a16="http://schemas.microsoft.com/office/drawing/2014/main" id="{33E9EE8E-A911-8243-A34E-BED550259991}"/>
              </a:ext>
            </a:extLst>
          </p:cNvPr>
          <p:cNvSpPr/>
          <p:nvPr/>
        </p:nvSpPr>
        <p:spPr>
          <a:xfrm>
            <a:off x="660427" y="289517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7" name="Action Button: Custom 26">
            <a:hlinkClick r:id="" action="ppaction://noaction" highlightClick="1">
              <a:snd r:embed="rId9" name="staendig.wav"/>
            </a:hlinkClick>
            <a:extLst>
              <a:ext uri="{FF2B5EF4-FFF2-40B4-BE49-F238E27FC236}">
                <a16:creationId xmlns:a16="http://schemas.microsoft.com/office/drawing/2014/main" id="{59D3956A-1EDE-E844-82D6-40A081F50625}"/>
              </a:ext>
            </a:extLst>
          </p:cNvPr>
          <p:cNvSpPr/>
          <p:nvPr/>
        </p:nvSpPr>
        <p:spPr>
          <a:xfrm>
            <a:off x="660427" y="348550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Action Button: Custom 27">
            <a:hlinkClick r:id="" action="ppaction://noaction" highlightClick="1">
              <a:snd r:embed="rId10" name="haengen.wav"/>
            </a:hlinkClick>
            <a:extLst>
              <a:ext uri="{FF2B5EF4-FFF2-40B4-BE49-F238E27FC236}">
                <a16:creationId xmlns:a16="http://schemas.microsoft.com/office/drawing/2014/main" id="{F021FD54-8884-CB4A-B369-AC702E6D3FD8}"/>
              </a:ext>
            </a:extLst>
          </p:cNvPr>
          <p:cNvSpPr/>
          <p:nvPr/>
        </p:nvSpPr>
        <p:spPr>
          <a:xfrm>
            <a:off x="660427" y="404849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9" name="Action Button: Custom 28">
            <a:hlinkClick r:id="" action="ppaction://noaction" highlightClick="1">
              <a:snd r:embed="rId11" name="unbekannt.wav"/>
            </a:hlinkClick>
            <a:extLst>
              <a:ext uri="{FF2B5EF4-FFF2-40B4-BE49-F238E27FC236}">
                <a16:creationId xmlns:a16="http://schemas.microsoft.com/office/drawing/2014/main" id="{EC9FBB17-083F-6D4D-A8EA-596D9AFAA7F7}"/>
              </a:ext>
            </a:extLst>
          </p:cNvPr>
          <p:cNvSpPr/>
          <p:nvPr/>
        </p:nvSpPr>
        <p:spPr>
          <a:xfrm>
            <a:off x="660427" y="464327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0" name="Action Button: Custom 29">
            <a:hlinkClick r:id="" action="ppaction://noaction" highlightClick="1">
              <a:snd r:embed="rId12" name="Bad.wav"/>
            </a:hlinkClick>
            <a:extLst>
              <a:ext uri="{FF2B5EF4-FFF2-40B4-BE49-F238E27FC236}">
                <a16:creationId xmlns:a16="http://schemas.microsoft.com/office/drawing/2014/main" id="{BB24E38F-9110-D948-9DD1-D88F74954072}"/>
              </a:ext>
            </a:extLst>
          </p:cNvPr>
          <p:cNvSpPr/>
          <p:nvPr/>
        </p:nvSpPr>
        <p:spPr>
          <a:xfrm>
            <a:off x="656591" y="523321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1" name="Action Button: Custom 30">
            <a:hlinkClick r:id="" action="ppaction://noaction" highlightClick="1">
              <a:snd r:embed="rId13" name="Naehe.wav"/>
            </a:hlinkClick>
            <a:extLst>
              <a:ext uri="{FF2B5EF4-FFF2-40B4-BE49-F238E27FC236}">
                <a16:creationId xmlns:a16="http://schemas.microsoft.com/office/drawing/2014/main" id="{C79F24E8-B9F1-4D43-8F0F-CC079B13C259}"/>
              </a:ext>
            </a:extLst>
          </p:cNvPr>
          <p:cNvSpPr/>
          <p:nvPr/>
        </p:nvSpPr>
        <p:spPr>
          <a:xfrm>
            <a:off x="648853" y="579620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2" name="Action Button: Custom 31">
            <a:hlinkClick r:id="" action="ppaction://noaction" highlightClick="1">
              <a:snd r:embed="rId14" name="zaehlen.wav"/>
            </a:hlinkClick>
            <a:extLst>
              <a:ext uri="{FF2B5EF4-FFF2-40B4-BE49-F238E27FC236}">
                <a16:creationId xmlns:a16="http://schemas.microsoft.com/office/drawing/2014/main" id="{AAB2CD89-C602-8841-B116-B8C36277C094}"/>
              </a:ext>
            </a:extLst>
          </p:cNvPr>
          <p:cNvSpPr/>
          <p:nvPr/>
        </p:nvSpPr>
        <p:spPr>
          <a:xfrm>
            <a:off x="7281109" y="363272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3" name="Action Button: Custom 32">
            <a:hlinkClick r:id="" action="ppaction://noaction" highlightClick="1">
              <a:snd r:embed="rId15" name="Wahlen.wav"/>
            </a:hlinkClick>
            <a:extLst>
              <a:ext uri="{FF2B5EF4-FFF2-40B4-BE49-F238E27FC236}">
                <a16:creationId xmlns:a16="http://schemas.microsoft.com/office/drawing/2014/main" id="{621F8236-15CE-FB48-BACC-CBD6526E1074}"/>
              </a:ext>
            </a:extLst>
          </p:cNvPr>
          <p:cNvSpPr/>
          <p:nvPr/>
        </p:nvSpPr>
        <p:spPr>
          <a:xfrm>
            <a:off x="7281109" y="422305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4" name="Action Button: Custom 33">
            <a:hlinkClick r:id="" action="ppaction://noaction" highlightClick="1">
              <a:snd r:embed="rId16" name="geschafft.wav"/>
            </a:hlinkClick>
            <a:extLst>
              <a:ext uri="{FF2B5EF4-FFF2-40B4-BE49-F238E27FC236}">
                <a16:creationId xmlns:a16="http://schemas.microsoft.com/office/drawing/2014/main" id="{0AF9555A-4A3C-A641-A52B-ECF7A2DE4EF3}"/>
              </a:ext>
            </a:extLst>
          </p:cNvPr>
          <p:cNvSpPr/>
          <p:nvPr/>
        </p:nvSpPr>
        <p:spPr>
          <a:xfrm>
            <a:off x="7281109" y="478604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35" name="Action Button: Custom 34">
            <a:hlinkClick r:id="" action="ppaction://noaction" highlightClick="1">
              <a:snd r:embed="rId17" name="schaetzen.wav"/>
            </a:hlinkClick>
            <a:extLst>
              <a:ext uri="{FF2B5EF4-FFF2-40B4-BE49-F238E27FC236}">
                <a16:creationId xmlns:a16="http://schemas.microsoft.com/office/drawing/2014/main" id="{ECF5580B-FD9E-A74A-A0EC-66CA0A87FF10}"/>
              </a:ext>
            </a:extLst>
          </p:cNvPr>
          <p:cNvSpPr/>
          <p:nvPr/>
        </p:nvSpPr>
        <p:spPr>
          <a:xfrm>
            <a:off x="7281108" y="538082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978153" cy="523220"/>
          </a:xfrm>
          <a:prstGeom prst="rect">
            <a:avLst/>
          </a:prstGeom>
          <a:noFill/>
        </p:spPr>
        <p:txBody>
          <a:bodyPr wrap="none" rtlCol="0">
            <a:spAutoFit/>
          </a:bodyPr>
          <a:lstStyle/>
          <a:p>
            <a:r>
              <a:rPr lang="en-US" sz="2800" dirty="0" err="1">
                <a:solidFill>
                  <a:schemeClr val="accent1">
                    <a:lumMod val="50000"/>
                  </a:schemeClr>
                </a:solidFill>
              </a:rPr>
              <a:t>eg</a:t>
            </a:r>
            <a:r>
              <a:rPr lang="en-US" sz="2800" b="1" dirty="0" err="1">
                <a:solidFill>
                  <a:srgbClr val="DAA520"/>
                </a:solidFill>
              </a:rPr>
              <a:t>a</a:t>
            </a:r>
            <a:r>
              <a:rPr lang="en-US" sz="2800" dirty="0" err="1">
                <a:solidFill>
                  <a:schemeClr val="accent1">
                    <a:lumMod val="50000"/>
                  </a:schemeClr>
                </a:solidFill>
              </a:rPr>
              <a:t>l</a:t>
            </a:r>
            <a:endParaRPr lang="en-US" sz="2800" dirty="0">
              <a:solidFill>
                <a:schemeClr val="accent1">
                  <a:lumMod val="50000"/>
                </a:schemeClr>
              </a:solidFill>
            </a:endParaRP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470274" cy="523220"/>
          </a:xfrm>
          <a:prstGeom prst="rect">
            <a:avLst/>
          </a:prstGeom>
          <a:noFill/>
        </p:spPr>
        <p:txBody>
          <a:bodyPr wrap="none" rtlCol="0">
            <a:spAutoFit/>
          </a:bodyPr>
          <a:lstStyle/>
          <a:p>
            <a:r>
              <a:rPr lang="en-US" sz="2800" dirty="0" err="1">
                <a:solidFill>
                  <a:schemeClr val="accent1">
                    <a:lumMod val="50000"/>
                  </a:schemeClr>
                </a:solidFill>
              </a:rPr>
              <a:t>st</a:t>
            </a:r>
            <a:r>
              <a:rPr lang="en-US" sz="2800" b="1" dirty="0" err="1">
                <a:solidFill>
                  <a:srgbClr val="DAA520"/>
                </a:solidFill>
              </a:rPr>
              <a:t>ä</a:t>
            </a:r>
            <a:r>
              <a:rPr lang="en-US" sz="2800" dirty="0" err="1">
                <a:solidFill>
                  <a:schemeClr val="accent1">
                    <a:lumMod val="50000"/>
                  </a:schemeClr>
                </a:solidFill>
              </a:rPr>
              <a:t>ndig</a:t>
            </a:r>
            <a:endParaRPr lang="en-US" sz="2800" dirty="0">
              <a:solidFill>
                <a:schemeClr val="accent1">
                  <a:lumMod val="50000"/>
                </a:scheme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1564852" cy="523220"/>
          </a:xfrm>
          <a:prstGeom prst="rect">
            <a:avLst/>
          </a:prstGeom>
          <a:noFill/>
        </p:spPr>
        <p:txBody>
          <a:bodyPr wrap="none" rtlCol="0">
            <a:spAutoFit/>
          </a:bodyPr>
          <a:lstStyle/>
          <a:p>
            <a:r>
              <a:rPr lang="en-US" sz="2800" dirty="0" err="1">
                <a:solidFill>
                  <a:schemeClr val="accent1">
                    <a:lumMod val="50000"/>
                  </a:schemeClr>
                </a:solidFill>
              </a:rPr>
              <a:t>h</a:t>
            </a:r>
            <a:r>
              <a:rPr lang="en-US" sz="2800" b="1" dirty="0" err="1">
                <a:solidFill>
                  <a:srgbClr val="DAA520"/>
                </a:solidFill>
              </a:rPr>
              <a:t>ä</a:t>
            </a:r>
            <a:r>
              <a:rPr lang="en-US" sz="2800" dirty="0" err="1">
                <a:solidFill>
                  <a:schemeClr val="accent1">
                    <a:lumMod val="50000"/>
                  </a:schemeClr>
                </a:solidFill>
              </a:rPr>
              <a:t>ngen</a:t>
            </a:r>
            <a:endParaRPr lang="en-US" sz="2800" dirty="0">
              <a:solidFill>
                <a:schemeClr val="accent1">
                  <a:lumMod val="50000"/>
                </a:scheme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2087431" cy="523220"/>
          </a:xfrm>
          <a:prstGeom prst="rect">
            <a:avLst/>
          </a:prstGeom>
          <a:noFill/>
        </p:spPr>
        <p:txBody>
          <a:bodyPr wrap="none" rtlCol="0">
            <a:spAutoFit/>
          </a:bodyPr>
          <a:lstStyle/>
          <a:p>
            <a:r>
              <a:rPr lang="en-US" sz="2800" dirty="0" err="1">
                <a:solidFill>
                  <a:schemeClr val="accent1">
                    <a:lumMod val="50000"/>
                  </a:schemeClr>
                </a:solidFill>
              </a:rPr>
              <a:t>unbek</a:t>
            </a:r>
            <a:r>
              <a:rPr lang="en-US" sz="2800" b="1" dirty="0" err="1">
                <a:solidFill>
                  <a:srgbClr val="DAA520"/>
                </a:solidFill>
              </a:rPr>
              <a:t>a</a:t>
            </a:r>
            <a:r>
              <a:rPr lang="en-US" sz="2800" dirty="0" err="1">
                <a:solidFill>
                  <a:schemeClr val="accent1">
                    <a:lumMod val="50000"/>
                  </a:schemeClr>
                </a:solidFill>
              </a:rPr>
              <a:t>nnt</a:t>
            </a:r>
            <a:endParaRPr lang="en-US" sz="2800" dirty="0">
              <a:solidFill>
                <a:schemeClr val="accent1">
                  <a:lumMod val="50000"/>
                </a:scheme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881973" cy="523220"/>
          </a:xfrm>
          <a:prstGeom prst="rect">
            <a:avLst/>
          </a:prstGeom>
          <a:noFill/>
        </p:spPr>
        <p:txBody>
          <a:bodyPr wrap="none" rtlCol="0">
            <a:spAutoFit/>
          </a:bodyPr>
          <a:lstStyle/>
          <a:p>
            <a:r>
              <a:rPr lang="en-US" sz="2800" dirty="0">
                <a:solidFill>
                  <a:schemeClr val="accent1">
                    <a:lumMod val="50000"/>
                  </a:schemeClr>
                </a:solidFill>
              </a:rPr>
              <a:t>B</a:t>
            </a:r>
            <a:r>
              <a:rPr lang="en-US" sz="2800" b="1" dirty="0">
                <a:solidFill>
                  <a:srgbClr val="DAA520"/>
                </a:solidFill>
              </a:rPr>
              <a:t>a</a:t>
            </a:r>
            <a:r>
              <a:rPr lang="en-US" sz="2800" dirty="0">
                <a:solidFill>
                  <a:schemeClr val="accent1">
                    <a:lumMod val="50000"/>
                  </a:schemeClr>
                </a:solidFill>
              </a:rPr>
              <a:t>d</a:t>
            </a: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149674" cy="523220"/>
          </a:xfrm>
          <a:prstGeom prst="rect">
            <a:avLst/>
          </a:prstGeom>
          <a:noFill/>
        </p:spPr>
        <p:txBody>
          <a:bodyPr wrap="none" rtlCol="0">
            <a:spAutoFit/>
          </a:bodyPr>
          <a:lstStyle/>
          <a:p>
            <a:r>
              <a:rPr lang="en-US" sz="2800" dirty="0" err="1">
                <a:solidFill>
                  <a:schemeClr val="accent1">
                    <a:lumMod val="50000"/>
                  </a:schemeClr>
                </a:solidFill>
              </a:rPr>
              <a:t>N</a:t>
            </a:r>
            <a:r>
              <a:rPr lang="en-US" sz="2800" b="1" dirty="0" err="1">
                <a:solidFill>
                  <a:srgbClr val="DAA520"/>
                </a:solidFill>
              </a:rPr>
              <a:t>ä</a:t>
            </a:r>
            <a:r>
              <a:rPr lang="en-US" sz="2800" dirty="0" err="1">
                <a:solidFill>
                  <a:schemeClr val="accent1">
                    <a:lumMod val="50000"/>
                  </a:schemeClr>
                </a:solidFill>
              </a:rPr>
              <a:t>he</a:t>
            </a:r>
            <a:endParaRPr lang="en-US" sz="2800" dirty="0">
              <a:solidFill>
                <a:schemeClr val="accent1">
                  <a:lumMod val="50000"/>
                </a:scheme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2826415" cy="523220"/>
          </a:xfrm>
          <a:prstGeom prst="rect">
            <a:avLst/>
          </a:prstGeom>
          <a:noFill/>
        </p:spPr>
        <p:txBody>
          <a:bodyPr wrap="none" rtlCol="0">
            <a:spAutoFit/>
          </a:bodyPr>
          <a:lstStyle/>
          <a:p>
            <a:r>
              <a:rPr lang="en-US" sz="2800" dirty="0" err="1">
                <a:solidFill>
                  <a:schemeClr val="accent1">
                    <a:lumMod val="50000"/>
                  </a:schemeClr>
                </a:solidFill>
              </a:rPr>
              <a:t>zählen</a:t>
            </a:r>
            <a:r>
              <a:rPr lang="en-US" sz="2800" dirty="0">
                <a:solidFill>
                  <a:schemeClr val="accent1">
                    <a:lumMod val="50000"/>
                  </a:schemeClr>
                </a:solidFill>
              </a:rPr>
              <a:t> / </a:t>
            </a:r>
            <a:r>
              <a:rPr lang="en-US" sz="2800" dirty="0" err="1">
                <a:solidFill>
                  <a:schemeClr val="accent1">
                    <a:lumMod val="50000"/>
                  </a:schemeClr>
                </a:solidFill>
              </a:rPr>
              <a:t>zahlen</a:t>
            </a:r>
            <a:endParaRPr lang="en-US" sz="2800" dirty="0">
              <a:solidFill>
                <a:schemeClr val="accent1">
                  <a:lumMod val="50000"/>
                </a:schemeClr>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35293" y="4179352"/>
            <a:ext cx="3164649" cy="523220"/>
          </a:xfrm>
          <a:prstGeom prst="rect">
            <a:avLst/>
          </a:prstGeom>
          <a:noFill/>
        </p:spPr>
        <p:txBody>
          <a:bodyPr wrap="none" rtlCol="0">
            <a:spAutoFit/>
          </a:bodyPr>
          <a:lstStyle/>
          <a:p>
            <a:r>
              <a:rPr lang="en-US" sz="2800" dirty="0" err="1">
                <a:solidFill>
                  <a:schemeClr val="accent1">
                    <a:lumMod val="50000"/>
                  </a:schemeClr>
                </a:solidFill>
              </a:rPr>
              <a:t>Wahlen</a:t>
            </a:r>
            <a:r>
              <a:rPr lang="en-US" sz="2800" dirty="0">
                <a:solidFill>
                  <a:schemeClr val="accent1">
                    <a:lumMod val="50000"/>
                  </a:schemeClr>
                </a:solidFill>
              </a:rPr>
              <a:t> / </a:t>
            </a:r>
            <a:r>
              <a:rPr lang="en-US" sz="2800" dirty="0" err="1">
                <a:solidFill>
                  <a:schemeClr val="accent1">
                    <a:lumMod val="50000"/>
                  </a:schemeClr>
                </a:solidFill>
              </a:rPr>
              <a:t>wählen</a:t>
            </a:r>
            <a:endParaRPr lang="en-US" sz="2800" dirty="0">
              <a:solidFill>
                <a:schemeClr val="accent1">
                  <a:lumMod val="50000"/>
                </a:schemeClr>
              </a:solidFill>
            </a:endParaRPr>
          </a:p>
        </p:txBody>
      </p:sp>
      <p:sp>
        <p:nvSpPr>
          <p:cNvPr id="45" name="TextBox 44">
            <a:extLst>
              <a:ext uri="{FF2B5EF4-FFF2-40B4-BE49-F238E27FC236}">
                <a16:creationId xmlns:a16="http://schemas.microsoft.com/office/drawing/2014/main" id="{33A01F59-80D3-5649-980F-C1328D3A7017}"/>
              </a:ext>
            </a:extLst>
          </p:cNvPr>
          <p:cNvSpPr txBox="1"/>
          <p:nvPr/>
        </p:nvSpPr>
        <p:spPr>
          <a:xfrm>
            <a:off x="7920000" y="4769963"/>
            <a:ext cx="3817071" cy="523220"/>
          </a:xfrm>
          <a:prstGeom prst="rect">
            <a:avLst/>
          </a:prstGeom>
          <a:noFill/>
        </p:spPr>
        <p:txBody>
          <a:bodyPr wrap="none" rtlCol="0">
            <a:spAutoFit/>
          </a:bodyPr>
          <a:lstStyle/>
          <a:p>
            <a:r>
              <a:rPr lang="en-US" sz="2800" dirty="0" err="1">
                <a:solidFill>
                  <a:schemeClr val="accent1">
                    <a:lumMod val="50000"/>
                  </a:schemeClr>
                </a:solidFill>
              </a:rPr>
              <a:t>Geschäft</a:t>
            </a:r>
            <a:r>
              <a:rPr lang="en-US" sz="2800" dirty="0">
                <a:solidFill>
                  <a:schemeClr val="accent1">
                    <a:lumMod val="50000"/>
                  </a:schemeClr>
                </a:solidFill>
              </a:rPr>
              <a:t> / </a:t>
            </a:r>
            <a:r>
              <a:rPr lang="en-US" sz="2800" dirty="0" err="1">
                <a:solidFill>
                  <a:schemeClr val="accent1">
                    <a:lumMod val="50000"/>
                  </a:schemeClr>
                </a:solidFill>
              </a:rPr>
              <a:t>geschafft</a:t>
            </a:r>
            <a:endParaRPr lang="en-US" sz="2800" dirty="0">
              <a:solidFill>
                <a:schemeClr val="accent1">
                  <a:lumMod val="50000"/>
                </a:schemeClr>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7935241" y="5343659"/>
            <a:ext cx="3669594" cy="523220"/>
          </a:xfrm>
          <a:prstGeom prst="rect">
            <a:avLst/>
          </a:prstGeom>
          <a:noFill/>
        </p:spPr>
        <p:txBody>
          <a:bodyPr wrap="none" rtlCol="0">
            <a:spAutoFit/>
          </a:bodyPr>
          <a:lstStyle/>
          <a:p>
            <a:r>
              <a:rPr lang="en-US" sz="2800" dirty="0" err="1">
                <a:solidFill>
                  <a:schemeClr val="accent1">
                    <a:lumMod val="50000"/>
                  </a:schemeClr>
                </a:solidFill>
              </a:rPr>
              <a:t>schätzen</a:t>
            </a:r>
            <a:r>
              <a:rPr lang="en-US" sz="2800" dirty="0">
                <a:solidFill>
                  <a:schemeClr val="accent1">
                    <a:lumMod val="50000"/>
                  </a:schemeClr>
                </a:solidFill>
              </a:rPr>
              <a:t> / </a:t>
            </a:r>
            <a:r>
              <a:rPr lang="en-US" sz="2800" dirty="0" err="1">
                <a:solidFill>
                  <a:schemeClr val="accent1">
                    <a:lumMod val="50000"/>
                  </a:schemeClr>
                </a:solidFill>
              </a:rPr>
              <a:t>schatzen</a:t>
            </a:r>
            <a:endParaRPr lang="en-US" sz="2800" dirty="0">
              <a:solidFill>
                <a:schemeClr val="accent1">
                  <a:lumMod val="50000"/>
                </a:schemeClr>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35241" y="3523714"/>
            <a:ext cx="2832827" cy="523220"/>
          </a:xfrm>
          <a:prstGeom prst="rect">
            <a:avLst/>
          </a:prstGeom>
          <a:noFill/>
        </p:spPr>
        <p:txBody>
          <a:bodyPr wrap="none" rtlCol="0">
            <a:spAutoFit/>
          </a:bodyPr>
          <a:lstStyle/>
          <a:p>
            <a:r>
              <a:rPr lang="en-US" sz="2800" b="1" dirty="0" err="1">
                <a:solidFill>
                  <a:srgbClr val="DAA520"/>
                </a:solidFill>
              </a:rPr>
              <a:t>zählen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zahlen</a:t>
            </a:r>
            <a:endParaRPr lang="en-US" sz="2800" dirty="0">
              <a:solidFill>
                <a:schemeClr val="accent1">
                  <a:lumMod val="50000"/>
                </a:scheme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35241" y="4176730"/>
            <a:ext cx="3137397" cy="523220"/>
          </a:xfrm>
          <a:prstGeom prst="rect">
            <a:avLst/>
          </a:prstGeom>
          <a:noFill/>
        </p:spPr>
        <p:txBody>
          <a:bodyPr wrap="none" rtlCol="0">
            <a:spAutoFit/>
          </a:bodyPr>
          <a:lstStyle/>
          <a:p>
            <a:r>
              <a:rPr lang="en-US" sz="2800" b="1" dirty="0" err="1">
                <a:solidFill>
                  <a:srgbClr val="DAA520"/>
                </a:solidFill>
              </a:rPr>
              <a:t>Wahlen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wählen</a:t>
            </a:r>
            <a:endParaRPr lang="en-US" sz="2800" b="1" dirty="0">
              <a:solidFill>
                <a:schemeClr val="accent1">
                  <a:lumMod val="50000"/>
                </a:scheme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20000" y="4770000"/>
            <a:ext cx="3816000" cy="523220"/>
          </a:xfrm>
          <a:prstGeom prst="rect">
            <a:avLst/>
          </a:prstGeom>
          <a:noFill/>
        </p:spPr>
        <p:txBody>
          <a:bodyPr wrap="square" rtlCol="0">
            <a:spAutoFit/>
          </a:bodyPr>
          <a:lstStyle/>
          <a:p>
            <a:r>
              <a:rPr lang="en-US" sz="2800" dirty="0" err="1">
                <a:solidFill>
                  <a:schemeClr val="accent1">
                    <a:lumMod val="50000"/>
                  </a:schemeClr>
                </a:solidFill>
              </a:rPr>
              <a:t>Geschäft</a:t>
            </a:r>
            <a:r>
              <a:rPr lang="en-US" sz="2800" dirty="0">
                <a:solidFill>
                  <a:schemeClr val="accent1">
                    <a:lumMod val="50000"/>
                  </a:schemeClr>
                </a:solidFill>
              </a:rPr>
              <a:t> / </a:t>
            </a:r>
            <a:r>
              <a:rPr lang="en-US" sz="2800" b="1" dirty="0" err="1">
                <a:solidFill>
                  <a:srgbClr val="DAA520"/>
                </a:solidFill>
              </a:rPr>
              <a:t>geschafft</a:t>
            </a:r>
            <a:endParaRPr lang="en-US" sz="2800" b="1" dirty="0">
              <a:solidFill>
                <a:srgbClr val="DAA520"/>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7935241" y="5344831"/>
            <a:ext cx="3663182" cy="523220"/>
          </a:xfrm>
          <a:prstGeom prst="rect">
            <a:avLst/>
          </a:prstGeom>
          <a:noFill/>
        </p:spPr>
        <p:txBody>
          <a:bodyPr wrap="none" rtlCol="0">
            <a:spAutoFit/>
          </a:bodyPr>
          <a:lstStyle/>
          <a:p>
            <a:r>
              <a:rPr lang="en-US" sz="2800" b="1" dirty="0" err="1">
                <a:solidFill>
                  <a:srgbClr val="DAA520"/>
                </a:solidFill>
              </a:rPr>
              <a:t>schätzen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schatzen</a:t>
            </a:r>
            <a:endParaRPr lang="en-US" sz="2800" dirty="0">
              <a:solidFill>
                <a:schemeClr val="accent1">
                  <a:lumMod val="50000"/>
                </a:schemeClr>
              </a:solidFill>
            </a:endParaRPr>
          </a:p>
        </p:txBody>
      </p:sp>
      <p:sp>
        <p:nvSpPr>
          <p:cNvPr id="52" name="Rectangle 51">
            <a:hlinkClick r:id="" action="ppaction://noaction">
              <a:snd r:embed="rId18" name="a_long.wav"/>
            </a:hlinkClick>
          </p:cNvPr>
          <p:cNvSpPr/>
          <p:nvPr/>
        </p:nvSpPr>
        <p:spPr>
          <a:xfrm>
            <a:off x="2111331" y="912006"/>
            <a:ext cx="1523174" cy="1200329"/>
          </a:xfrm>
          <a:prstGeom prst="rect">
            <a:avLst/>
          </a:prstGeom>
        </p:spPr>
        <p:txBody>
          <a:bodyPr wrap="none">
            <a:spAutoFit/>
          </a:bodyPr>
          <a:lstStyle/>
          <a:p>
            <a:r>
              <a:rPr lang="en-GB" sz="7200" b="1" dirty="0">
                <a:solidFill>
                  <a:schemeClr val="accent1">
                    <a:lumMod val="50000"/>
                  </a:schemeClr>
                </a:solidFill>
                <a:latin typeface="Century Gothic" panose="020B0502020202020204" pitchFamily="34" charset="0"/>
              </a:rPr>
              <a:t>a</a:t>
            </a:r>
            <a:r>
              <a:rPr lang="en-GB" sz="2000" dirty="0">
                <a:solidFill>
                  <a:schemeClr val="accent1">
                    <a:lumMod val="50000"/>
                  </a:schemeClr>
                </a:solidFill>
              </a:rPr>
              <a:t>[long]</a:t>
            </a:r>
            <a:endParaRPr lang="en-GB" sz="2800" b="1" dirty="0">
              <a:solidFill>
                <a:schemeClr val="accent1">
                  <a:lumMod val="50000"/>
                </a:schemeClr>
              </a:solidFill>
              <a:latin typeface="Century Gothic" panose="020B0502020202020204" pitchFamily="34" charset="0"/>
            </a:endParaRPr>
          </a:p>
        </p:txBody>
      </p:sp>
      <p:sp>
        <p:nvSpPr>
          <p:cNvPr id="57" name="Title 2">
            <a:hlinkClick r:id="" action="ppaction://noaction">
              <a:snd r:embed="rId19" name="long_a_umlaut.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chemeClr val="accent1">
                    <a:lumMod val="50000"/>
                  </a:schemeClr>
                </a:solidFill>
              </a:rPr>
              <a:t>ä</a:t>
            </a:r>
            <a:r>
              <a:rPr lang="en-GB" sz="2000" dirty="0">
                <a:solidFill>
                  <a:schemeClr val="accent1">
                    <a:lumMod val="50000"/>
                  </a:schemeClr>
                </a:solidFill>
              </a:rPr>
              <a:t>[long]</a:t>
            </a:r>
            <a:endParaRPr lang="en-US" sz="1200" dirty="0">
              <a:solidFill>
                <a:schemeClr val="accent1">
                  <a:lumMod val="50000"/>
                </a:schemeClr>
              </a:solidFill>
            </a:endParaRPr>
          </a:p>
        </p:txBody>
      </p:sp>
      <p:sp>
        <p:nvSpPr>
          <p:cNvPr id="60" name="Rectangle 59">
            <a:hlinkClick r:id="" action="ppaction://noaction">
              <a:snd r:embed="rId20" name="a_short.wav"/>
            </a:hlinkClick>
          </p:cNvPr>
          <p:cNvSpPr/>
          <p:nvPr/>
        </p:nvSpPr>
        <p:spPr>
          <a:xfrm>
            <a:off x="2111331" y="1720358"/>
            <a:ext cx="1561646" cy="1200329"/>
          </a:xfrm>
          <a:prstGeom prst="rect">
            <a:avLst/>
          </a:prstGeom>
        </p:spPr>
        <p:txBody>
          <a:bodyPr wrap="none">
            <a:spAutoFit/>
          </a:bodyPr>
          <a:lstStyle/>
          <a:p>
            <a:r>
              <a:rPr lang="en-GB" sz="7200" b="1" dirty="0">
                <a:solidFill>
                  <a:schemeClr val="accent1">
                    <a:lumMod val="50000"/>
                  </a:schemeClr>
                </a:solidFill>
                <a:latin typeface="Century Gothic" panose="020B0502020202020204" pitchFamily="34" charset="0"/>
              </a:rPr>
              <a:t>a</a:t>
            </a:r>
            <a:r>
              <a:rPr lang="en-GB" sz="2000" dirty="0">
                <a:solidFill>
                  <a:schemeClr val="accent1">
                    <a:lumMod val="50000"/>
                  </a:schemeClr>
                </a:solidFill>
              </a:rPr>
              <a:t>[short]</a:t>
            </a:r>
            <a:endParaRPr lang="en-GB" sz="2800" b="1" dirty="0">
              <a:solidFill>
                <a:schemeClr val="accent1">
                  <a:lumMod val="50000"/>
                </a:schemeClr>
              </a:solidFill>
              <a:latin typeface="Century Gothic" panose="020B0502020202020204" pitchFamily="34" charset="0"/>
            </a:endParaRPr>
          </a:p>
        </p:txBody>
      </p:sp>
      <p:sp>
        <p:nvSpPr>
          <p:cNvPr id="61" name="Rectangle 60">
            <a:hlinkClick r:id="" action="ppaction://noaction">
              <a:snd r:embed="rId21" name="kalt_source.wav"/>
            </a:hlinkClick>
            <a:extLst>
              <a:ext uri="{FF2B5EF4-FFF2-40B4-BE49-F238E27FC236}">
                <a16:creationId xmlns:a16="http://schemas.microsoft.com/office/drawing/2014/main" id="{73EC1E09-D638-6E44-BCDA-F30026C0DA66}"/>
              </a:ext>
            </a:extLst>
          </p:cNvPr>
          <p:cNvSpPr/>
          <p:nvPr/>
        </p:nvSpPr>
        <p:spPr>
          <a:xfrm>
            <a:off x="3960850" y="2213407"/>
            <a:ext cx="893194"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k</a:t>
            </a:r>
            <a:r>
              <a:rPr lang="en-GB" sz="3200" dirty="0" err="1">
                <a:solidFill>
                  <a:srgbClr val="DAA520"/>
                </a:solidFill>
                <a:latin typeface="Century Gothic" panose="020B0502020202020204" pitchFamily="34" charset="0"/>
              </a:rPr>
              <a:t>a</a:t>
            </a:r>
            <a:r>
              <a:rPr lang="en-GB" sz="3200" dirty="0" err="1">
                <a:solidFill>
                  <a:schemeClr val="accent1">
                    <a:lumMod val="50000"/>
                  </a:schemeClr>
                </a:solidFill>
                <a:latin typeface="Century Gothic" panose="020B0502020202020204" pitchFamily="34" charset="0"/>
              </a:rPr>
              <a:t>lt</a:t>
            </a:r>
            <a:endParaRPr lang="en-GB" sz="3200" dirty="0">
              <a:solidFill>
                <a:schemeClr val="accent1">
                  <a:lumMod val="50000"/>
                </a:schemeClr>
              </a:solidFill>
              <a:latin typeface="Century Gothic" panose="020B0502020202020204" pitchFamily="34" charset="0"/>
            </a:endParaRPr>
          </a:p>
        </p:txBody>
      </p:sp>
      <p:grpSp>
        <p:nvGrpSpPr>
          <p:cNvPr id="5" name="Group 4"/>
          <p:cNvGrpSpPr/>
          <p:nvPr/>
        </p:nvGrpSpPr>
        <p:grpSpPr>
          <a:xfrm>
            <a:off x="2027957" y="2895175"/>
            <a:ext cx="252000" cy="432000"/>
            <a:chOff x="2027957" y="2895175"/>
            <a:chExt cx="252000" cy="432000"/>
          </a:xfrm>
        </p:grpSpPr>
        <p:sp>
          <p:nvSpPr>
            <p:cNvPr id="3" name="Rectangle 2"/>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800543" y="3448246"/>
            <a:ext cx="252000" cy="432000"/>
            <a:chOff x="2027957" y="2895175"/>
            <a:chExt cx="252000" cy="432000"/>
          </a:xfrm>
        </p:grpSpPr>
        <p:sp>
          <p:nvSpPr>
            <p:cNvPr id="62" name="Rectangle 61"/>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1775957" y="4066494"/>
            <a:ext cx="252000" cy="432000"/>
            <a:chOff x="2027957" y="2895175"/>
            <a:chExt cx="252000" cy="432000"/>
          </a:xfrm>
        </p:grpSpPr>
        <p:sp>
          <p:nvSpPr>
            <p:cNvPr id="65" name="Rectangle 64"/>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2648136" y="4619048"/>
            <a:ext cx="252000" cy="432000"/>
            <a:chOff x="2027957" y="2895175"/>
            <a:chExt cx="252000" cy="432000"/>
          </a:xfrm>
        </p:grpSpPr>
        <p:sp>
          <p:nvSpPr>
            <p:cNvPr id="68" name="Rectangle 67"/>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1749237" y="5250832"/>
            <a:ext cx="252000" cy="432000"/>
            <a:chOff x="2027957" y="2895175"/>
            <a:chExt cx="252000" cy="432000"/>
          </a:xfrm>
        </p:grpSpPr>
        <p:sp>
          <p:nvSpPr>
            <p:cNvPr id="71" name="Rectangle 70"/>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1805138" y="5780711"/>
            <a:ext cx="252000" cy="432000"/>
            <a:chOff x="2027957" y="2895175"/>
            <a:chExt cx="252000" cy="432000"/>
          </a:xfrm>
        </p:grpSpPr>
        <p:sp>
          <p:nvSpPr>
            <p:cNvPr id="74" name="Rectangle 73"/>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7" name="Rounded Rectangle 11">
            <a:extLst>
              <a:ext uri="{FF2B5EF4-FFF2-40B4-BE49-F238E27FC236}">
                <a16:creationId xmlns:a16="http://schemas.microsoft.com/office/drawing/2014/main" id="{483D7EB9-C2AA-4190-98DE-925F861600E9}"/>
              </a:ext>
            </a:extLst>
          </p:cNvPr>
          <p:cNvSpPr/>
          <p:nvPr/>
        </p:nvSpPr>
        <p:spPr>
          <a:xfrm>
            <a:off x="10609200" y="247046"/>
            <a:ext cx="13481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600" y="-21600"/>
            <a:ext cx="10515600" cy="1325563"/>
          </a:xfrm>
        </p:spPr>
        <p:txBody>
          <a:bodyPr>
            <a:normAutofit/>
          </a:bodyPr>
          <a:lstStyle/>
          <a:p>
            <a:r>
              <a:rPr lang="en-GB" sz="3600" b="1" dirty="0">
                <a:solidFill>
                  <a:schemeClr val="bg1"/>
                </a:solidFill>
              </a:rPr>
              <a:t>[a] vs [ä]</a:t>
            </a:r>
          </a:p>
        </p:txBody>
      </p:sp>
    </p:spTree>
    <p:extLst>
      <p:ext uri="{BB962C8B-B14F-4D97-AF65-F5344CB8AC3E}">
        <p14:creationId xmlns:p14="http://schemas.microsoft.com/office/powerpoint/2010/main" val="12012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p:bldP spid="38" grpId="0"/>
      <p:bldP spid="39" grpId="0"/>
      <p:bldP spid="40" grpId="0"/>
      <p:bldP spid="41" grpId="0"/>
      <p:bldP spid="42" grpId="0"/>
      <p:bldP spid="43" grpId="0"/>
      <p:bldP spid="43" grpId="1"/>
      <p:bldP spid="44" grpId="0"/>
      <p:bldP spid="44" grpId="1"/>
      <p:bldP spid="45" grpId="0"/>
      <p:bldP spid="45" grpId="1"/>
      <p:bldP spid="46" grpId="0"/>
      <p:bldP spid="46" grpId="1"/>
      <p:bldP spid="55" grpId="0"/>
      <p:bldP spid="56"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idx="4294967295"/>
          </p:nvPr>
        </p:nvSpPr>
        <p:spPr>
          <a:xfrm>
            <a:off x="5269276" y="4273973"/>
            <a:ext cx="161453" cy="117288"/>
          </a:xfrm>
        </p:spPr>
        <p:txBody>
          <a:bodyPr>
            <a:normAutofit fontScale="90000"/>
          </a:bodyPr>
          <a:lstStyle/>
          <a:p>
            <a:r>
              <a:rPr lang="en-GB" sz="100" dirty="0">
                <a:solidFill>
                  <a:schemeClr val="bg1"/>
                </a:solidFill>
              </a:rPr>
              <a:t>German compound</a:t>
            </a:r>
            <a:r>
              <a:rPr lang="en-GB" sz="100" baseline="0" dirty="0">
                <a:solidFill>
                  <a:schemeClr val="bg1"/>
                </a:solidFill>
              </a:rPr>
              <a:t> nouns</a:t>
            </a:r>
            <a:endParaRPr lang="en-GB" sz="100" dirty="0">
              <a:solidFill>
                <a:schemeClr val="bg1"/>
              </a:solidFill>
            </a:endParaRPr>
          </a:p>
        </p:txBody>
      </p:sp>
      <p:graphicFrame>
        <p:nvGraphicFramePr>
          <p:cNvPr id="74" name="Table 73"/>
          <p:cNvGraphicFramePr>
            <a:graphicFrameLocks noGrp="1"/>
          </p:cNvGraphicFramePr>
          <p:nvPr>
            <p:extLst>
              <p:ext uri="{D42A27DB-BD31-4B8C-83A1-F6EECF244321}">
                <p14:modId xmlns:p14="http://schemas.microsoft.com/office/powerpoint/2010/main" val="1822740370"/>
              </p:ext>
            </p:extLst>
          </p:nvPr>
        </p:nvGraphicFramePr>
        <p:xfrm>
          <a:off x="5919650" y="901191"/>
          <a:ext cx="6228000" cy="2808001"/>
        </p:xfrm>
        <a:graphic>
          <a:graphicData uri="http://schemas.openxmlformats.org/drawingml/2006/table">
            <a:tbl>
              <a:tblPr firstRow="1" bandRow="1">
                <a:tableStyleId>{5940675A-B579-460E-94D1-54222C63F5DA}</a:tableStyleId>
              </a:tblPr>
              <a:tblGrid>
                <a:gridCol w="2136237">
                  <a:extLst>
                    <a:ext uri="{9D8B030D-6E8A-4147-A177-3AD203B41FA5}">
                      <a16:colId xmlns:a16="http://schemas.microsoft.com/office/drawing/2014/main" val="20000"/>
                    </a:ext>
                  </a:extLst>
                </a:gridCol>
                <a:gridCol w="4091763">
                  <a:extLst>
                    <a:ext uri="{9D8B030D-6E8A-4147-A177-3AD203B41FA5}">
                      <a16:colId xmlns:a16="http://schemas.microsoft.com/office/drawing/2014/main" val="20001"/>
                    </a:ext>
                  </a:extLst>
                </a:gridCol>
              </a:tblGrid>
              <a:tr h="401143">
                <a:tc>
                  <a:txBody>
                    <a:bodyPr/>
                    <a:lstStyle/>
                    <a:p>
                      <a:r>
                        <a:rPr lang="en-GB" sz="2000" dirty="0" err="1">
                          <a:solidFill>
                            <a:srgbClr val="115076"/>
                          </a:solidFill>
                        </a:rPr>
                        <a:t>Winterurlaub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01143">
                <a:tc>
                  <a:txBody>
                    <a:bodyPr/>
                    <a:lstStyle/>
                    <a:p>
                      <a:r>
                        <a:rPr lang="en-GB" sz="2000" dirty="0" err="1">
                          <a:solidFill>
                            <a:srgbClr val="115076"/>
                          </a:solidFill>
                        </a:rPr>
                        <a:t>Aktivurlaub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01143">
                <a:tc>
                  <a:txBody>
                    <a:bodyPr/>
                    <a:lstStyle/>
                    <a:p>
                      <a:r>
                        <a:rPr lang="en-GB" sz="2000" dirty="0" err="1">
                          <a:solidFill>
                            <a:srgbClr val="115076"/>
                          </a:solidFill>
                        </a:rPr>
                        <a:t>Rucksackurlaub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01143">
                <a:tc>
                  <a:txBody>
                    <a:bodyPr/>
                    <a:lstStyle/>
                    <a:p>
                      <a:r>
                        <a:rPr lang="en-GB" sz="2000" dirty="0" err="1">
                          <a:solidFill>
                            <a:srgbClr val="115076"/>
                          </a:solidFill>
                        </a:rPr>
                        <a:t>Familienurlaub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01143">
                <a:tc>
                  <a:txBody>
                    <a:bodyPr/>
                    <a:lstStyle/>
                    <a:p>
                      <a:r>
                        <a:rPr lang="en-GB" sz="2000" baseline="0" dirty="0" err="1">
                          <a:solidFill>
                            <a:srgbClr val="115076"/>
                          </a:solidFill>
                        </a:rPr>
                        <a:t>Tag</a:t>
                      </a:r>
                      <a:r>
                        <a:rPr lang="en-GB" sz="2000" dirty="0" err="1">
                          <a:solidFill>
                            <a:srgbClr val="115076"/>
                          </a:solidFill>
                        </a:rPr>
                        <a:t>esurlaub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01143">
                <a:tc>
                  <a:txBody>
                    <a:bodyPr/>
                    <a:lstStyle/>
                    <a:p>
                      <a:r>
                        <a:rPr lang="en-GB" sz="2000" dirty="0" err="1">
                          <a:solidFill>
                            <a:srgbClr val="115076"/>
                          </a:solidFill>
                        </a:rPr>
                        <a:t>Bootsurlaub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01143">
                <a:tc>
                  <a:txBody>
                    <a:bodyPr/>
                    <a:lstStyle/>
                    <a:p>
                      <a:r>
                        <a:rPr lang="en-GB" sz="2000" dirty="0" err="1">
                          <a:solidFill>
                            <a:srgbClr val="115076"/>
                          </a:solidFill>
                        </a:rPr>
                        <a:t>Strandurlaub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7" name="TextBox 76"/>
          <p:cNvSpPr txBox="1"/>
          <p:nvPr/>
        </p:nvSpPr>
        <p:spPr>
          <a:xfrm>
            <a:off x="8081545" y="907670"/>
            <a:ext cx="2301799" cy="400110"/>
          </a:xfrm>
          <a:prstGeom prst="rect">
            <a:avLst/>
          </a:prstGeom>
          <a:noFill/>
        </p:spPr>
        <p:txBody>
          <a:bodyPr wrap="square" rtlCol="0">
            <a:spAutoFit/>
          </a:bodyPr>
          <a:lstStyle/>
          <a:p>
            <a:pPr>
              <a:defRPr/>
            </a:pPr>
            <a:r>
              <a:rPr lang="en-GB" sz="2000" dirty="0">
                <a:solidFill>
                  <a:schemeClr val="accent1">
                    <a:lumMod val="50000"/>
                  </a:schemeClr>
                </a:solidFill>
              </a:rPr>
              <a:t>winter holiday</a:t>
            </a:r>
          </a:p>
        </p:txBody>
      </p:sp>
      <p:sp>
        <p:nvSpPr>
          <p:cNvPr id="2" name="TextBox 1"/>
          <p:cNvSpPr txBox="1"/>
          <p:nvPr/>
        </p:nvSpPr>
        <p:spPr>
          <a:xfrm>
            <a:off x="248194" y="248194"/>
            <a:ext cx="11639006" cy="707886"/>
          </a:xfrm>
          <a:prstGeom prst="rect">
            <a:avLst/>
          </a:prstGeom>
          <a:noFill/>
        </p:spPr>
        <p:txBody>
          <a:bodyPr wrap="square" rtlCol="0">
            <a:spAutoFit/>
          </a:bodyPr>
          <a:lstStyle/>
          <a:p>
            <a:pPr>
              <a:defRPr/>
            </a:pPr>
            <a:r>
              <a:rPr lang="en-GB" sz="2000" b="1" dirty="0">
                <a:solidFill>
                  <a:schemeClr val="accent1">
                    <a:lumMod val="50000"/>
                  </a:schemeClr>
                </a:solidFill>
              </a:rPr>
              <a:t>1</a:t>
            </a:r>
            <a:r>
              <a:rPr lang="en-GB" sz="2000" dirty="0">
                <a:solidFill>
                  <a:schemeClr val="accent1">
                    <a:lumMod val="50000"/>
                  </a:schemeClr>
                </a:solidFill>
              </a:rPr>
              <a:t>  </a:t>
            </a:r>
            <a:r>
              <a:rPr lang="en-GB" sz="2000" dirty="0" err="1">
                <a:solidFill>
                  <a:schemeClr val="accent1">
                    <a:lumMod val="50000"/>
                  </a:schemeClr>
                </a:solidFill>
              </a:rPr>
              <a:t>Schreib</a:t>
            </a:r>
            <a:r>
              <a:rPr lang="en-GB" sz="2000" dirty="0">
                <a:solidFill>
                  <a:schemeClr val="accent1">
                    <a:lumMod val="50000"/>
                  </a:schemeClr>
                </a:solidFill>
              </a:rPr>
              <a:t> den </a:t>
            </a:r>
            <a:r>
              <a:rPr lang="en-GB" sz="2000" dirty="0" err="1">
                <a:solidFill>
                  <a:schemeClr val="accent1">
                    <a:lumMod val="50000"/>
                  </a:schemeClr>
                </a:solidFill>
              </a:rPr>
              <a:t>Artikel</a:t>
            </a:r>
            <a:r>
              <a:rPr lang="en-GB" sz="2000" dirty="0">
                <a:solidFill>
                  <a:schemeClr val="accent1">
                    <a:lumMod val="50000"/>
                  </a:schemeClr>
                </a:solidFill>
              </a:rPr>
              <a:t> (</a:t>
            </a:r>
            <a:r>
              <a:rPr lang="en-GB" sz="2000" b="1" dirty="0">
                <a:solidFill>
                  <a:schemeClr val="accent1">
                    <a:lumMod val="50000"/>
                  </a:schemeClr>
                </a:solidFill>
              </a:rPr>
              <a:t>der</a:t>
            </a:r>
            <a:r>
              <a:rPr lang="en-GB" sz="2000" dirty="0">
                <a:solidFill>
                  <a:schemeClr val="accent1">
                    <a:lumMod val="50000"/>
                  </a:schemeClr>
                </a:solidFill>
              </a:rPr>
              <a:t>, </a:t>
            </a:r>
            <a:r>
              <a:rPr lang="en-GB" sz="2000" b="1" dirty="0">
                <a:solidFill>
                  <a:schemeClr val="accent1">
                    <a:lumMod val="50000"/>
                  </a:schemeClr>
                </a:solidFill>
              </a:rPr>
              <a:t>die</a:t>
            </a:r>
            <a:r>
              <a:rPr lang="en-GB" sz="2000" dirty="0">
                <a:solidFill>
                  <a:schemeClr val="accent1">
                    <a:lumMod val="50000"/>
                  </a:schemeClr>
                </a:solidFill>
              </a:rPr>
              <a:t>, </a:t>
            </a:r>
            <a:r>
              <a:rPr lang="en-GB" sz="2000" b="1" dirty="0">
                <a:solidFill>
                  <a:schemeClr val="accent1">
                    <a:lumMod val="50000"/>
                  </a:schemeClr>
                </a:solidFill>
              </a:rPr>
              <a:t>das</a:t>
            </a:r>
            <a:r>
              <a:rPr lang="en-GB" sz="2000" dirty="0">
                <a:solidFill>
                  <a:schemeClr val="accent1">
                    <a:lumMod val="50000"/>
                  </a:schemeClr>
                </a:solidFill>
              </a:rPr>
              <a:t>, </a:t>
            </a:r>
            <a:r>
              <a:rPr lang="en-GB" sz="2000" b="1" dirty="0">
                <a:solidFill>
                  <a:schemeClr val="accent1">
                    <a:lumMod val="50000"/>
                  </a:schemeClr>
                </a:solidFill>
              </a:rPr>
              <a:t>die</a:t>
            </a:r>
            <a:r>
              <a:rPr lang="en-GB" sz="2000" dirty="0">
                <a:solidFill>
                  <a:schemeClr val="accent1">
                    <a:lumMod val="50000"/>
                  </a:schemeClr>
                </a:solidFill>
              </a:rPr>
              <a:t>). </a:t>
            </a:r>
            <a:br>
              <a:rPr lang="en-GB" sz="2000" dirty="0">
                <a:solidFill>
                  <a:schemeClr val="accent1">
                    <a:lumMod val="50000"/>
                  </a:schemeClr>
                </a:solidFill>
              </a:rPr>
            </a:br>
            <a:r>
              <a:rPr lang="en-GB" sz="2000" dirty="0" err="1">
                <a:solidFill>
                  <a:schemeClr val="accent1">
                    <a:lumMod val="50000"/>
                  </a:schemeClr>
                </a:solidFill>
              </a:rPr>
              <a:t>Schreib</a:t>
            </a:r>
            <a:r>
              <a:rPr lang="en-GB" sz="2000" dirty="0">
                <a:solidFill>
                  <a:schemeClr val="accent1">
                    <a:lumMod val="50000"/>
                  </a:schemeClr>
                </a:solidFill>
              </a:rPr>
              <a:t> das Wort auf </a:t>
            </a:r>
            <a:r>
              <a:rPr lang="en-GB" sz="2000" dirty="0" err="1">
                <a:solidFill>
                  <a:schemeClr val="accent1">
                    <a:lumMod val="50000"/>
                  </a:schemeClr>
                </a:solidFill>
              </a:rPr>
              <a:t>Englisch</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a:t>
            </a:r>
          </a:p>
        </p:txBody>
      </p:sp>
      <p:graphicFrame>
        <p:nvGraphicFramePr>
          <p:cNvPr id="3" name="Table 2"/>
          <p:cNvGraphicFramePr>
            <a:graphicFrameLocks noGrp="1"/>
          </p:cNvGraphicFramePr>
          <p:nvPr>
            <p:extLst>
              <p:ext uri="{D42A27DB-BD31-4B8C-83A1-F6EECF244321}">
                <p14:modId xmlns:p14="http://schemas.microsoft.com/office/powerpoint/2010/main" val="3035980440"/>
              </p:ext>
            </p:extLst>
          </p:nvPr>
        </p:nvGraphicFramePr>
        <p:xfrm>
          <a:off x="248194" y="956080"/>
          <a:ext cx="5539651" cy="1981200"/>
        </p:xfrm>
        <a:graphic>
          <a:graphicData uri="http://schemas.openxmlformats.org/drawingml/2006/table">
            <a:tbl>
              <a:tblPr firstRow="1" bandRow="1">
                <a:tableStyleId>{5940675A-B579-460E-94D1-54222C63F5DA}</a:tableStyleId>
              </a:tblPr>
              <a:tblGrid>
                <a:gridCol w="3113571">
                  <a:extLst>
                    <a:ext uri="{9D8B030D-6E8A-4147-A177-3AD203B41FA5}">
                      <a16:colId xmlns:a16="http://schemas.microsoft.com/office/drawing/2014/main" val="20000"/>
                    </a:ext>
                  </a:extLst>
                </a:gridCol>
                <a:gridCol w="2426080">
                  <a:extLst>
                    <a:ext uri="{9D8B030D-6E8A-4147-A177-3AD203B41FA5}">
                      <a16:colId xmlns:a16="http://schemas.microsoft.com/office/drawing/2014/main" val="20001"/>
                    </a:ext>
                  </a:extLst>
                </a:gridCol>
              </a:tblGrid>
              <a:tr h="370840">
                <a:tc>
                  <a:txBody>
                    <a:bodyPr/>
                    <a:lstStyle/>
                    <a:p>
                      <a:r>
                        <a:rPr lang="en-GB" sz="2000" dirty="0">
                          <a:solidFill>
                            <a:srgbClr val="115076"/>
                          </a:solidFill>
                        </a:rPr>
                        <a:t>1 </a:t>
                      </a:r>
                      <a:r>
                        <a:rPr lang="en-GB" sz="2000" b="1" u="none" dirty="0">
                          <a:solidFill>
                            <a:srgbClr val="DAA520"/>
                          </a:solidFill>
                        </a:rPr>
                        <a:t>die</a:t>
                      </a:r>
                      <a:r>
                        <a:rPr lang="en-GB" sz="2000" dirty="0">
                          <a:solidFill>
                            <a:srgbClr val="115076"/>
                          </a:solidFill>
                        </a:rPr>
                        <a:t> </a:t>
                      </a:r>
                      <a:r>
                        <a:rPr lang="en-GB" sz="2000" u="none" dirty="0" err="1">
                          <a:solidFill>
                            <a:srgbClr val="115076"/>
                          </a:solidFill>
                        </a:rPr>
                        <a:t>Lieblingsnummer</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dirty="0">
                          <a:solidFill>
                            <a:srgbClr val="115076"/>
                          </a:solidFill>
                        </a:rPr>
                        <a:t>2 </a:t>
                      </a:r>
                      <a:r>
                        <a:rPr lang="en-GB" sz="2000" b="1" dirty="0">
                          <a:solidFill>
                            <a:srgbClr val="DAA520"/>
                          </a:solidFill>
                        </a:rPr>
                        <a:t>der </a:t>
                      </a:r>
                      <a:r>
                        <a:rPr lang="en-GB" sz="2000" u="none" dirty="0" err="1">
                          <a:solidFill>
                            <a:srgbClr val="115076"/>
                          </a:solidFill>
                        </a:rPr>
                        <a:t>Deutschunterricht</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dirty="0">
                          <a:solidFill>
                            <a:srgbClr val="115076"/>
                          </a:solidFill>
                        </a:rPr>
                        <a:t>3 </a:t>
                      </a:r>
                      <a:r>
                        <a:rPr lang="en-GB" sz="2000" b="1" dirty="0">
                          <a:solidFill>
                            <a:srgbClr val="DAA520"/>
                          </a:solidFill>
                        </a:rPr>
                        <a:t>der</a:t>
                      </a:r>
                      <a:r>
                        <a:rPr lang="en-GB" sz="2000" dirty="0">
                          <a:solidFill>
                            <a:srgbClr val="115076"/>
                          </a:solidFill>
                        </a:rPr>
                        <a:t> </a:t>
                      </a:r>
                      <a:r>
                        <a:rPr lang="en-GB" sz="2000" u="none" dirty="0" err="1">
                          <a:solidFill>
                            <a:srgbClr val="115076"/>
                          </a:solidFill>
                        </a:rPr>
                        <a:t>Frühzug</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dirty="0">
                          <a:solidFill>
                            <a:srgbClr val="115076"/>
                          </a:solidFill>
                        </a:rPr>
                        <a:t>4 </a:t>
                      </a:r>
                      <a:r>
                        <a:rPr lang="en-GB" sz="2000" b="1" dirty="0">
                          <a:solidFill>
                            <a:srgbClr val="DAA520"/>
                          </a:solidFill>
                        </a:rPr>
                        <a:t>die</a:t>
                      </a:r>
                      <a:r>
                        <a:rPr lang="en-GB" sz="2000" dirty="0">
                          <a:solidFill>
                            <a:srgbClr val="115076"/>
                          </a:solidFill>
                        </a:rPr>
                        <a:t> </a:t>
                      </a:r>
                      <a:r>
                        <a:rPr lang="en-GB" sz="2000" u="none" dirty="0" err="1">
                          <a:solidFill>
                            <a:srgbClr val="115076"/>
                          </a:solidFill>
                        </a:rPr>
                        <a:t>Sprachschule</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dirty="0">
                          <a:solidFill>
                            <a:srgbClr val="115076"/>
                          </a:solidFill>
                        </a:rPr>
                        <a:t>5 </a:t>
                      </a:r>
                      <a:r>
                        <a:rPr lang="en-GB" sz="2000" b="1" dirty="0">
                          <a:solidFill>
                            <a:srgbClr val="DAA520"/>
                          </a:solidFill>
                        </a:rPr>
                        <a:t>der</a:t>
                      </a:r>
                      <a:r>
                        <a:rPr lang="en-GB" sz="2000" dirty="0">
                          <a:solidFill>
                            <a:srgbClr val="115076"/>
                          </a:solidFill>
                        </a:rPr>
                        <a:t> </a:t>
                      </a:r>
                      <a:r>
                        <a:rPr lang="en-GB" sz="2000" u="none" dirty="0" err="1">
                          <a:solidFill>
                            <a:srgbClr val="115076"/>
                          </a:solidFill>
                        </a:rPr>
                        <a:t>Wochentag</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3"/>
          <p:cNvSpPr txBox="1"/>
          <p:nvPr/>
        </p:nvSpPr>
        <p:spPr>
          <a:xfrm>
            <a:off x="150979" y="3478657"/>
            <a:ext cx="5455920" cy="707886"/>
          </a:xfrm>
          <a:prstGeom prst="rect">
            <a:avLst/>
          </a:prstGeom>
          <a:noFill/>
        </p:spPr>
        <p:txBody>
          <a:bodyPr wrap="square" rtlCol="0">
            <a:spAutoFit/>
          </a:bodyPr>
          <a:lstStyle/>
          <a:p>
            <a:pPr>
              <a:defRPr/>
            </a:pPr>
            <a:r>
              <a:rPr lang="en-GB" sz="2000" b="1" dirty="0">
                <a:solidFill>
                  <a:schemeClr val="accent1">
                    <a:lumMod val="50000"/>
                  </a:schemeClr>
                </a:solidFill>
              </a:rPr>
              <a:t>2</a:t>
            </a:r>
            <a:r>
              <a:rPr lang="en-GB" sz="2000" dirty="0">
                <a:solidFill>
                  <a:schemeClr val="accent1">
                    <a:lumMod val="50000"/>
                  </a:schemeClr>
                </a:solidFill>
              </a:rPr>
              <a:t>  </a:t>
            </a:r>
            <a:r>
              <a:rPr lang="en-GB" sz="2000" dirty="0" err="1">
                <a:solidFill>
                  <a:schemeClr val="accent1">
                    <a:lumMod val="50000"/>
                  </a:schemeClr>
                </a:solidFill>
              </a:rPr>
              <a:t>Schreib</a:t>
            </a:r>
            <a:r>
              <a:rPr lang="en-GB" sz="2000" dirty="0">
                <a:solidFill>
                  <a:schemeClr val="accent1">
                    <a:lumMod val="50000"/>
                  </a:schemeClr>
                </a:solidFill>
              </a:rPr>
              <a:t> den </a:t>
            </a:r>
            <a:r>
              <a:rPr lang="en-GB" sz="2000" dirty="0" err="1">
                <a:solidFill>
                  <a:schemeClr val="accent1">
                    <a:lumMod val="50000"/>
                  </a:schemeClr>
                </a:solidFill>
              </a:rPr>
              <a:t>Artikel</a:t>
            </a:r>
            <a:r>
              <a:rPr lang="en-GB" sz="2000" dirty="0">
                <a:solidFill>
                  <a:schemeClr val="accent1">
                    <a:lumMod val="50000"/>
                  </a:schemeClr>
                </a:solidFill>
              </a:rPr>
              <a:t> (</a:t>
            </a:r>
            <a:r>
              <a:rPr lang="en-GB" sz="2000" b="1" dirty="0">
                <a:solidFill>
                  <a:schemeClr val="accent1">
                    <a:lumMod val="50000"/>
                  </a:schemeClr>
                </a:solidFill>
              </a:rPr>
              <a:t>der</a:t>
            </a:r>
            <a:r>
              <a:rPr lang="en-GB" sz="2000" dirty="0">
                <a:solidFill>
                  <a:schemeClr val="accent1">
                    <a:lumMod val="50000"/>
                  </a:schemeClr>
                </a:solidFill>
              </a:rPr>
              <a:t>, </a:t>
            </a:r>
            <a:r>
              <a:rPr lang="en-GB" sz="2000" b="1" dirty="0">
                <a:solidFill>
                  <a:schemeClr val="accent1">
                    <a:lumMod val="50000"/>
                  </a:schemeClr>
                </a:solidFill>
              </a:rPr>
              <a:t>die</a:t>
            </a:r>
            <a:r>
              <a:rPr lang="en-GB" sz="2000" dirty="0">
                <a:solidFill>
                  <a:schemeClr val="accent1">
                    <a:lumMod val="50000"/>
                  </a:schemeClr>
                </a:solidFill>
              </a:rPr>
              <a:t>, </a:t>
            </a:r>
            <a:r>
              <a:rPr lang="en-GB" sz="2000" b="1" dirty="0">
                <a:solidFill>
                  <a:schemeClr val="accent1">
                    <a:lumMod val="50000"/>
                  </a:schemeClr>
                </a:solidFill>
              </a:rPr>
              <a:t>das</a:t>
            </a:r>
            <a:r>
              <a:rPr lang="en-GB" sz="2000" dirty="0">
                <a:solidFill>
                  <a:schemeClr val="accent1">
                    <a:lumMod val="50000"/>
                  </a:schemeClr>
                </a:solidFill>
              </a:rPr>
              <a:t>, </a:t>
            </a:r>
            <a:r>
              <a:rPr lang="en-GB" sz="2000" b="1" dirty="0">
                <a:solidFill>
                  <a:schemeClr val="accent1">
                    <a:lumMod val="50000"/>
                  </a:schemeClr>
                </a:solidFill>
              </a:rPr>
              <a:t>die</a:t>
            </a:r>
            <a:r>
              <a:rPr lang="en-GB" sz="2000" dirty="0">
                <a:solidFill>
                  <a:schemeClr val="accent1">
                    <a:lumMod val="50000"/>
                  </a:schemeClr>
                </a:solidFill>
              </a:rPr>
              <a:t>). </a:t>
            </a:r>
            <a:br>
              <a:rPr lang="en-GB" sz="2000" dirty="0">
                <a:solidFill>
                  <a:schemeClr val="accent1">
                    <a:lumMod val="50000"/>
                  </a:schemeClr>
                </a:solidFill>
              </a:rPr>
            </a:br>
            <a:r>
              <a:rPr lang="en-GB" sz="2000" dirty="0" err="1">
                <a:solidFill>
                  <a:schemeClr val="accent1">
                    <a:lumMod val="50000"/>
                  </a:schemeClr>
                </a:solidFill>
              </a:rPr>
              <a:t>Schreib</a:t>
            </a:r>
            <a:r>
              <a:rPr lang="en-GB" sz="2000" dirty="0">
                <a:solidFill>
                  <a:schemeClr val="accent1">
                    <a:lumMod val="50000"/>
                  </a:schemeClr>
                </a:solidFill>
              </a:rPr>
              <a:t> das Wort auf </a:t>
            </a:r>
            <a:r>
              <a:rPr lang="en-GB" sz="2000" dirty="0" err="1">
                <a:solidFill>
                  <a:schemeClr val="accent1">
                    <a:lumMod val="50000"/>
                  </a:schemeClr>
                </a:solidFill>
              </a:rPr>
              <a:t>Englisch</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4031366941"/>
              </p:ext>
            </p:extLst>
          </p:nvPr>
        </p:nvGraphicFramePr>
        <p:xfrm>
          <a:off x="248193" y="4276109"/>
          <a:ext cx="4784573" cy="1981200"/>
        </p:xfrm>
        <a:graphic>
          <a:graphicData uri="http://schemas.openxmlformats.org/drawingml/2006/table">
            <a:tbl>
              <a:tblPr firstRow="1" bandRow="1">
                <a:tableStyleId>{5940675A-B579-460E-94D1-54222C63F5DA}</a:tableStyleId>
              </a:tblPr>
              <a:tblGrid>
                <a:gridCol w="2400878">
                  <a:extLst>
                    <a:ext uri="{9D8B030D-6E8A-4147-A177-3AD203B41FA5}">
                      <a16:colId xmlns:a16="http://schemas.microsoft.com/office/drawing/2014/main" val="20000"/>
                    </a:ext>
                  </a:extLst>
                </a:gridCol>
                <a:gridCol w="2383695">
                  <a:extLst>
                    <a:ext uri="{9D8B030D-6E8A-4147-A177-3AD203B41FA5}">
                      <a16:colId xmlns:a16="http://schemas.microsoft.com/office/drawing/2014/main" val="20001"/>
                    </a:ext>
                  </a:extLst>
                </a:gridCol>
              </a:tblGrid>
              <a:tr h="370840">
                <a:tc>
                  <a:txBody>
                    <a:bodyPr/>
                    <a:lstStyle/>
                    <a:p>
                      <a:r>
                        <a:rPr lang="en-GB" sz="2000" b="1" u="none" dirty="0">
                          <a:solidFill>
                            <a:srgbClr val="DAA520"/>
                          </a:solidFill>
                        </a:rPr>
                        <a:t>die</a:t>
                      </a:r>
                      <a:r>
                        <a:rPr lang="en-GB" sz="2000" dirty="0">
                          <a:solidFill>
                            <a:srgbClr val="115076"/>
                          </a:solidFill>
                        </a:rPr>
                        <a:t> </a:t>
                      </a:r>
                      <a:r>
                        <a:rPr lang="en-GB" sz="2000" u="none" dirty="0" err="1">
                          <a:solidFill>
                            <a:srgbClr val="115076"/>
                          </a:solidFill>
                        </a:rPr>
                        <a:t>Haustür</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b="1" u="none" dirty="0">
                          <a:solidFill>
                            <a:srgbClr val="DAA520"/>
                          </a:solidFill>
                        </a:rPr>
                        <a:t>das</a:t>
                      </a:r>
                      <a:r>
                        <a:rPr lang="en-GB" sz="2000" dirty="0">
                          <a:solidFill>
                            <a:srgbClr val="115076"/>
                          </a:solidFill>
                        </a:rPr>
                        <a:t> </a:t>
                      </a:r>
                      <a:r>
                        <a:rPr lang="en-GB" sz="2000" u="none" baseline="0" dirty="0" err="1">
                          <a:solidFill>
                            <a:srgbClr val="115076"/>
                          </a:solidFill>
                        </a:rPr>
                        <a:t>Liebespaar</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b="1" dirty="0">
                          <a:solidFill>
                            <a:srgbClr val="DAA520"/>
                          </a:solidFill>
                        </a:rPr>
                        <a:t>der</a:t>
                      </a:r>
                      <a:r>
                        <a:rPr lang="en-GB" sz="2000" dirty="0">
                          <a:solidFill>
                            <a:srgbClr val="115076"/>
                          </a:solidFill>
                        </a:rPr>
                        <a:t> </a:t>
                      </a:r>
                      <a:r>
                        <a:rPr lang="en-GB" sz="2000" u="none" dirty="0" err="1">
                          <a:solidFill>
                            <a:srgbClr val="115076"/>
                          </a:solidFill>
                        </a:rPr>
                        <a:t>Spielplatz</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b="1" dirty="0">
                          <a:solidFill>
                            <a:srgbClr val="DAA520"/>
                          </a:solidFill>
                        </a:rPr>
                        <a:t>das</a:t>
                      </a:r>
                      <a:r>
                        <a:rPr lang="en-GB" sz="2000" dirty="0">
                          <a:solidFill>
                            <a:srgbClr val="115076"/>
                          </a:solidFill>
                        </a:rPr>
                        <a:t> </a:t>
                      </a:r>
                      <a:r>
                        <a:rPr lang="en-GB" sz="2000" u="none" dirty="0" err="1">
                          <a:solidFill>
                            <a:srgbClr val="115076"/>
                          </a:solidFill>
                        </a:rPr>
                        <a:t>Grünblau</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b="1" dirty="0">
                          <a:solidFill>
                            <a:srgbClr val="DAA520"/>
                          </a:solidFill>
                        </a:rPr>
                        <a:t>das</a:t>
                      </a:r>
                      <a:r>
                        <a:rPr lang="en-GB" sz="2000" dirty="0">
                          <a:solidFill>
                            <a:srgbClr val="115076"/>
                          </a:solidFill>
                        </a:rPr>
                        <a:t> </a:t>
                      </a:r>
                      <a:r>
                        <a:rPr lang="en-GB" sz="2000" u="none" dirty="0" err="1">
                          <a:solidFill>
                            <a:srgbClr val="115076"/>
                          </a:solidFill>
                        </a:rPr>
                        <a:t>Schlafzimmer</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8" name="Straight Connector 7"/>
          <p:cNvCxnSpPr/>
          <p:nvPr/>
        </p:nvCxnSpPr>
        <p:spPr>
          <a:xfrm>
            <a:off x="2055756" y="1295270"/>
            <a:ext cx="991625"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64070" y="1009412"/>
            <a:ext cx="2393650" cy="400110"/>
          </a:xfrm>
          <a:prstGeom prst="rect">
            <a:avLst/>
          </a:prstGeom>
          <a:noFill/>
        </p:spPr>
        <p:txBody>
          <a:bodyPr wrap="square" rtlCol="0">
            <a:spAutoFit/>
          </a:bodyPr>
          <a:lstStyle/>
          <a:p>
            <a:pPr>
              <a:defRPr/>
            </a:pPr>
            <a:r>
              <a:rPr lang="en-GB" sz="2000" dirty="0">
                <a:solidFill>
                  <a:schemeClr val="accent1">
                    <a:lumMod val="50000"/>
                  </a:schemeClr>
                </a:solidFill>
              </a:rPr>
              <a:t>favourite number</a:t>
            </a:r>
          </a:p>
        </p:txBody>
      </p:sp>
      <p:cxnSp>
        <p:nvCxnSpPr>
          <p:cNvPr id="11" name="Straight Connector 10"/>
          <p:cNvCxnSpPr/>
          <p:nvPr/>
        </p:nvCxnSpPr>
        <p:spPr>
          <a:xfrm>
            <a:off x="2068760" y="1675825"/>
            <a:ext cx="1105925" cy="2668"/>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64069" y="1386968"/>
            <a:ext cx="2305849" cy="400110"/>
          </a:xfrm>
          <a:prstGeom prst="rect">
            <a:avLst/>
          </a:prstGeom>
          <a:noFill/>
        </p:spPr>
        <p:txBody>
          <a:bodyPr wrap="square" rtlCol="0">
            <a:spAutoFit/>
          </a:bodyPr>
          <a:lstStyle/>
          <a:p>
            <a:pPr>
              <a:defRPr/>
            </a:pPr>
            <a:r>
              <a:rPr lang="en-GB" sz="2000" dirty="0">
                <a:solidFill>
                  <a:schemeClr val="accent1">
                    <a:lumMod val="50000"/>
                  </a:schemeClr>
                </a:solidFill>
              </a:rPr>
              <a:t>German lesson</a:t>
            </a:r>
          </a:p>
        </p:txBody>
      </p:sp>
      <p:cxnSp>
        <p:nvCxnSpPr>
          <p:cNvPr id="15" name="Straight Connector 14"/>
          <p:cNvCxnSpPr/>
          <p:nvPr/>
        </p:nvCxnSpPr>
        <p:spPr>
          <a:xfrm>
            <a:off x="1541793" y="2069432"/>
            <a:ext cx="449465" cy="528"/>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64070" y="1780171"/>
            <a:ext cx="1949824" cy="400110"/>
          </a:xfrm>
          <a:prstGeom prst="rect">
            <a:avLst/>
          </a:prstGeom>
          <a:noFill/>
        </p:spPr>
        <p:txBody>
          <a:bodyPr wrap="square" rtlCol="0">
            <a:spAutoFit/>
          </a:bodyPr>
          <a:lstStyle/>
          <a:p>
            <a:pPr>
              <a:defRPr/>
            </a:pPr>
            <a:r>
              <a:rPr lang="en-GB" sz="2000" dirty="0">
                <a:solidFill>
                  <a:schemeClr val="accent1">
                    <a:lumMod val="50000"/>
                  </a:schemeClr>
                </a:solidFill>
              </a:rPr>
              <a:t>early train</a:t>
            </a:r>
          </a:p>
        </p:txBody>
      </p:sp>
      <p:cxnSp>
        <p:nvCxnSpPr>
          <p:cNvPr id="25" name="Straight Connector 24"/>
          <p:cNvCxnSpPr/>
          <p:nvPr/>
        </p:nvCxnSpPr>
        <p:spPr>
          <a:xfrm>
            <a:off x="1870922" y="2478936"/>
            <a:ext cx="817069"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346279" y="2160065"/>
            <a:ext cx="2571723" cy="400110"/>
          </a:xfrm>
          <a:prstGeom prst="rect">
            <a:avLst/>
          </a:prstGeom>
          <a:noFill/>
        </p:spPr>
        <p:txBody>
          <a:bodyPr wrap="square" rtlCol="0">
            <a:spAutoFit/>
          </a:bodyPr>
          <a:lstStyle/>
          <a:p>
            <a:pPr>
              <a:defRPr/>
            </a:pPr>
            <a:r>
              <a:rPr lang="en-GB" sz="2000" dirty="0">
                <a:solidFill>
                  <a:schemeClr val="accent1">
                    <a:lumMod val="50000"/>
                  </a:schemeClr>
                </a:solidFill>
              </a:rPr>
              <a:t>language school</a:t>
            </a:r>
          </a:p>
        </p:txBody>
      </p:sp>
      <p:cxnSp>
        <p:nvCxnSpPr>
          <p:cNvPr id="31" name="Straight Connector 30"/>
          <p:cNvCxnSpPr/>
          <p:nvPr/>
        </p:nvCxnSpPr>
        <p:spPr>
          <a:xfrm>
            <a:off x="2040573" y="2886470"/>
            <a:ext cx="449465" cy="528"/>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375685" y="2562234"/>
            <a:ext cx="2094879" cy="400110"/>
          </a:xfrm>
          <a:prstGeom prst="rect">
            <a:avLst/>
          </a:prstGeom>
          <a:noFill/>
        </p:spPr>
        <p:txBody>
          <a:bodyPr wrap="square" rtlCol="0">
            <a:spAutoFit/>
          </a:bodyPr>
          <a:lstStyle/>
          <a:p>
            <a:pPr>
              <a:defRPr/>
            </a:pPr>
            <a:r>
              <a:rPr lang="en-GB" sz="2000" dirty="0">
                <a:solidFill>
                  <a:schemeClr val="accent1">
                    <a:lumMod val="50000"/>
                  </a:schemeClr>
                </a:solidFill>
              </a:rPr>
              <a:t>week day</a:t>
            </a:r>
          </a:p>
        </p:txBody>
      </p:sp>
      <p:cxnSp>
        <p:nvCxnSpPr>
          <p:cNvPr id="38" name="Straight Connector 37"/>
          <p:cNvCxnSpPr/>
          <p:nvPr/>
        </p:nvCxnSpPr>
        <p:spPr>
          <a:xfrm flipV="1">
            <a:off x="1394490" y="4592537"/>
            <a:ext cx="324690" cy="313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45466" y="4290672"/>
            <a:ext cx="2233602" cy="400110"/>
          </a:xfrm>
          <a:prstGeom prst="rect">
            <a:avLst/>
          </a:prstGeom>
          <a:noFill/>
        </p:spPr>
        <p:txBody>
          <a:bodyPr wrap="square" rtlCol="0">
            <a:spAutoFit/>
          </a:bodyPr>
          <a:lstStyle/>
          <a:p>
            <a:pPr>
              <a:defRPr/>
            </a:pPr>
            <a:r>
              <a:rPr lang="en-GB" sz="2000" dirty="0">
                <a:solidFill>
                  <a:schemeClr val="accent1">
                    <a:lumMod val="50000"/>
                  </a:schemeClr>
                </a:solidFill>
              </a:rPr>
              <a:t>front door</a:t>
            </a:r>
          </a:p>
        </p:txBody>
      </p:sp>
      <p:cxnSp>
        <p:nvCxnSpPr>
          <p:cNvPr id="42" name="Straight Connector 41"/>
          <p:cNvCxnSpPr/>
          <p:nvPr/>
        </p:nvCxnSpPr>
        <p:spPr>
          <a:xfrm>
            <a:off x="1642508" y="5007557"/>
            <a:ext cx="54667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637254" y="4687898"/>
            <a:ext cx="2369953" cy="400110"/>
          </a:xfrm>
          <a:prstGeom prst="rect">
            <a:avLst/>
          </a:prstGeom>
          <a:noFill/>
        </p:spPr>
        <p:txBody>
          <a:bodyPr wrap="square" rtlCol="0">
            <a:spAutoFit/>
          </a:bodyPr>
          <a:lstStyle/>
          <a:p>
            <a:pPr>
              <a:defRPr/>
            </a:pPr>
            <a:r>
              <a:rPr lang="en-GB" sz="2000" dirty="0">
                <a:solidFill>
                  <a:schemeClr val="accent1">
                    <a:lumMod val="50000"/>
                  </a:schemeClr>
                </a:solidFill>
              </a:rPr>
              <a:t>(romantic)couple</a:t>
            </a:r>
          </a:p>
        </p:txBody>
      </p:sp>
      <p:cxnSp>
        <p:nvCxnSpPr>
          <p:cNvPr id="53" name="Straight Connector 52"/>
          <p:cNvCxnSpPr/>
          <p:nvPr/>
        </p:nvCxnSpPr>
        <p:spPr>
          <a:xfrm>
            <a:off x="1394490" y="5403780"/>
            <a:ext cx="54667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645059" y="5099687"/>
            <a:ext cx="2233602" cy="400110"/>
          </a:xfrm>
          <a:prstGeom prst="rect">
            <a:avLst/>
          </a:prstGeom>
          <a:noFill/>
        </p:spPr>
        <p:txBody>
          <a:bodyPr wrap="square" rtlCol="0">
            <a:spAutoFit/>
          </a:bodyPr>
          <a:lstStyle/>
          <a:p>
            <a:pPr>
              <a:defRPr/>
            </a:pPr>
            <a:r>
              <a:rPr lang="en-GB" sz="2000" dirty="0">
                <a:solidFill>
                  <a:schemeClr val="accent1">
                    <a:lumMod val="50000"/>
                  </a:schemeClr>
                </a:solidFill>
              </a:rPr>
              <a:t>playground</a:t>
            </a:r>
          </a:p>
        </p:txBody>
      </p:sp>
      <p:sp>
        <p:nvSpPr>
          <p:cNvPr id="55" name="TextBox 54"/>
          <p:cNvSpPr txBox="1"/>
          <p:nvPr/>
        </p:nvSpPr>
        <p:spPr>
          <a:xfrm>
            <a:off x="2631346" y="5462169"/>
            <a:ext cx="2233602" cy="400110"/>
          </a:xfrm>
          <a:prstGeom prst="rect">
            <a:avLst/>
          </a:prstGeom>
          <a:noFill/>
        </p:spPr>
        <p:txBody>
          <a:bodyPr wrap="square" rtlCol="0">
            <a:spAutoFit/>
          </a:bodyPr>
          <a:lstStyle/>
          <a:p>
            <a:pPr>
              <a:defRPr/>
            </a:pPr>
            <a:r>
              <a:rPr lang="en-GB" sz="2000" dirty="0" err="1">
                <a:solidFill>
                  <a:schemeClr val="accent1">
                    <a:lumMod val="50000"/>
                  </a:schemeClr>
                </a:solidFill>
              </a:rPr>
              <a:t>greeny</a:t>
            </a:r>
            <a:r>
              <a:rPr lang="en-GB" sz="2000" dirty="0">
                <a:solidFill>
                  <a:schemeClr val="accent1">
                    <a:lumMod val="50000"/>
                  </a:schemeClr>
                </a:solidFill>
              </a:rPr>
              <a:t> blue</a:t>
            </a:r>
          </a:p>
        </p:txBody>
      </p:sp>
      <p:cxnSp>
        <p:nvCxnSpPr>
          <p:cNvPr id="57" name="Straight Connector 56"/>
          <p:cNvCxnSpPr/>
          <p:nvPr/>
        </p:nvCxnSpPr>
        <p:spPr>
          <a:xfrm>
            <a:off x="1461724" y="5799845"/>
            <a:ext cx="54667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668439" y="6185848"/>
            <a:ext cx="822278"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637255" y="5851546"/>
            <a:ext cx="2233602" cy="400110"/>
          </a:xfrm>
          <a:prstGeom prst="rect">
            <a:avLst/>
          </a:prstGeom>
          <a:noFill/>
        </p:spPr>
        <p:txBody>
          <a:bodyPr wrap="square" rtlCol="0">
            <a:spAutoFit/>
          </a:bodyPr>
          <a:lstStyle/>
          <a:p>
            <a:pPr>
              <a:defRPr/>
            </a:pPr>
            <a:r>
              <a:rPr lang="en-GB" sz="2000" dirty="0">
                <a:solidFill>
                  <a:schemeClr val="accent1">
                    <a:lumMod val="50000"/>
                  </a:schemeClr>
                </a:solidFill>
              </a:rPr>
              <a:t>bedroom</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2596" y="5866245"/>
            <a:ext cx="429997" cy="396403"/>
          </a:xfrm>
          <a:prstGeom prst="rect">
            <a:avLst/>
          </a:prstGeom>
        </p:spPr>
      </p:pic>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3372" t="28045" r="50044" b="6859"/>
          <a:stretch/>
        </p:blipFill>
        <p:spPr>
          <a:xfrm>
            <a:off x="5210526" y="4119824"/>
            <a:ext cx="425079" cy="445500"/>
          </a:xfrm>
          <a:prstGeom prst="rect">
            <a:avLst/>
          </a:prstGeom>
        </p:spPr>
      </p:pic>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4495" y="4535289"/>
            <a:ext cx="488098" cy="488098"/>
          </a:xfrm>
          <a:prstGeom prst="rect">
            <a:avLst/>
          </a:prstGeom>
        </p:spPr>
      </p:pic>
      <p:pic>
        <p:nvPicPr>
          <p:cNvPr id="70" name="Picture 69"/>
          <p:cNvPicPr>
            <a:picLocks noChangeAspect="1"/>
          </p:cNvPicPr>
          <p:nvPr/>
        </p:nvPicPr>
        <p:blipFill rotWithShape="1">
          <a:blip r:embed="rId6" cstate="print">
            <a:extLst>
              <a:ext uri="{28A0092B-C50C-407E-A947-70E740481C1C}">
                <a14:useLocalDpi xmlns:a14="http://schemas.microsoft.com/office/drawing/2010/main" val="0"/>
              </a:ext>
            </a:extLst>
          </a:blip>
          <a:srcRect b="14782"/>
          <a:stretch/>
        </p:blipFill>
        <p:spPr>
          <a:xfrm>
            <a:off x="5163946" y="4991071"/>
            <a:ext cx="498647" cy="424934"/>
          </a:xfrm>
          <a:prstGeom prst="rect">
            <a:avLst/>
          </a:prstGeom>
        </p:spPr>
      </p:pic>
      <p:pic>
        <p:nvPicPr>
          <p:cNvPr id="71" name="Picture 70"/>
          <p:cNvPicPr>
            <a:picLocks noChangeAspect="1"/>
          </p:cNvPicPr>
          <p:nvPr/>
        </p:nvPicPr>
        <p:blipFill rotWithShape="1">
          <a:blip r:embed="rId7" cstate="print">
            <a:extLst>
              <a:ext uri="{28A0092B-C50C-407E-A947-70E740481C1C}">
                <a14:useLocalDpi xmlns:a14="http://schemas.microsoft.com/office/drawing/2010/main" val="0"/>
              </a:ext>
            </a:extLst>
          </a:blip>
          <a:srcRect t="33185"/>
          <a:stretch/>
        </p:blipFill>
        <p:spPr>
          <a:xfrm rot="10800000">
            <a:off x="5163946" y="5486867"/>
            <a:ext cx="505973" cy="338066"/>
          </a:xfrm>
          <a:prstGeom prst="rect">
            <a:avLst/>
          </a:prstGeom>
        </p:spPr>
      </p:pic>
      <p:sp>
        <p:nvSpPr>
          <p:cNvPr id="72" name="TextBox 71"/>
          <p:cNvSpPr txBox="1"/>
          <p:nvPr/>
        </p:nvSpPr>
        <p:spPr>
          <a:xfrm>
            <a:off x="5919650" y="194862"/>
            <a:ext cx="6272349" cy="707886"/>
          </a:xfrm>
          <a:prstGeom prst="rect">
            <a:avLst/>
          </a:prstGeom>
          <a:noFill/>
        </p:spPr>
        <p:txBody>
          <a:bodyPr wrap="square" rtlCol="0">
            <a:spAutoFit/>
          </a:bodyPr>
          <a:lstStyle/>
          <a:p>
            <a:pPr>
              <a:defRPr/>
            </a:pPr>
            <a:r>
              <a:rPr lang="en-GB" sz="2000" b="1" dirty="0">
                <a:solidFill>
                  <a:schemeClr val="accent1">
                    <a:lumMod val="50000"/>
                  </a:schemeClr>
                </a:solidFill>
              </a:rPr>
              <a:t>3</a:t>
            </a:r>
            <a:r>
              <a:rPr lang="en-GB" sz="2000" dirty="0">
                <a:solidFill>
                  <a:schemeClr val="accent1">
                    <a:lumMod val="50000"/>
                  </a:schemeClr>
                </a:solidFill>
              </a:rPr>
              <a:t>  </a:t>
            </a:r>
            <a:r>
              <a:rPr lang="en-GB" sz="2000" b="1" dirty="0" err="1">
                <a:solidFill>
                  <a:schemeClr val="accent1">
                    <a:lumMod val="50000"/>
                  </a:schemeClr>
                </a:solidFill>
              </a:rPr>
              <a:t>Lieblingsurlaube</a:t>
            </a:r>
            <a:r>
              <a:rPr lang="en-GB" sz="2000" b="1" dirty="0">
                <a:solidFill>
                  <a:schemeClr val="accent1">
                    <a:lumMod val="50000"/>
                  </a:schemeClr>
                </a:solidFill>
              </a:rPr>
              <a:t>.  </a:t>
            </a:r>
            <a:br>
              <a:rPr lang="en-GB" sz="2000" dirty="0">
                <a:solidFill>
                  <a:schemeClr val="accent1">
                    <a:lumMod val="50000"/>
                  </a:schemeClr>
                </a:solidFill>
              </a:rPr>
            </a:br>
            <a:r>
              <a:rPr lang="en-GB" sz="2000" dirty="0">
                <a:solidFill>
                  <a:schemeClr val="accent1">
                    <a:lumMod val="50000"/>
                  </a:schemeClr>
                </a:solidFill>
              </a:rPr>
              <a:t>Separate the words. Was </a:t>
            </a:r>
            <a:r>
              <a:rPr lang="en-GB" sz="2000" dirty="0" err="1">
                <a:solidFill>
                  <a:schemeClr val="accent1">
                    <a:lumMod val="50000"/>
                  </a:schemeClr>
                </a:solidFill>
              </a:rPr>
              <a:t>ist</a:t>
            </a:r>
            <a:r>
              <a:rPr lang="en-GB" sz="2000" dirty="0">
                <a:solidFill>
                  <a:schemeClr val="accent1">
                    <a:lumMod val="50000"/>
                  </a:schemeClr>
                </a:solidFill>
              </a:rPr>
              <a:t> das auf </a:t>
            </a:r>
            <a:r>
              <a:rPr lang="en-GB" sz="2000" dirty="0" err="1">
                <a:solidFill>
                  <a:schemeClr val="accent1">
                    <a:lumMod val="50000"/>
                  </a:schemeClr>
                </a:solidFill>
              </a:rPr>
              <a:t>Englisch</a:t>
            </a:r>
            <a:r>
              <a:rPr lang="en-GB" sz="2000" dirty="0">
                <a:solidFill>
                  <a:schemeClr val="accent1">
                    <a:lumMod val="50000"/>
                  </a:schemeClr>
                </a:solidFill>
              </a:rPr>
              <a:t>?</a:t>
            </a:r>
          </a:p>
        </p:txBody>
      </p:sp>
      <p:cxnSp>
        <p:nvCxnSpPr>
          <p:cNvPr id="73" name="Straight Connector 72"/>
          <p:cNvCxnSpPr/>
          <p:nvPr/>
        </p:nvCxnSpPr>
        <p:spPr>
          <a:xfrm>
            <a:off x="7357244" y="170148"/>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779889" y="890979"/>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597950" y="1303938"/>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078274" y="1293595"/>
            <a:ext cx="4215365" cy="400110"/>
          </a:xfrm>
          <a:prstGeom prst="rect">
            <a:avLst/>
          </a:prstGeom>
          <a:noFill/>
        </p:spPr>
        <p:txBody>
          <a:bodyPr wrap="square" rtlCol="0">
            <a:spAutoFit/>
          </a:bodyPr>
          <a:lstStyle/>
          <a:p>
            <a:pPr>
              <a:defRPr/>
            </a:pPr>
            <a:r>
              <a:rPr lang="en-GB" sz="2000" dirty="0">
                <a:solidFill>
                  <a:schemeClr val="accent1">
                    <a:lumMod val="50000"/>
                  </a:schemeClr>
                </a:solidFill>
              </a:rPr>
              <a:t>activity holiday / active holiday</a:t>
            </a:r>
          </a:p>
        </p:txBody>
      </p:sp>
      <p:cxnSp>
        <p:nvCxnSpPr>
          <p:cNvPr id="79" name="Straight Connector 78"/>
          <p:cNvCxnSpPr/>
          <p:nvPr/>
        </p:nvCxnSpPr>
        <p:spPr>
          <a:xfrm>
            <a:off x="7171892" y="1716897"/>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068098" y="1693900"/>
            <a:ext cx="4215365" cy="400110"/>
          </a:xfrm>
          <a:prstGeom prst="rect">
            <a:avLst/>
          </a:prstGeom>
          <a:noFill/>
        </p:spPr>
        <p:txBody>
          <a:bodyPr wrap="square" rtlCol="0">
            <a:spAutoFit/>
          </a:bodyPr>
          <a:lstStyle/>
          <a:p>
            <a:pPr>
              <a:defRPr/>
            </a:pPr>
            <a:r>
              <a:rPr lang="en-GB" sz="2000" dirty="0">
                <a:solidFill>
                  <a:schemeClr val="accent1">
                    <a:lumMod val="50000"/>
                  </a:schemeClr>
                </a:solidFill>
              </a:rPr>
              <a:t>backpacking holiday</a:t>
            </a:r>
          </a:p>
        </p:txBody>
      </p:sp>
      <p:cxnSp>
        <p:nvCxnSpPr>
          <p:cNvPr id="82" name="Straight Connector 81"/>
          <p:cNvCxnSpPr/>
          <p:nvPr/>
        </p:nvCxnSpPr>
        <p:spPr>
          <a:xfrm>
            <a:off x="7003017" y="2085038"/>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078274" y="2078826"/>
            <a:ext cx="4215365" cy="400110"/>
          </a:xfrm>
          <a:prstGeom prst="rect">
            <a:avLst/>
          </a:prstGeom>
          <a:noFill/>
        </p:spPr>
        <p:txBody>
          <a:bodyPr wrap="square" rtlCol="0">
            <a:spAutoFit/>
          </a:bodyPr>
          <a:lstStyle/>
          <a:p>
            <a:pPr>
              <a:defRPr/>
            </a:pPr>
            <a:r>
              <a:rPr lang="en-GB" sz="2000" dirty="0">
                <a:solidFill>
                  <a:schemeClr val="accent1">
                    <a:lumMod val="50000"/>
                  </a:schemeClr>
                </a:solidFill>
              </a:rPr>
              <a:t>family holiday</a:t>
            </a:r>
          </a:p>
        </p:txBody>
      </p:sp>
      <p:cxnSp>
        <p:nvCxnSpPr>
          <p:cNvPr id="84" name="Straight Connector 83"/>
          <p:cNvCxnSpPr/>
          <p:nvPr/>
        </p:nvCxnSpPr>
        <p:spPr>
          <a:xfrm>
            <a:off x="6708457" y="2499074"/>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078273" y="2499791"/>
            <a:ext cx="4215365" cy="400110"/>
          </a:xfrm>
          <a:prstGeom prst="rect">
            <a:avLst/>
          </a:prstGeom>
          <a:noFill/>
        </p:spPr>
        <p:txBody>
          <a:bodyPr wrap="square" rtlCol="0">
            <a:spAutoFit/>
          </a:bodyPr>
          <a:lstStyle/>
          <a:p>
            <a:pPr>
              <a:defRPr/>
            </a:pPr>
            <a:r>
              <a:rPr lang="en-GB" sz="2000" dirty="0">
                <a:solidFill>
                  <a:schemeClr val="accent1">
                    <a:lumMod val="50000"/>
                  </a:schemeClr>
                </a:solidFill>
              </a:rPr>
              <a:t>day’s holiday</a:t>
            </a:r>
          </a:p>
        </p:txBody>
      </p:sp>
      <p:cxnSp>
        <p:nvCxnSpPr>
          <p:cNvPr id="86" name="Straight Connector 85"/>
          <p:cNvCxnSpPr/>
          <p:nvPr/>
        </p:nvCxnSpPr>
        <p:spPr>
          <a:xfrm>
            <a:off x="6678481" y="2889026"/>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8078273" y="2896831"/>
            <a:ext cx="4215365" cy="400110"/>
          </a:xfrm>
          <a:prstGeom prst="rect">
            <a:avLst/>
          </a:prstGeom>
          <a:noFill/>
        </p:spPr>
        <p:txBody>
          <a:bodyPr wrap="square" rtlCol="0">
            <a:spAutoFit/>
          </a:bodyPr>
          <a:lstStyle/>
          <a:p>
            <a:pPr>
              <a:defRPr/>
            </a:pPr>
            <a:r>
              <a:rPr lang="en-GB" sz="2000" dirty="0">
                <a:solidFill>
                  <a:schemeClr val="accent1">
                    <a:lumMod val="50000"/>
                  </a:schemeClr>
                </a:solidFill>
              </a:rPr>
              <a:t>boating holiday</a:t>
            </a:r>
          </a:p>
        </p:txBody>
      </p:sp>
      <p:cxnSp>
        <p:nvCxnSpPr>
          <p:cNvPr id="88" name="Straight Connector 87"/>
          <p:cNvCxnSpPr/>
          <p:nvPr/>
        </p:nvCxnSpPr>
        <p:spPr>
          <a:xfrm>
            <a:off x="6792952" y="3261912"/>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8078273" y="3285195"/>
            <a:ext cx="4215365" cy="400110"/>
          </a:xfrm>
          <a:prstGeom prst="rect">
            <a:avLst/>
          </a:prstGeom>
          <a:noFill/>
        </p:spPr>
        <p:txBody>
          <a:bodyPr wrap="square" rtlCol="0">
            <a:spAutoFit/>
          </a:bodyPr>
          <a:lstStyle/>
          <a:p>
            <a:pPr>
              <a:defRPr/>
            </a:pPr>
            <a:r>
              <a:rPr lang="en-GB" sz="2000" dirty="0">
                <a:solidFill>
                  <a:schemeClr val="accent1">
                    <a:lumMod val="50000"/>
                  </a:schemeClr>
                </a:solidFill>
              </a:rPr>
              <a:t>beach holiday</a:t>
            </a:r>
          </a:p>
        </p:txBody>
      </p:sp>
      <p:sp>
        <p:nvSpPr>
          <p:cNvPr id="90" name="TextBox 89"/>
          <p:cNvSpPr txBox="1"/>
          <p:nvPr/>
        </p:nvSpPr>
        <p:spPr>
          <a:xfrm>
            <a:off x="5831282" y="3708859"/>
            <a:ext cx="6272349" cy="707886"/>
          </a:xfrm>
          <a:prstGeom prst="rect">
            <a:avLst/>
          </a:prstGeom>
          <a:noFill/>
        </p:spPr>
        <p:txBody>
          <a:bodyPr wrap="square" rtlCol="0">
            <a:spAutoFit/>
          </a:bodyPr>
          <a:lstStyle/>
          <a:p>
            <a:pPr>
              <a:defRPr/>
            </a:pPr>
            <a:r>
              <a:rPr lang="en-GB" sz="2000" b="1" dirty="0">
                <a:solidFill>
                  <a:schemeClr val="accent1">
                    <a:lumMod val="50000"/>
                  </a:schemeClr>
                </a:solidFill>
              </a:rPr>
              <a:t>4</a:t>
            </a:r>
            <a:r>
              <a:rPr lang="en-GB" sz="2000" dirty="0">
                <a:solidFill>
                  <a:schemeClr val="accent1">
                    <a:lumMod val="50000"/>
                  </a:schemeClr>
                </a:solidFill>
              </a:rPr>
              <a:t>  </a:t>
            </a:r>
            <a:r>
              <a:rPr lang="en-GB" sz="2000" b="1" dirty="0" err="1">
                <a:solidFill>
                  <a:schemeClr val="accent1">
                    <a:lumMod val="50000"/>
                  </a:schemeClr>
                </a:solidFill>
              </a:rPr>
              <a:t>Urlaubssachen</a:t>
            </a:r>
            <a:r>
              <a:rPr lang="en-GB" sz="2000" b="1" dirty="0">
                <a:solidFill>
                  <a:schemeClr val="accent1">
                    <a:lumMod val="50000"/>
                  </a:schemeClr>
                </a:solidFill>
              </a:rPr>
              <a:t>  </a:t>
            </a:r>
            <a:br>
              <a:rPr lang="en-GB" sz="2000" dirty="0">
                <a:solidFill>
                  <a:schemeClr val="accent1">
                    <a:lumMod val="50000"/>
                  </a:schemeClr>
                </a:solidFill>
              </a:rPr>
            </a:br>
            <a:r>
              <a:rPr lang="en-GB" sz="2000" dirty="0">
                <a:solidFill>
                  <a:schemeClr val="accent1">
                    <a:lumMod val="50000"/>
                  </a:schemeClr>
                </a:solidFill>
              </a:rPr>
              <a:t>Separate the words. Was </a:t>
            </a:r>
            <a:r>
              <a:rPr lang="en-GB" sz="2000" dirty="0" err="1">
                <a:solidFill>
                  <a:schemeClr val="accent1">
                    <a:lumMod val="50000"/>
                  </a:schemeClr>
                </a:solidFill>
              </a:rPr>
              <a:t>ist</a:t>
            </a:r>
            <a:r>
              <a:rPr lang="en-GB" sz="2000" dirty="0">
                <a:solidFill>
                  <a:schemeClr val="accent1">
                    <a:lumMod val="50000"/>
                  </a:schemeClr>
                </a:solidFill>
              </a:rPr>
              <a:t> das auf </a:t>
            </a:r>
            <a:r>
              <a:rPr lang="en-GB" sz="2000" dirty="0" err="1">
                <a:solidFill>
                  <a:schemeClr val="accent1">
                    <a:lumMod val="50000"/>
                  </a:schemeClr>
                </a:solidFill>
              </a:rPr>
              <a:t>Englisch</a:t>
            </a:r>
            <a:r>
              <a:rPr lang="en-GB" sz="2000" dirty="0">
                <a:solidFill>
                  <a:schemeClr val="accent1">
                    <a:lumMod val="50000"/>
                  </a:schemeClr>
                </a:solidFill>
              </a:rPr>
              <a:t>?</a:t>
            </a:r>
          </a:p>
        </p:txBody>
      </p:sp>
      <p:cxnSp>
        <p:nvCxnSpPr>
          <p:cNvPr id="91" name="Straight Connector 90"/>
          <p:cNvCxnSpPr/>
          <p:nvPr/>
        </p:nvCxnSpPr>
        <p:spPr>
          <a:xfrm>
            <a:off x="7109401" y="3685591"/>
            <a:ext cx="0" cy="41295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graphicFrame>
        <p:nvGraphicFramePr>
          <p:cNvPr id="92" name="Table 91"/>
          <p:cNvGraphicFramePr>
            <a:graphicFrameLocks noGrp="1"/>
          </p:cNvGraphicFramePr>
          <p:nvPr>
            <p:extLst>
              <p:ext uri="{D42A27DB-BD31-4B8C-83A1-F6EECF244321}">
                <p14:modId xmlns:p14="http://schemas.microsoft.com/office/powerpoint/2010/main" val="367027453"/>
              </p:ext>
            </p:extLst>
          </p:nvPr>
        </p:nvGraphicFramePr>
        <p:xfrm>
          <a:off x="5919650" y="4352207"/>
          <a:ext cx="5674563" cy="1981200"/>
        </p:xfrm>
        <a:graphic>
          <a:graphicData uri="http://schemas.openxmlformats.org/drawingml/2006/table">
            <a:tbl>
              <a:tblPr firstRow="1" bandRow="1">
                <a:tableStyleId>{5940675A-B579-460E-94D1-54222C63F5DA}</a:tableStyleId>
              </a:tblPr>
              <a:tblGrid>
                <a:gridCol w="2417526">
                  <a:extLst>
                    <a:ext uri="{9D8B030D-6E8A-4147-A177-3AD203B41FA5}">
                      <a16:colId xmlns:a16="http://schemas.microsoft.com/office/drawing/2014/main" val="20000"/>
                    </a:ext>
                  </a:extLst>
                </a:gridCol>
                <a:gridCol w="3257037">
                  <a:extLst>
                    <a:ext uri="{9D8B030D-6E8A-4147-A177-3AD203B41FA5}">
                      <a16:colId xmlns:a16="http://schemas.microsoft.com/office/drawing/2014/main" val="20001"/>
                    </a:ext>
                  </a:extLst>
                </a:gridCol>
              </a:tblGrid>
              <a:tr h="370840">
                <a:tc>
                  <a:txBody>
                    <a:bodyPr/>
                    <a:lstStyle/>
                    <a:p>
                      <a:r>
                        <a:rPr lang="en-GB" sz="2000" b="1" u="none" dirty="0">
                          <a:solidFill>
                            <a:srgbClr val="DAA520"/>
                          </a:solidFill>
                        </a:rPr>
                        <a:t>der</a:t>
                      </a:r>
                      <a:r>
                        <a:rPr lang="en-GB" sz="2000" dirty="0">
                          <a:solidFill>
                            <a:srgbClr val="115076"/>
                          </a:solidFill>
                        </a:rPr>
                        <a:t> </a:t>
                      </a:r>
                      <a:r>
                        <a:rPr lang="en-GB" sz="2000" dirty="0" err="1">
                          <a:solidFill>
                            <a:srgbClr val="115076"/>
                          </a:solidFill>
                        </a:rPr>
                        <a:t>Urlaubstag</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b="1" dirty="0">
                          <a:solidFill>
                            <a:srgbClr val="DAA520"/>
                          </a:solidFill>
                        </a:rPr>
                        <a:t>die</a:t>
                      </a:r>
                      <a:r>
                        <a:rPr lang="en-GB" sz="2000" dirty="0">
                          <a:solidFill>
                            <a:srgbClr val="115076"/>
                          </a:solidFill>
                        </a:rPr>
                        <a:t> </a:t>
                      </a:r>
                      <a:r>
                        <a:rPr lang="en-GB" sz="2000" u="none" baseline="0" dirty="0" err="1">
                          <a:solidFill>
                            <a:srgbClr val="115076"/>
                          </a:solidFill>
                        </a:rPr>
                        <a:t>Urlaubsideen</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b="1" dirty="0">
                          <a:solidFill>
                            <a:srgbClr val="DAA520"/>
                          </a:solidFill>
                        </a:rPr>
                        <a:t>der</a:t>
                      </a:r>
                      <a:r>
                        <a:rPr lang="en-GB" sz="2000" dirty="0">
                          <a:solidFill>
                            <a:srgbClr val="115076"/>
                          </a:solidFill>
                        </a:rPr>
                        <a:t> </a:t>
                      </a:r>
                      <a:r>
                        <a:rPr lang="en-GB" sz="2000" u="none" dirty="0" err="1">
                          <a:solidFill>
                            <a:srgbClr val="115076"/>
                          </a:solidFill>
                        </a:rPr>
                        <a:t>Urlaubsort</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b="1" dirty="0">
                          <a:solidFill>
                            <a:srgbClr val="DAA520"/>
                          </a:solidFill>
                        </a:rPr>
                        <a:t>das</a:t>
                      </a:r>
                      <a:r>
                        <a:rPr lang="en-GB" sz="2000" baseline="0" dirty="0">
                          <a:solidFill>
                            <a:srgbClr val="115076"/>
                          </a:solidFill>
                        </a:rPr>
                        <a:t> </a:t>
                      </a:r>
                      <a:r>
                        <a:rPr lang="en-GB" sz="2000" u="none" dirty="0" err="1">
                          <a:solidFill>
                            <a:srgbClr val="115076"/>
                          </a:solidFill>
                        </a:rPr>
                        <a:t>Urlaubshotel</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b="1" dirty="0">
                          <a:solidFill>
                            <a:srgbClr val="DAA520"/>
                          </a:solidFill>
                        </a:rPr>
                        <a:t>das</a:t>
                      </a:r>
                      <a:r>
                        <a:rPr lang="en-GB" sz="2000" dirty="0">
                          <a:solidFill>
                            <a:srgbClr val="115076"/>
                          </a:solidFill>
                        </a:rPr>
                        <a:t> </a:t>
                      </a:r>
                      <a:r>
                        <a:rPr lang="en-GB" sz="2000" u="none" dirty="0" err="1">
                          <a:solidFill>
                            <a:srgbClr val="115076"/>
                          </a:solidFill>
                        </a:rPr>
                        <a:t>Urlaubsgeld</a:t>
                      </a:r>
                      <a:endParaRPr lang="en-GB" sz="2000" u="none"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94" name="Straight Connector 93"/>
          <p:cNvCxnSpPr/>
          <p:nvPr/>
        </p:nvCxnSpPr>
        <p:spPr>
          <a:xfrm>
            <a:off x="7393898" y="4667870"/>
            <a:ext cx="394179" cy="7307"/>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8354703" y="4380658"/>
            <a:ext cx="2417698" cy="400110"/>
          </a:xfrm>
          <a:prstGeom prst="rect">
            <a:avLst/>
          </a:prstGeom>
          <a:noFill/>
        </p:spPr>
        <p:txBody>
          <a:bodyPr wrap="square" rtlCol="0">
            <a:spAutoFit/>
          </a:bodyPr>
          <a:lstStyle/>
          <a:p>
            <a:pPr>
              <a:defRPr/>
            </a:pPr>
            <a:r>
              <a:rPr lang="en-GB" sz="2000" dirty="0">
                <a:solidFill>
                  <a:schemeClr val="accent1">
                    <a:lumMod val="50000"/>
                  </a:schemeClr>
                </a:solidFill>
              </a:rPr>
              <a:t>holiday day</a:t>
            </a:r>
          </a:p>
        </p:txBody>
      </p:sp>
      <p:cxnSp>
        <p:nvCxnSpPr>
          <p:cNvPr id="98" name="Straight Connector 97"/>
          <p:cNvCxnSpPr/>
          <p:nvPr/>
        </p:nvCxnSpPr>
        <p:spPr>
          <a:xfrm flipV="1">
            <a:off x="7367004" y="5072619"/>
            <a:ext cx="711269"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8354703" y="4765104"/>
            <a:ext cx="2417698" cy="400110"/>
          </a:xfrm>
          <a:prstGeom prst="rect">
            <a:avLst/>
          </a:prstGeom>
          <a:noFill/>
        </p:spPr>
        <p:txBody>
          <a:bodyPr wrap="square" rtlCol="0">
            <a:spAutoFit/>
          </a:bodyPr>
          <a:lstStyle/>
          <a:p>
            <a:pPr>
              <a:defRPr/>
            </a:pPr>
            <a:r>
              <a:rPr lang="en-GB" sz="2000" dirty="0">
                <a:solidFill>
                  <a:schemeClr val="accent1">
                    <a:lumMod val="50000"/>
                  </a:schemeClr>
                </a:solidFill>
              </a:rPr>
              <a:t>holiday ideas</a:t>
            </a:r>
          </a:p>
        </p:txBody>
      </p:sp>
      <p:cxnSp>
        <p:nvCxnSpPr>
          <p:cNvPr id="102" name="Straight Connector 101"/>
          <p:cNvCxnSpPr/>
          <p:nvPr/>
        </p:nvCxnSpPr>
        <p:spPr>
          <a:xfrm flipV="1">
            <a:off x="7393898" y="5475616"/>
            <a:ext cx="309311" cy="2"/>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354702" y="5163879"/>
            <a:ext cx="3239513" cy="400110"/>
          </a:xfrm>
          <a:prstGeom prst="rect">
            <a:avLst/>
          </a:prstGeom>
          <a:noFill/>
        </p:spPr>
        <p:txBody>
          <a:bodyPr wrap="square" rtlCol="0">
            <a:spAutoFit/>
          </a:bodyPr>
          <a:lstStyle/>
          <a:p>
            <a:pPr>
              <a:defRPr/>
            </a:pPr>
            <a:r>
              <a:rPr lang="en-GB" sz="2000" dirty="0">
                <a:solidFill>
                  <a:schemeClr val="accent1">
                    <a:lumMod val="50000"/>
                  </a:schemeClr>
                </a:solidFill>
              </a:rPr>
              <a:t>holiday place / location</a:t>
            </a:r>
          </a:p>
        </p:txBody>
      </p:sp>
      <p:cxnSp>
        <p:nvCxnSpPr>
          <p:cNvPr id="107" name="Straight Connector 106"/>
          <p:cNvCxnSpPr/>
          <p:nvPr/>
        </p:nvCxnSpPr>
        <p:spPr>
          <a:xfrm flipV="1">
            <a:off x="7414639" y="5844948"/>
            <a:ext cx="626565" cy="66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8354701" y="5577768"/>
            <a:ext cx="3239513" cy="400110"/>
          </a:xfrm>
          <a:prstGeom prst="rect">
            <a:avLst/>
          </a:prstGeom>
          <a:noFill/>
        </p:spPr>
        <p:txBody>
          <a:bodyPr wrap="square" rtlCol="0">
            <a:spAutoFit/>
          </a:bodyPr>
          <a:lstStyle/>
          <a:p>
            <a:pPr>
              <a:defRPr/>
            </a:pPr>
            <a:r>
              <a:rPr lang="en-GB" sz="2000" dirty="0">
                <a:solidFill>
                  <a:schemeClr val="accent1">
                    <a:lumMod val="50000"/>
                  </a:schemeClr>
                </a:solidFill>
              </a:rPr>
              <a:t>holiday hotel</a:t>
            </a:r>
          </a:p>
        </p:txBody>
      </p:sp>
      <p:cxnSp>
        <p:nvCxnSpPr>
          <p:cNvPr id="111" name="Straight Connector 110"/>
          <p:cNvCxnSpPr/>
          <p:nvPr/>
        </p:nvCxnSpPr>
        <p:spPr>
          <a:xfrm flipV="1">
            <a:off x="7438792" y="6257450"/>
            <a:ext cx="512874" cy="66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8354700" y="5979189"/>
            <a:ext cx="3239513" cy="400110"/>
          </a:xfrm>
          <a:prstGeom prst="rect">
            <a:avLst/>
          </a:prstGeom>
          <a:noFill/>
        </p:spPr>
        <p:txBody>
          <a:bodyPr wrap="square" rtlCol="0">
            <a:spAutoFit/>
          </a:bodyPr>
          <a:lstStyle/>
          <a:p>
            <a:pPr>
              <a:defRPr/>
            </a:pPr>
            <a:r>
              <a:rPr lang="en-GB" sz="2000" dirty="0">
                <a:solidFill>
                  <a:schemeClr val="accent1">
                    <a:lumMod val="50000"/>
                  </a:schemeClr>
                </a:solidFill>
              </a:rPr>
              <a:t>holiday money</a:t>
            </a:r>
          </a:p>
        </p:txBody>
      </p:sp>
      <p:grpSp>
        <p:nvGrpSpPr>
          <p:cNvPr id="16" name="Group 15"/>
          <p:cNvGrpSpPr/>
          <p:nvPr/>
        </p:nvGrpSpPr>
        <p:grpSpPr>
          <a:xfrm>
            <a:off x="489807" y="1009412"/>
            <a:ext cx="509847" cy="294526"/>
            <a:chOff x="489807" y="1009412"/>
            <a:chExt cx="509847" cy="294526"/>
          </a:xfrm>
        </p:grpSpPr>
        <p:sp>
          <p:nvSpPr>
            <p:cNvPr id="7" name="Rectangle 6"/>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p:cNvGrpSpPr/>
          <p:nvPr/>
        </p:nvGrpSpPr>
        <p:grpSpPr>
          <a:xfrm>
            <a:off x="489807" y="1406721"/>
            <a:ext cx="509847" cy="294526"/>
            <a:chOff x="489807" y="1009412"/>
            <a:chExt cx="509847" cy="294526"/>
          </a:xfrm>
        </p:grpSpPr>
        <p:sp>
          <p:nvSpPr>
            <p:cNvPr id="95" name="Rectangle 94"/>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p:cNvGrpSpPr/>
          <p:nvPr/>
        </p:nvGrpSpPr>
        <p:grpSpPr>
          <a:xfrm>
            <a:off x="489806" y="1796394"/>
            <a:ext cx="509847" cy="294526"/>
            <a:chOff x="489807" y="1009412"/>
            <a:chExt cx="509847" cy="294526"/>
          </a:xfrm>
        </p:grpSpPr>
        <p:sp>
          <p:nvSpPr>
            <p:cNvPr id="104" name="Rectangle 103"/>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p:cNvGrpSpPr/>
          <p:nvPr/>
        </p:nvGrpSpPr>
        <p:grpSpPr>
          <a:xfrm>
            <a:off x="495500" y="2195478"/>
            <a:ext cx="509847" cy="294526"/>
            <a:chOff x="489807" y="1009412"/>
            <a:chExt cx="509847" cy="294526"/>
          </a:xfrm>
        </p:grpSpPr>
        <p:sp>
          <p:nvSpPr>
            <p:cNvPr id="114" name="Rectangle 113"/>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6" name="Group 115"/>
          <p:cNvGrpSpPr/>
          <p:nvPr/>
        </p:nvGrpSpPr>
        <p:grpSpPr>
          <a:xfrm>
            <a:off x="490429" y="2594113"/>
            <a:ext cx="509847" cy="294526"/>
            <a:chOff x="489807" y="1009412"/>
            <a:chExt cx="509847" cy="294526"/>
          </a:xfrm>
        </p:grpSpPr>
        <p:sp>
          <p:nvSpPr>
            <p:cNvPr id="117" name="Rectangle 116"/>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p:cNvGrpSpPr/>
          <p:nvPr/>
        </p:nvGrpSpPr>
        <p:grpSpPr>
          <a:xfrm>
            <a:off x="279933" y="4324791"/>
            <a:ext cx="509847" cy="294526"/>
            <a:chOff x="489807" y="1009412"/>
            <a:chExt cx="509847" cy="294526"/>
          </a:xfrm>
        </p:grpSpPr>
        <p:sp>
          <p:nvSpPr>
            <p:cNvPr id="120" name="Rectangle 119"/>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p:cNvGrpSpPr/>
          <p:nvPr/>
        </p:nvGrpSpPr>
        <p:grpSpPr>
          <a:xfrm>
            <a:off x="281021" y="4718245"/>
            <a:ext cx="509847" cy="294526"/>
            <a:chOff x="489807" y="1009412"/>
            <a:chExt cx="509847" cy="294526"/>
          </a:xfrm>
        </p:grpSpPr>
        <p:sp>
          <p:nvSpPr>
            <p:cNvPr id="123" name="Rectangle 122"/>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p:cNvGrpSpPr/>
          <p:nvPr/>
        </p:nvGrpSpPr>
        <p:grpSpPr>
          <a:xfrm>
            <a:off x="277772" y="5119446"/>
            <a:ext cx="509847" cy="294526"/>
            <a:chOff x="489807" y="1009412"/>
            <a:chExt cx="509847" cy="294526"/>
          </a:xfrm>
        </p:grpSpPr>
        <p:sp>
          <p:nvSpPr>
            <p:cNvPr id="126" name="Rectangle 125"/>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8" name="Group 127"/>
          <p:cNvGrpSpPr/>
          <p:nvPr/>
        </p:nvGrpSpPr>
        <p:grpSpPr>
          <a:xfrm>
            <a:off x="283735" y="5517559"/>
            <a:ext cx="509847" cy="294526"/>
            <a:chOff x="489807" y="1009412"/>
            <a:chExt cx="509847" cy="294526"/>
          </a:xfrm>
        </p:grpSpPr>
        <p:sp>
          <p:nvSpPr>
            <p:cNvPr id="129" name="Rectangle 128"/>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1" name="Group 130"/>
          <p:cNvGrpSpPr/>
          <p:nvPr/>
        </p:nvGrpSpPr>
        <p:grpSpPr>
          <a:xfrm>
            <a:off x="282967" y="5910016"/>
            <a:ext cx="509847" cy="294526"/>
            <a:chOff x="489807" y="1009412"/>
            <a:chExt cx="509847" cy="294526"/>
          </a:xfrm>
        </p:grpSpPr>
        <p:sp>
          <p:nvSpPr>
            <p:cNvPr id="132" name="Rectangle 131"/>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Group 133"/>
          <p:cNvGrpSpPr/>
          <p:nvPr/>
        </p:nvGrpSpPr>
        <p:grpSpPr>
          <a:xfrm>
            <a:off x="5959052" y="4403872"/>
            <a:ext cx="509847" cy="294526"/>
            <a:chOff x="489807" y="1009412"/>
            <a:chExt cx="509847" cy="294526"/>
          </a:xfrm>
        </p:grpSpPr>
        <p:sp>
          <p:nvSpPr>
            <p:cNvPr id="135" name="Rectangle 134"/>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Group 136"/>
          <p:cNvGrpSpPr/>
          <p:nvPr/>
        </p:nvGrpSpPr>
        <p:grpSpPr>
          <a:xfrm>
            <a:off x="5959052" y="4799374"/>
            <a:ext cx="509847" cy="294526"/>
            <a:chOff x="489807" y="1009412"/>
            <a:chExt cx="509847" cy="294526"/>
          </a:xfrm>
        </p:grpSpPr>
        <p:sp>
          <p:nvSpPr>
            <p:cNvPr id="138" name="Rectangle 137"/>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p:cNvGrpSpPr/>
          <p:nvPr/>
        </p:nvGrpSpPr>
        <p:grpSpPr>
          <a:xfrm>
            <a:off x="5953964" y="5196801"/>
            <a:ext cx="509847" cy="294526"/>
            <a:chOff x="489807" y="1009412"/>
            <a:chExt cx="509847" cy="294526"/>
          </a:xfrm>
        </p:grpSpPr>
        <p:sp>
          <p:nvSpPr>
            <p:cNvPr id="141" name="Rectangle 140"/>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p:cNvGrpSpPr/>
          <p:nvPr/>
        </p:nvGrpSpPr>
        <p:grpSpPr>
          <a:xfrm>
            <a:off x="5956003" y="5587843"/>
            <a:ext cx="509847" cy="294526"/>
            <a:chOff x="489807" y="1009412"/>
            <a:chExt cx="509847" cy="294526"/>
          </a:xfrm>
        </p:grpSpPr>
        <p:sp>
          <p:nvSpPr>
            <p:cNvPr id="144" name="Rectangle 143"/>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p:cNvGrpSpPr/>
          <p:nvPr/>
        </p:nvGrpSpPr>
        <p:grpSpPr>
          <a:xfrm>
            <a:off x="5957722" y="5987079"/>
            <a:ext cx="509847" cy="294526"/>
            <a:chOff x="489807" y="1009412"/>
            <a:chExt cx="509847" cy="294526"/>
          </a:xfrm>
        </p:grpSpPr>
        <p:sp>
          <p:nvSpPr>
            <p:cNvPr id="147" name="Rectangle 146"/>
            <p:cNvSpPr/>
            <p:nvPr/>
          </p:nvSpPr>
          <p:spPr>
            <a:xfrm>
              <a:off x="489807" y="1009412"/>
              <a:ext cx="509847" cy="29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p:cNvSpPr/>
            <p:nvPr/>
          </p:nvSpPr>
          <p:spPr>
            <a:xfrm>
              <a:off x="548894" y="1275985"/>
              <a:ext cx="391675"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ular Callout 33"/>
          <p:cNvSpPr/>
          <p:nvPr/>
        </p:nvSpPr>
        <p:spPr>
          <a:xfrm>
            <a:off x="218608" y="226715"/>
            <a:ext cx="5257044" cy="2828835"/>
          </a:xfrm>
          <a:prstGeom prst="wedgeRoundRectCallout">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prstClr val="white"/>
                </a:solidFill>
              </a:rPr>
              <a:t>Sometimes the English is NOT a word-for-word translation, and could also be one word:</a:t>
            </a:r>
            <a:br>
              <a:rPr lang="en-GB" sz="2000" dirty="0">
                <a:solidFill>
                  <a:prstClr val="white"/>
                </a:solidFill>
              </a:rPr>
            </a:br>
            <a:br>
              <a:rPr lang="en-GB" sz="2000" dirty="0">
                <a:solidFill>
                  <a:prstClr val="white"/>
                </a:solidFill>
              </a:rPr>
            </a:br>
            <a:r>
              <a:rPr lang="en-GB" sz="2000" b="1" dirty="0">
                <a:solidFill>
                  <a:prstClr val="white"/>
                </a:solidFill>
              </a:rPr>
              <a:t>das </a:t>
            </a:r>
            <a:r>
              <a:rPr lang="en-GB" sz="2000" b="1" dirty="0" err="1">
                <a:solidFill>
                  <a:prstClr val="white"/>
                </a:solidFill>
              </a:rPr>
              <a:t>Haustier</a:t>
            </a:r>
            <a:r>
              <a:rPr lang="en-GB" sz="2000" b="1" dirty="0">
                <a:solidFill>
                  <a:prstClr val="white"/>
                </a:solidFill>
              </a:rPr>
              <a:t> </a:t>
            </a:r>
            <a:r>
              <a:rPr lang="en-GB" sz="2000" b="1" dirty="0">
                <a:solidFill>
                  <a:prstClr val="white"/>
                </a:solidFill>
                <a:sym typeface="Wingdings" panose="05000000000000000000" pitchFamily="2" charset="2"/>
              </a:rPr>
              <a:t> house animal  pet!</a:t>
            </a:r>
            <a:br>
              <a:rPr lang="en-GB" sz="2000" b="1" dirty="0">
                <a:solidFill>
                  <a:prstClr val="white"/>
                </a:solidFill>
              </a:rPr>
            </a:br>
            <a:br>
              <a:rPr lang="en-GB" sz="2000" b="1" dirty="0">
                <a:solidFill>
                  <a:prstClr val="white"/>
                </a:solidFill>
              </a:rPr>
            </a:br>
            <a:r>
              <a:rPr lang="en-GB" sz="2000" dirty="0">
                <a:solidFill>
                  <a:prstClr val="white"/>
                </a:solidFill>
              </a:rPr>
              <a:t>Try exercise 2. The pictures may help.</a:t>
            </a:r>
          </a:p>
        </p:txBody>
      </p:sp>
    </p:spTree>
    <p:extLst>
      <p:ext uri="{BB962C8B-B14F-4D97-AF65-F5344CB8AC3E}">
        <p14:creationId xmlns:p14="http://schemas.microsoft.com/office/powerpoint/2010/main" val="193259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0"/>
                                          </p:stCondLst>
                                        </p:cTn>
                                        <p:tgtEl>
                                          <p:spTgt spid="1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2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2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28"/>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31"/>
                                        </p:tgtEl>
                                        <p:attrNameLst>
                                          <p:attrName>style.visibility</p:attrName>
                                        </p:attrNameLst>
                                      </p:cBhvr>
                                      <p:to>
                                        <p:strVal val="hidden"/>
                                      </p:to>
                                    </p:set>
                                  </p:childTnLst>
                                </p:cTn>
                              </p:par>
                              <p:par>
                                <p:cTn id="112" presetID="1" presetClass="entr" presetSubtype="0" fill="hold" nodeType="withEffect">
                                  <p:stCondLst>
                                    <p:cond delay="0"/>
                                  </p:stCondLst>
                                  <p:childTnLst>
                                    <p:set>
                                      <p:cBhvr>
                                        <p:cTn id="113" dur="1" fill="hold">
                                          <p:stCondLst>
                                            <p:cond delay="0"/>
                                          </p:stCondLst>
                                        </p:cTn>
                                        <p:tgtEl>
                                          <p:spTgt spid="59"/>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6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75"/>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7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7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8"/>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79"/>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0"/>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8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8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85"/>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86"/>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87"/>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88"/>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9"/>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xit" presetSubtype="0" fill="hold" nodeType="clickEffect">
                                  <p:stCondLst>
                                    <p:cond delay="0"/>
                                  </p:stCondLst>
                                  <p:childTnLst>
                                    <p:set>
                                      <p:cBhvr>
                                        <p:cTn id="177" dur="1" fill="hold">
                                          <p:stCondLst>
                                            <p:cond delay="0"/>
                                          </p:stCondLst>
                                        </p:cTn>
                                        <p:tgtEl>
                                          <p:spTgt spid="134"/>
                                        </p:tgtEl>
                                        <p:attrNameLst>
                                          <p:attrName>style.visibility</p:attrName>
                                        </p:attrNameLst>
                                      </p:cBhvr>
                                      <p:to>
                                        <p:strVal val="hidden"/>
                                      </p:to>
                                    </p:set>
                                  </p:childTnLst>
                                </p:cTn>
                              </p:par>
                              <p:par>
                                <p:cTn id="178" presetID="1" presetClass="entr" presetSubtype="0" fill="hold" nodeType="withEffect">
                                  <p:stCondLst>
                                    <p:cond delay="0"/>
                                  </p:stCondLst>
                                  <p:childTnLst>
                                    <p:set>
                                      <p:cBhvr>
                                        <p:cTn id="179" dur="1" fill="hold">
                                          <p:stCondLst>
                                            <p:cond delay="0"/>
                                          </p:stCondLst>
                                        </p:cTn>
                                        <p:tgtEl>
                                          <p:spTgt spid="94"/>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96"/>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xit" presetSubtype="0" fill="hold" nodeType="clickEffect">
                                  <p:stCondLst>
                                    <p:cond delay="0"/>
                                  </p:stCondLst>
                                  <p:childTnLst>
                                    <p:set>
                                      <p:cBhvr>
                                        <p:cTn id="187" dur="1" fill="hold">
                                          <p:stCondLst>
                                            <p:cond delay="0"/>
                                          </p:stCondLst>
                                        </p:cTn>
                                        <p:tgtEl>
                                          <p:spTgt spid="137"/>
                                        </p:tgtEl>
                                        <p:attrNameLst>
                                          <p:attrName>style.visibility</p:attrName>
                                        </p:attrNameLst>
                                      </p:cBhvr>
                                      <p:to>
                                        <p:strVal val="hidden"/>
                                      </p:to>
                                    </p:set>
                                  </p:childTnLst>
                                </p:cTn>
                              </p:par>
                              <p:par>
                                <p:cTn id="188" presetID="1" presetClass="entr" presetSubtype="0" fill="hold" nodeType="withEffect">
                                  <p:stCondLst>
                                    <p:cond delay="0"/>
                                  </p:stCondLst>
                                  <p:childTnLst>
                                    <p:set>
                                      <p:cBhvr>
                                        <p:cTn id="189" dur="1" fill="hold">
                                          <p:stCondLst>
                                            <p:cond delay="0"/>
                                          </p:stCondLst>
                                        </p:cTn>
                                        <p:tgtEl>
                                          <p:spTgt spid="98"/>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00"/>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nodeType="clickEffect">
                                  <p:stCondLst>
                                    <p:cond delay="0"/>
                                  </p:stCondLst>
                                  <p:childTnLst>
                                    <p:set>
                                      <p:cBhvr>
                                        <p:cTn id="197" dur="1" fill="hold">
                                          <p:stCondLst>
                                            <p:cond delay="0"/>
                                          </p:stCondLst>
                                        </p:cTn>
                                        <p:tgtEl>
                                          <p:spTgt spid="140"/>
                                        </p:tgtEl>
                                        <p:attrNameLst>
                                          <p:attrName>style.visibility</p:attrName>
                                        </p:attrNameLst>
                                      </p:cBhvr>
                                      <p:to>
                                        <p:strVal val="hidden"/>
                                      </p:to>
                                    </p:set>
                                  </p:childTnLst>
                                </p:cTn>
                              </p:par>
                              <p:par>
                                <p:cTn id="198" presetID="1" presetClass="entr" presetSubtype="0" fill="hold" nodeType="withEffect">
                                  <p:stCondLst>
                                    <p:cond delay="0"/>
                                  </p:stCondLst>
                                  <p:childTnLst>
                                    <p:set>
                                      <p:cBhvr>
                                        <p:cTn id="199" dur="1" fill="hold">
                                          <p:stCondLst>
                                            <p:cond delay="0"/>
                                          </p:stCondLst>
                                        </p:cTn>
                                        <p:tgtEl>
                                          <p:spTgt spid="102"/>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105"/>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 presetClass="exit" presetSubtype="0" fill="hold" nodeType="clickEffect">
                                  <p:stCondLst>
                                    <p:cond delay="0"/>
                                  </p:stCondLst>
                                  <p:childTnLst>
                                    <p:set>
                                      <p:cBhvr>
                                        <p:cTn id="207" dur="1" fill="hold">
                                          <p:stCondLst>
                                            <p:cond delay="0"/>
                                          </p:stCondLst>
                                        </p:cTn>
                                        <p:tgtEl>
                                          <p:spTgt spid="143"/>
                                        </p:tgtEl>
                                        <p:attrNameLst>
                                          <p:attrName>style.visibility</p:attrName>
                                        </p:attrNameLst>
                                      </p:cBhvr>
                                      <p:to>
                                        <p:strVal val="hidden"/>
                                      </p:to>
                                    </p:set>
                                  </p:childTnLst>
                                </p:cTn>
                              </p:par>
                              <p:par>
                                <p:cTn id="208" presetID="1" presetClass="entr" presetSubtype="0" fill="hold" nodeType="withEffect">
                                  <p:stCondLst>
                                    <p:cond delay="0"/>
                                  </p:stCondLst>
                                  <p:childTnLst>
                                    <p:set>
                                      <p:cBhvr>
                                        <p:cTn id="209" dur="1" fill="hold">
                                          <p:stCondLst>
                                            <p:cond delay="0"/>
                                          </p:stCondLst>
                                        </p:cTn>
                                        <p:tgtEl>
                                          <p:spTgt spid="107"/>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109"/>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146"/>
                                        </p:tgtEl>
                                        <p:attrNameLst>
                                          <p:attrName>style.visibility</p:attrName>
                                        </p:attrNameLst>
                                      </p:cBhvr>
                                      <p:to>
                                        <p:strVal val="hidden"/>
                                      </p:to>
                                    </p:set>
                                  </p:childTnLst>
                                </p:cTn>
                              </p:par>
                              <p:par>
                                <p:cTn id="218" presetID="1" presetClass="entr" presetSubtype="0" fill="hold" nodeType="withEffect">
                                  <p:stCondLst>
                                    <p:cond delay="0"/>
                                  </p:stCondLst>
                                  <p:childTnLst>
                                    <p:set>
                                      <p:cBhvr>
                                        <p:cTn id="219" dur="1" fill="hold">
                                          <p:stCondLst>
                                            <p:cond delay="0"/>
                                          </p:stCondLst>
                                        </p:cTn>
                                        <p:tgtEl>
                                          <p:spTgt spid="111"/>
                                        </p:tgtEl>
                                        <p:attrNameLst>
                                          <p:attrName>style.visibility</p:attrName>
                                        </p:attrNameLst>
                                      </p:cBhvr>
                                      <p:to>
                                        <p:strVal val="visible"/>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10" grpId="0"/>
      <p:bldP spid="14" grpId="0"/>
      <p:bldP spid="21" grpId="0"/>
      <p:bldP spid="30" grpId="0"/>
      <p:bldP spid="33" grpId="0"/>
      <p:bldP spid="40" grpId="0"/>
      <p:bldP spid="51" grpId="0"/>
      <p:bldP spid="54" grpId="0"/>
      <p:bldP spid="55" grpId="0"/>
      <p:bldP spid="65" grpId="0"/>
      <p:bldP spid="78" grpId="0"/>
      <p:bldP spid="80" grpId="0"/>
      <p:bldP spid="83" grpId="0"/>
      <p:bldP spid="85" grpId="0"/>
      <p:bldP spid="87" grpId="0"/>
      <p:bldP spid="89" grpId="0"/>
      <p:bldP spid="96" grpId="0"/>
      <p:bldP spid="100" grpId="0"/>
      <p:bldP spid="105" grpId="0"/>
      <p:bldP spid="109" grpId="0"/>
      <p:bldP spid="113" grpId="0"/>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05" y="-255512"/>
            <a:ext cx="10515600" cy="1325563"/>
          </a:xfrm>
        </p:spPr>
        <p:txBody>
          <a:bodyPr>
            <a:normAutofit/>
          </a:bodyPr>
          <a:lstStyle/>
          <a:p>
            <a:r>
              <a:rPr lang="en-GB" sz="2400" b="1" dirty="0">
                <a:solidFill>
                  <a:schemeClr val="accent1">
                    <a:lumMod val="50000"/>
                  </a:schemeClr>
                </a:solidFill>
              </a:rPr>
              <a:t>PERSON A</a:t>
            </a:r>
          </a:p>
        </p:txBody>
      </p:sp>
      <p:pic>
        <p:nvPicPr>
          <p:cNvPr id="5" name="Picture 4" descr="A picture containing text, book&#10;&#10;Description automatically generated">
            <a:extLst>
              <a:ext uri="{FF2B5EF4-FFF2-40B4-BE49-F238E27FC236}">
                <a16:creationId xmlns:a16="http://schemas.microsoft.com/office/drawing/2014/main" id="{61026636-9CC2-DE4F-A8CA-5F32404A5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1848"/>
            <a:ext cx="3177772" cy="2738689"/>
          </a:xfrm>
          <a:prstGeom prst="rect">
            <a:avLst/>
          </a:prstGeom>
        </p:spPr>
      </p:pic>
      <p:pic>
        <p:nvPicPr>
          <p:cNvPr id="9" name="Picture 8" descr="A close up of text on a black background&#10;&#10;Description automatically generated">
            <a:extLst>
              <a:ext uri="{FF2B5EF4-FFF2-40B4-BE49-F238E27FC236}">
                <a16:creationId xmlns:a16="http://schemas.microsoft.com/office/drawing/2014/main" id="{73A54CB9-E94D-5142-9DB9-E1FBFC613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672" y="2185171"/>
            <a:ext cx="3849382" cy="3429000"/>
          </a:xfrm>
          <a:prstGeom prst="rect">
            <a:avLst/>
          </a:prstGeom>
        </p:spPr>
      </p:pic>
      <p:pic>
        <p:nvPicPr>
          <p:cNvPr id="13" name="Picture 12" descr="A picture containing book&#10;&#10;Description automatically generated">
            <a:extLst>
              <a:ext uri="{FF2B5EF4-FFF2-40B4-BE49-F238E27FC236}">
                <a16:creationId xmlns:a16="http://schemas.microsoft.com/office/drawing/2014/main" id="{DBA1C1AE-FCA7-254A-9950-C84469004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3945" y="62114"/>
            <a:ext cx="4678326" cy="2149251"/>
          </a:xfrm>
          <a:prstGeom prst="rect">
            <a:avLst/>
          </a:prstGeom>
        </p:spPr>
      </p:pic>
      <p:pic>
        <p:nvPicPr>
          <p:cNvPr id="15" name="Picture 14" descr="A picture containing text, book&#10;&#10;Description automatically generated">
            <a:extLst>
              <a:ext uri="{FF2B5EF4-FFF2-40B4-BE49-F238E27FC236}">
                <a16:creationId xmlns:a16="http://schemas.microsoft.com/office/drawing/2014/main" id="{5C207040-9497-AD45-9AEC-E8E207C97E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7949" y="3039749"/>
            <a:ext cx="3112358" cy="3429000"/>
          </a:xfrm>
          <a:prstGeom prst="rect">
            <a:avLst/>
          </a:prstGeom>
        </p:spPr>
      </p:pic>
      <p:pic>
        <p:nvPicPr>
          <p:cNvPr id="16" name="Picture 15">
            <a:extLst>
              <a:ext uri="{FF2B5EF4-FFF2-40B4-BE49-F238E27FC236}">
                <a16:creationId xmlns:a16="http://schemas.microsoft.com/office/drawing/2014/main" id="{156DAE93-129A-ED4D-AD6F-C09C7D39AA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0083" y="-112671"/>
            <a:ext cx="3337684" cy="2743863"/>
          </a:xfrm>
          <a:prstGeom prst="rect">
            <a:avLst/>
          </a:prstGeom>
        </p:spPr>
      </p:pic>
      <p:sp>
        <p:nvSpPr>
          <p:cNvPr id="17" name="TextBox 16">
            <a:extLst>
              <a:ext uri="{FF2B5EF4-FFF2-40B4-BE49-F238E27FC236}">
                <a16:creationId xmlns:a16="http://schemas.microsoft.com/office/drawing/2014/main" id="{68BB73E2-A847-2A48-8495-1A1472C91243}"/>
              </a:ext>
            </a:extLst>
          </p:cNvPr>
          <p:cNvSpPr txBox="1"/>
          <p:nvPr/>
        </p:nvSpPr>
        <p:spPr>
          <a:xfrm>
            <a:off x="9446484" y="2185171"/>
            <a:ext cx="2214068" cy="3690434"/>
          </a:xfrm>
          <a:prstGeom prst="rect">
            <a:avLst/>
          </a:prstGeom>
          <a:noFill/>
        </p:spPr>
        <p:txBody>
          <a:bodyPr wrap="none" rtlCol="0">
            <a:spAutoFit/>
          </a:bodyPr>
          <a:lstStyle/>
          <a:p>
            <a:pPr>
              <a:lnSpc>
                <a:spcPct val="150000"/>
              </a:lnSpc>
            </a:pPr>
            <a:r>
              <a:rPr lang="en-US" sz="3200" dirty="0" err="1">
                <a:solidFill>
                  <a:schemeClr val="accent5">
                    <a:lumMod val="50000"/>
                  </a:schemeClr>
                </a:solidFill>
              </a:rPr>
              <a:t>vergessen</a:t>
            </a:r>
            <a:endParaRPr lang="en-US" sz="3200" dirty="0">
              <a:solidFill>
                <a:schemeClr val="accent5">
                  <a:lumMod val="50000"/>
                </a:schemeClr>
              </a:solidFill>
            </a:endParaRPr>
          </a:p>
          <a:p>
            <a:pPr>
              <a:lnSpc>
                <a:spcPct val="150000"/>
              </a:lnSpc>
            </a:pPr>
            <a:r>
              <a:rPr lang="en-US" sz="3200" dirty="0" err="1">
                <a:solidFill>
                  <a:schemeClr val="accent5">
                    <a:lumMod val="50000"/>
                  </a:schemeClr>
                </a:solidFill>
              </a:rPr>
              <a:t>sprechen</a:t>
            </a:r>
            <a:endParaRPr lang="en-US" sz="3200" dirty="0">
              <a:solidFill>
                <a:schemeClr val="accent5">
                  <a:lumMod val="50000"/>
                </a:schemeClr>
              </a:solidFill>
            </a:endParaRPr>
          </a:p>
          <a:p>
            <a:pPr>
              <a:lnSpc>
                <a:spcPct val="150000"/>
              </a:lnSpc>
            </a:pPr>
            <a:r>
              <a:rPr lang="en-US" sz="3200" dirty="0" err="1">
                <a:solidFill>
                  <a:schemeClr val="accent5">
                    <a:lumMod val="50000"/>
                  </a:schemeClr>
                </a:solidFill>
              </a:rPr>
              <a:t>fahren</a:t>
            </a:r>
            <a:endParaRPr lang="en-US" sz="3200" dirty="0">
              <a:solidFill>
                <a:schemeClr val="accent5">
                  <a:lumMod val="50000"/>
                </a:schemeClr>
              </a:solidFill>
            </a:endParaRPr>
          </a:p>
          <a:p>
            <a:pPr>
              <a:lnSpc>
                <a:spcPct val="150000"/>
              </a:lnSpc>
            </a:pPr>
            <a:r>
              <a:rPr lang="en-US" sz="3200" dirty="0" err="1">
                <a:solidFill>
                  <a:schemeClr val="accent5">
                    <a:lumMod val="50000"/>
                  </a:schemeClr>
                </a:solidFill>
              </a:rPr>
              <a:t>laufen</a:t>
            </a:r>
            <a:endParaRPr lang="en-US" sz="3200" dirty="0">
              <a:solidFill>
                <a:schemeClr val="accent5">
                  <a:lumMod val="50000"/>
                </a:schemeClr>
              </a:solidFill>
              <a:highlight>
                <a:srgbClr val="FFFF00"/>
              </a:highlight>
            </a:endParaRPr>
          </a:p>
          <a:p>
            <a:pPr>
              <a:lnSpc>
                <a:spcPct val="150000"/>
              </a:lnSpc>
            </a:pPr>
            <a:r>
              <a:rPr lang="en-US" sz="3200" dirty="0" err="1">
                <a:solidFill>
                  <a:schemeClr val="accent5">
                    <a:lumMod val="50000"/>
                  </a:schemeClr>
                </a:solidFill>
              </a:rPr>
              <a:t>geben</a:t>
            </a:r>
            <a:endParaRPr lang="en-US" sz="3200" dirty="0">
              <a:solidFill>
                <a:schemeClr val="accent5">
                  <a:lumMod val="50000"/>
                </a:schemeClr>
              </a:solidFill>
            </a:endParaRP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022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3200" y="-255600"/>
            <a:ext cx="10515600" cy="1325563"/>
          </a:xfrm>
        </p:spPr>
        <p:txBody>
          <a:bodyPr>
            <a:normAutofit/>
          </a:bodyPr>
          <a:lstStyle/>
          <a:p>
            <a:r>
              <a:rPr lang="en-GB" sz="2400" b="1" dirty="0">
                <a:solidFill>
                  <a:schemeClr val="accent1">
                    <a:lumMod val="50000"/>
                  </a:schemeClr>
                </a:solidFill>
              </a:rPr>
              <a:t>PERSON B</a:t>
            </a:r>
          </a:p>
        </p:txBody>
      </p:sp>
      <p:pic>
        <p:nvPicPr>
          <p:cNvPr id="6" name="Picture 5" descr="A picture containing room&#10;&#10;Description automatically generated">
            <a:extLst>
              <a:ext uri="{FF2B5EF4-FFF2-40B4-BE49-F238E27FC236}">
                <a16:creationId xmlns:a16="http://schemas.microsoft.com/office/drawing/2014/main" id="{E39BC456-92B8-544A-97F7-3D1CF49D0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723625"/>
            <a:ext cx="2762611" cy="2073348"/>
          </a:xfrm>
          <a:prstGeom prst="rect">
            <a:avLst/>
          </a:prstGeom>
        </p:spPr>
      </p:pic>
      <p:pic>
        <p:nvPicPr>
          <p:cNvPr id="9" name="Picture 8" descr="A close up of text on a black background&#10;&#10;Description automatically generated">
            <a:extLst>
              <a:ext uri="{FF2B5EF4-FFF2-40B4-BE49-F238E27FC236}">
                <a16:creationId xmlns:a16="http://schemas.microsoft.com/office/drawing/2014/main" id="{1A9F5B44-34D2-BF43-817B-861C0DD4F4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862" y="14012"/>
            <a:ext cx="2271949" cy="2775098"/>
          </a:xfrm>
          <a:prstGeom prst="rect">
            <a:avLst/>
          </a:prstGeom>
        </p:spPr>
      </p:pic>
      <p:pic>
        <p:nvPicPr>
          <p:cNvPr id="17" name="Picture 16" descr="A close up of a logo&#10;&#10;Description automatically generated">
            <a:extLst>
              <a:ext uri="{FF2B5EF4-FFF2-40B4-BE49-F238E27FC236}">
                <a16:creationId xmlns:a16="http://schemas.microsoft.com/office/drawing/2014/main" id="{6995A05E-8247-0F46-A5C7-32CE821572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775" y="3491099"/>
            <a:ext cx="2478738" cy="2073348"/>
          </a:xfrm>
          <a:prstGeom prst="rect">
            <a:avLst/>
          </a:prstGeom>
        </p:spPr>
      </p:pic>
      <p:pic>
        <p:nvPicPr>
          <p:cNvPr id="23" name="Picture 22">
            <a:extLst>
              <a:ext uri="{FF2B5EF4-FFF2-40B4-BE49-F238E27FC236}">
                <a16:creationId xmlns:a16="http://schemas.microsoft.com/office/drawing/2014/main" id="{DA8B5F03-35D5-0749-BADC-ACCA5ACC3E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8" y="2958081"/>
            <a:ext cx="2728359" cy="3604437"/>
          </a:xfrm>
          <a:prstGeom prst="rect">
            <a:avLst/>
          </a:prstGeom>
        </p:spPr>
      </p:pic>
      <p:sp>
        <p:nvSpPr>
          <p:cNvPr id="26" name="TextBox 25">
            <a:extLst>
              <a:ext uri="{FF2B5EF4-FFF2-40B4-BE49-F238E27FC236}">
                <a16:creationId xmlns:a16="http://schemas.microsoft.com/office/drawing/2014/main" id="{5BF8E706-15AF-F247-8D4D-71BC931456B9}"/>
              </a:ext>
            </a:extLst>
          </p:cNvPr>
          <p:cNvSpPr txBox="1"/>
          <p:nvPr/>
        </p:nvSpPr>
        <p:spPr>
          <a:xfrm>
            <a:off x="9416417" y="1401562"/>
            <a:ext cx="2214068" cy="3690434"/>
          </a:xfrm>
          <a:prstGeom prst="rect">
            <a:avLst/>
          </a:prstGeom>
          <a:noFill/>
        </p:spPr>
        <p:txBody>
          <a:bodyPr wrap="none" rtlCol="0">
            <a:spAutoFit/>
          </a:bodyPr>
          <a:lstStyle/>
          <a:p>
            <a:pPr>
              <a:lnSpc>
                <a:spcPct val="150000"/>
              </a:lnSpc>
            </a:pPr>
            <a:r>
              <a:rPr lang="en-US" sz="3200" dirty="0" err="1">
                <a:solidFill>
                  <a:srgbClr val="115076"/>
                </a:solidFill>
              </a:rPr>
              <a:t>vergessen</a:t>
            </a:r>
            <a:endParaRPr lang="en-US" sz="3200" dirty="0">
              <a:solidFill>
                <a:srgbClr val="115076"/>
              </a:solidFill>
            </a:endParaRPr>
          </a:p>
          <a:p>
            <a:pPr>
              <a:lnSpc>
                <a:spcPct val="150000"/>
              </a:lnSpc>
            </a:pPr>
            <a:r>
              <a:rPr lang="en-US" sz="3200" dirty="0" err="1">
                <a:solidFill>
                  <a:srgbClr val="115076"/>
                </a:solidFill>
              </a:rPr>
              <a:t>sprechen</a:t>
            </a:r>
            <a:endParaRPr lang="en-US" sz="3200" dirty="0">
              <a:solidFill>
                <a:srgbClr val="115076"/>
              </a:solidFill>
            </a:endParaRPr>
          </a:p>
          <a:p>
            <a:pPr>
              <a:lnSpc>
                <a:spcPct val="150000"/>
              </a:lnSpc>
            </a:pPr>
            <a:r>
              <a:rPr lang="en-US" sz="3200" dirty="0" err="1">
                <a:solidFill>
                  <a:srgbClr val="115076"/>
                </a:solidFill>
              </a:rPr>
              <a:t>schlafen</a:t>
            </a:r>
            <a:endParaRPr lang="en-US" sz="3200" dirty="0">
              <a:solidFill>
                <a:srgbClr val="115076"/>
              </a:solidFill>
            </a:endParaRPr>
          </a:p>
          <a:p>
            <a:pPr>
              <a:lnSpc>
                <a:spcPct val="150000"/>
              </a:lnSpc>
            </a:pPr>
            <a:r>
              <a:rPr lang="en-US" sz="3200" dirty="0" err="1">
                <a:solidFill>
                  <a:srgbClr val="115076"/>
                </a:solidFill>
              </a:rPr>
              <a:t>laufen</a:t>
            </a:r>
            <a:endParaRPr lang="en-US" sz="3200" dirty="0">
              <a:solidFill>
                <a:srgbClr val="115076"/>
              </a:solidFill>
            </a:endParaRPr>
          </a:p>
          <a:p>
            <a:pPr>
              <a:lnSpc>
                <a:spcPct val="150000"/>
              </a:lnSpc>
            </a:pPr>
            <a:r>
              <a:rPr lang="en-US" sz="3200" dirty="0" err="1">
                <a:solidFill>
                  <a:srgbClr val="115076"/>
                </a:solidFill>
              </a:rPr>
              <a:t>geben</a:t>
            </a:r>
            <a:endParaRPr lang="en-US" sz="3200" dirty="0">
              <a:solidFill>
                <a:srgbClr val="115076"/>
              </a:solidFill>
            </a:endParaRPr>
          </a:p>
        </p:txBody>
      </p:sp>
      <p:pic>
        <p:nvPicPr>
          <p:cNvPr id="5" name="Picture 4" descr="A picture containing drawing&#10;&#10;Description automatically generated">
            <a:extLst>
              <a:ext uri="{FF2B5EF4-FFF2-40B4-BE49-F238E27FC236}">
                <a16:creationId xmlns:a16="http://schemas.microsoft.com/office/drawing/2014/main" id="{50773689-D763-194F-A778-1E50CAF7BA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6647" y="539606"/>
            <a:ext cx="2895571" cy="2249504"/>
          </a:xfrm>
          <a:prstGeom prst="rect">
            <a:avLst/>
          </a:prstGeom>
        </p:spPr>
      </p:pic>
      <p:sp>
        <p:nvSpPr>
          <p:cNvPr id="16"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5944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00" y="306000"/>
            <a:ext cx="4680000" cy="720000"/>
          </a:xfrm>
        </p:spPr>
        <p:txBody>
          <a:bodyPr>
            <a:normAutofit/>
          </a:bodyPr>
          <a:lstStyle/>
          <a:p>
            <a:r>
              <a:rPr lang="en-GB" sz="3600" b="1" dirty="0">
                <a:solidFill>
                  <a:schemeClr val="bg1"/>
                </a:solidFill>
                <a:latin typeface="+mj-lt"/>
              </a:rPr>
              <a:t>Die </a:t>
            </a:r>
            <a:r>
              <a:rPr lang="en-GB" sz="3600" b="1" dirty="0" err="1">
                <a:solidFill>
                  <a:schemeClr val="bg1"/>
                </a:solidFill>
                <a:latin typeface="+mj-lt"/>
              </a:rPr>
              <a:t>perfekte</a:t>
            </a:r>
            <a:r>
              <a:rPr lang="en-GB" sz="3600" b="1" dirty="0">
                <a:solidFill>
                  <a:schemeClr val="bg1"/>
                </a:solidFill>
                <a:latin typeface="+mj-lt"/>
              </a:rPr>
              <a:t> Mia</a:t>
            </a:r>
          </a:p>
        </p:txBody>
      </p:sp>
      <p:sp>
        <p:nvSpPr>
          <p:cNvPr id="2" name="TextBox 1">
            <a:extLst>
              <a:ext uri="{FF2B5EF4-FFF2-40B4-BE49-F238E27FC236}">
                <a16:creationId xmlns:a16="http://schemas.microsoft.com/office/drawing/2014/main" id="{4713A8D9-BD33-1348-8362-5B33D684501C}"/>
              </a:ext>
            </a:extLst>
          </p:cNvPr>
          <p:cNvSpPr txBox="1"/>
          <p:nvPr/>
        </p:nvSpPr>
        <p:spPr>
          <a:xfrm>
            <a:off x="2758458" y="1766768"/>
            <a:ext cx="739305" cy="461665"/>
          </a:xfrm>
          <a:prstGeom prst="rect">
            <a:avLst/>
          </a:prstGeom>
          <a:noFill/>
        </p:spPr>
        <p:txBody>
          <a:bodyPr wrap="none" rtlCol="0">
            <a:spAutoFit/>
          </a:bodyPr>
          <a:lstStyle/>
          <a:p>
            <a:r>
              <a:rPr lang="en-US" sz="2400" b="1" dirty="0">
                <a:solidFill>
                  <a:schemeClr val="accent1">
                    <a:lumMod val="50000"/>
                  </a:schemeClr>
                </a:solidFill>
                <a:latin typeface="+mj-lt"/>
              </a:rPr>
              <a:t>Mia</a:t>
            </a:r>
          </a:p>
        </p:txBody>
      </p:sp>
      <p:sp>
        <p:nvSpPr>
          <p:cNvPr id="3" name="TextBox 2">
            <a:extLst>
              <a:ext uri="{FF2B5EF4-FFF2-40B4-BE49-F238E27FC236}">
                <a16:creationId xmlns:a16="http://schemas.microsoft.com/office/drawing/2014/main" id="{BCEE366E-B7DA-CE43-B3E0-E5DB1718D646}"/>
              </a:ext>
            </a:extLst>
          </p:cNvPr>
          <p:cNvSpPr txBox="1"/>
          <p:nvPr/>
        </p:nvSpPr>
        <p:spPr>
          <a:xfrm>
            <a:off x="7231566" y="1766768"/>
            <a:ext cx="2656496" cy="461665"/>
          </a:xfrm>
          <a:prstGeom prst="rect">
            <a:avLst/>
          </a:prstGeom>
          <a:noFill/>
        </p:spPr>
        <p:txBody>
          <a:bodyPr wrap="none" rtlCol="0">
            <a:spAutoFit/>
          </a:bodyPr>
          <a:lstStyle/>
          <a:p>
            <a:r>
              <a:rPr lang="en-US" sz="2400" b="1" dirty="0">
                <a:solidFill>
                  <a:schemeClr val="accent1">
                    <a:lumMod val="50000"/>
                  </a:schemeClr>
                </a:solidFill>
                <a:latin typeface="+mj-lt"/>
              </a:rPr>
              <a:t>Die </a:t>
            </a:r>
            <a:r>
              <a:rPr lang="en-US" sz="2400" b="1" dirty="0" err="1">
                <a:solidFill>
                  <a:schemeClr val="accent1">
                    <a:lumMod val="50000"/>
                  </a:schemeClr>
                </a:solidFill>
                <a:latin typeface="+mj-lt"/>
              </a:rPr>
              <a:t>perfekte</a:t>
            </a:r>
            <a:r>
              <a:rPr lang="en-US" sz="2400" b="1" dirty="0">
                <a:solidFill>
                  <a:schemeClr val="accent1">
                    <a:lumMod val="50000"/>
                  </a:schemeClr>
                </a:solidFill>
                <a:latin typeface="+mj-lt"/>
              </a:rPr>
              <a:t> Mia</a:t>
            </a:r>
          </a:p>
        </p:txBody>
      </p:sp>
      <p:sp>
        <p:nvSpPr>
          <p:cNvPr id="5" name="TextBox 4">
            <a:extLst>
              <a:ext uri="{FF2B5EF4-FFF2-40B4-BE49-F238E27FC236}">
                <a16:creationId xmlns:a16="http://schemas.microsoft.com/office/drawing/2014/main" id="{9D64D2EE-8564-0E43-93D2-F9758EDBCEDA}"/>
              </a:ext>
            </a:extLst>
          </p:cNvPr>
          <p:cNvSpPr txBox="1"/>
          <p:nvPr/>
        </p:nvSpPr>
        <p:spPr>
          <a:xfrm>
            <a:off x="877333" y="4872783"/>
            <a:ext cx="5402441" cy="400110"/>
          </a:xfrm>
          <a:prstGeom prst="rect">
            <a:avLst/>
          </a:prstGeom>
          <a:noFill/>
        </p:spPr>
        <p:txBody>
          <a:bodyPr wrap="none" rtlCol="0">
            <a:spAutoFit/>
          </a:bodyPr>
          <a:lstStyle/>
          <a:p>
            <a:r>
              <a:rPr lang="en-US" sz="2000" dirty="0">
                <a:solidFill>
                  <a:schemeClr val="accent1">
                    <a:lumMod val="50000"/>
                  </a:schemeClr>
                </a:solidFill>
              </a:rPr>
              <a:t>Ich </a:t>
            </a:r>
            <a:r>
              <a:rPr lang="en-US" sz="2000" dirty="0" err="1">
                <a:solidFill>
                  <a:schemeClr val="accent1">
                    <a:lumMod val="50000"/>
                  </a:schemeClr>
                </a:solidFill>
              </a:rPr>
              <a:t>spreche</a:t>
            </a:r>
            <a:r>
              <a:rPr lang="en-US" sz="2000" dirty="0">
                <a:solidFill>
                  <a:schemeClr val="accent1">
                    <a:lumMod val="50000"/>
                  </a:schemeClr>
                </a:solidFill>
              </a:rPr>
              <a:t> </a:t>
            </a:r>
            <a:r>
              <a:rPr lang="en-US" sz="2000" dirty="0" err="1">
                <a:solidFill>
                  <a:schemeClr val="accent1">
                    <a:lumMod val="50000"/>
                  </a:schemeClr>
                </a:solidFill>
              </a:rPr>
              <a:t>Chinesisch</a:t>
            </a:r>
            <a:r>
              <a:rPr lang="en-US" sz="2000" dirty="0">
                <a:solidFill>
                  <a:schemeClr val="accent1">
                    <a:lumMod val="50000"/>
                  </a:schemeClr>
                </a:solidFill>
              </a:rPr>
              <a:t>, </a:t>
            </a:r>
            <a:r>
              <a:rPr lang="en-US" sz="2000" dirty="0" err="1">
                <a:solidFill>
                  <a:schemeClr val="accent1">
                    <a:lumMod val="50000"/>
                  </a:schemeClr>
                </a:solidFill>
              </a:rPr>
              <a:t>aber</a:t>
            </a:r>
            <a:r>
              <a:rPr lang="en-US" sz="2000" dirty="0">
                <a:solidFill>
                  <a:schemeClr val="accent1">
                    <a:lumMod val="50000"/>
                  </a:schemeClr>
                </a:solidFill>
              </a:rPr>
              <a:t> </a:t>
            </a:r>
            <a:r>
              <a:rPr lang="en-US" sz="2000" dirty="0" err="1">
                <a:solidFill>
                  <a:schemeClr val="accent1">
                    <a:lumMod val="50000"/>
                  </a:schemeClr>
                </a:solidFill>
              </a:rPr>
              <a:t>kein</a:t>
            </a:r>
            <a:r>
              <a:rPr lang="en-US" sz="2000" dirty="0">
                <a:solidFill>
                  <a:schemeClr val="accent1">
                    <a:lumMod val="50000"/>
                  </a:schemeClr>
                </a:solidFill>
              </a:rPr>
              <a:t> </a:t>
            </a:r>
            <a:r>
              <a:rPr lang="en-US" sz="2000" dirty="0" err="1">
                <a:solidFill>
                  <a:schemeClr val="accent1">
                    <a:lumMod val="50000"/>
                  </a:schemeClr>
                </a:solidFill>
              </a:rPr>
              <a:t>Englisch</a:t>
            </a:r>
            <a:endParaRPr lang="en-US" sz="2000" dirty="0">
              <a:solidFill>
                <a:schemeClr val="accent1">
                  <a:lumMod val="50000"/>
                </a:schemeClr>
              </a:solidFill>
            </a:endParaRPr>
          </a:p>
        </p:txBody>
      </p:sp>
      <p:sp>
        <p:nvSpPr>
          <p:cNvPr id="21" name="TextBox 20">
            <a:extLst>
              <a:ext uri="{FF2B5EF4-FFF2-40B4-BE49-F238E27FC236}">
                <a16:creationId xmlns:a16="http://schemas.microsoft.com/office/drawing/2014/main" id="{383141B7-5452-974F-97EA-BF4B1A853938}"/>
              </a:ext>
            </a:extLst>
          </p:cNvPr>
          <p:cNvSpPr txBox="1"/>
          <p:nvPr/>
        </p:nvSpPr>
        <p:spPr>
          <a:xfrm>
            <a:off x="7034594" y="4872783"/>
            <a:ext cx="4423006" cy="400110"/>
          </a:xfrm>
          <a:prstGeom prst="rect">
            <a:avLst/>
          </a:prstGeom>
          <a:noFill/>
        </p:spPr>
        <p:txBody>
          <a:bodyPr wrap="none" rtlCol="0">
            <a:spAutoFit/>
          </a:bodyPr>
          <a:lstStyle/>
          <a:p>
            <a:r>
              <a:rPr lang="en-US" sz="2000" dirty="0">
                <a:solidFill>
                  <a:schemeClr val="accent1">
                    <a:lumMod val="50000"/>
                  </a:schemeClr>
                </a:solidFill>
              </a:rPr>
              <a:t>Sie </a:t>
            </a:r>
            <a:r>
              <a:rPr lang="en-US" sz="2000" dirty="0" err="1">
                <a:solidFill>
                  <a:schemeClr val="accent1">
                    <a:lumMod val="50000"/>
                  </a:schemeClr>
                </a:solidFill>
              </a:rPr>
              <a:t>spricht</a:t>
            </a:r>
            <a:r>
              <a:rPr lang="en-US" sz="2000" dirty="0">
                <a:solidFill>
                  <a:schemeClr val="accent1">
                    <a:lumMod val="50000"/>
                  </a:schemeClr>
                </a:solidFill>
              </a:rPr>
              <a:t> </a:t>
            </a:r>
            <a:r>
              <a:rPr lang="en-US" sz="2000" dirty="0" err="1">
                <a:solidFill>
                  <a:schemeClr val="accent1">
                    <a:lumMod val="50000"/>
                  </a:schemeClr>
                </a:solidFill>
              </a:rPr>
              <a:t>Chinesisch</a:t>
            </a:r>
            <a:r>
              <a:rPr lang="en-US" sz="2000" dirty="0">
                <a:solidFill>
                  <a:schemeClr val="accent1">
                    <a:lumMod val="50000"/>
                  </a:schemeClr>
                </a:solidFill>
              </a:rPr>
              <a:t> und </a:t>
            </a:r>
            <a:r>
              <a:rPr lang="en-US" sz="2000" dirty="0" err="1">
                <a:solidFill>
                  <a:schemeClr val="accent1">
                    <a:lumMod val="50000"/>
                  </a:schemeClr>
                </a:solidFill>
              </a:rPr>
              <a:t>Englisch</a:t>
            </a:r>
            <a:endParaRPr lang="en-US" sz="2000" dirty="0">
              <a:solidFill>
                <a:schemeClr val="accent1">
                  <a:lumMod val="50000"/>
                </a:schemeClr>
              </a:solidFill>
            </a:endParaRPr>
          </a:p>
        </p:txBody>
      </p:sp>
      <p:sp>
        <p:nvSpPr>
          <p:cNvPr id="6" name="Cloud 5">
            <a:extLst>
              <a:ext uri="{FF2B5EF4-FFF2-40B4-BE49-F238E27FC236}">
                <a16:creationId xmlns:a16="http://schemas.microsoft.com/office/drawing/2014/main" id="{326DFD0B-151E-114D-BFBE-835E16E4FDEE}"/>
              </a:ext>
            </a:extLst>
          </p:cNvPr>
          <p:cNvSpPr/>
          <p:nvPr/>
        </p:nvSpPr>
        <p:spPr>
          <a:xfrm>
            <a:off x="6291066" y="940427"/>
            <a:ext cx="4854262" cy="3562562"/>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384B60F5-425D-6A46-9F00-B3DDB9FE2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3932" y="2174028"/>
            <a:ext cx="2427662" cy="1885996"/>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BA2ADFD-3746-F440-9E45-95D6F1CE9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2526" y="2242015"/>
            <a:ext cx="2340148" cy="1818009"/>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10363200" y="247046"/>
            <a:ext cx="15941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23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21"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00" y="306000"/>
            <a:ext cx="4680000" cy="720000"/>
          </a:xfrm>
        </p:spPr>
        <p:txBody>
          <a:bodyPr>
            <a:normAutofit/>
          </a:bodyPr>
          <a:lstStyle/>
          <a:p>
            <a:r>
              <a:rPr lang="en-GB" sz="3600" b="1" dirty="0">
                <a:solidFill>
                  <a:schemeClr val="bg1"/>
                </a:solidFill>
              </a:rPr>
              <a:t>Die </a:t>
            </a:r>
            <a:r>
              <a:rPr lang="en-GB" sz="3600" b="1" dirty="0" err="1">
                <a:solidFill>
                  <a:schemeClr val="bg1"/>
                </a:solidFill>
              </a:rPr>
              <a:t>perfekte</a:t>
            </a:r>
            <a:r>
              <a:rPr lang="en-GB" sz="3600" b="1" dirty="0">
                <a:solidFill>
                  <a:schemeClr val="bg1"/>
                </a:solidFill>
              </a:rPr>
              <a:t> Mia</a:t>
            </a:r>
          </a:p>
        </p:txBody>
      </p:sp>
      <p:pic>
        <p:nvPicPr>
          <p:cNvPr id="8" name="Picture 7" descr="A picture containing shirt&#10;&#10;Description automatically generated">
            <a:extLst>
              <a:ext uri="{FF2B5EF4-FFF2-40B4-BE49-F238E27FC236}">
                <a16:creationId xmlns:a16="http://schemas.microsoft.com/office/drawing/2014/main" id="{9A96379E-38F1-8749-A82C-EE0071402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071" y="4222770"/>
            <a:ext cx="1436391" cy="1440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1BC67906-14B5-5C4C-8C78-EC1CFFBF09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764" y="2723093"/>
            <a:ext cx="1497191" cy="1443600"/>
          </a:xfrm>
          <a:prstGeom prst="rect">
            <a:avLst/>
          </a:prstGeom>
          <a:ln w="12700">
            <a:noFill/>
          </a:ln>
        </p:spPr>
      </p:pic>
      <p:pic>
        <p:nvPicPr>
          <p:cNvPr id="14" name="Picture 13" descr="A picture containing room&#10;&#10;Description automatically generated">
            <a:extLst>
              <a:ext uri="{FF2B5EF4-FFF2-40B4-BE49-F238E27FC236}">
                <a16:creationId xmlns:a16="http://schemas.microsoft.com/office/drawing/2014/main" id="{A215FEF9-0273-DE4E-9EB4-A4FD098472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9548" y="2789500"/>
            <a:ext cx="1923510" cy="14436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0A5C54A-D7B0-154B-BFFF-2080E316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5872" y="4792027"/>
            <a:ext cx="1092725" cy="14436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661D6572-8620-C84C-B65D-D723F4014A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1363" y="4739440"/>
            <a:ext cx="1074194" cy="1443600"/>
          </a:xfrm>
          <a:prstGeom prst="rect">
            <a:avLst/>
          </a:prstGeom>
        </p:spPr>
      </p:pic>
      <p:pic>
        <p:nvPicPr>
          <p:cNvPr id="24" name="Picture 23" descr="A close up of text on a black background&#10;&#10;Description automatically generated">
            <a:extLst>
              <a:ext uri="{FF2B5EF4-FFF2-40B4-BE49-F238E27FC236}">
                <a16:creationId xmlns:a16="http://schemas.microsoft.com/office/drawing/2014/main" id="{A5620D7D-8E1C-AE4F-B3B0-491083226A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219" y="3834263"/>
            <a:ext cx="1424618" cy="1740115"/>
          </a:xfrm>
          <a:prstGeom prst="rect">
            <a:avLst/>
          </a:prstGeom>
        </p:spPr>
      </p:pic>
      <p:pic>
        <p:nvPicPr>
          <p:cNvPr id="30" name="Picture 29">
            <a:extLst>
              <a:ext uri="{FF2B5EF4-FFF2-40B4-BE49-F238E27FC236}">
                <a16:creationId xmlns:a16="http://schemas.microsoft.com/office/drawing/2014/main" id="{7C327BEA-AA8D-6049-9454-EDEC196EEB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3653" y="4739440"/>
            <a:ext cx="2037128" cy="1443600"/>
          </a:xfrm>
          <a:prstGeom prst="rect">
            <a:avLst/>
          </a:prstGeom>
        </p:spPr>
      </p:pic>
      <p:sp>
        <p:nvSpPr>
          <p:cNvPr id="31" name="TextBox 30">
            <a:extLst>
              <a:ext uri="{FF2B5EF4-FFF2-40B4-BE49-F238E27FC236}">
                <a16:creationId xmlns:a16="http://schemas.microsoft.com/office/drawing/2014/main" id="{0A84C144-A815-2448-9142-DE82F88EC37A}"/>
              </a:ext>
            </a:extLst>
          </p:cNvPr>
          <p:cNvSpPr txBox="1"/>
          <p:nvPr/>
        </p:nvSpPr>
        <p:spPr>
          <a:xfrm>
            <a:off x="9545557" y="4739440"/>
            <a:ext cx="599844" cy="923330"/>
          </a:xfrm>
          <a:prstGeom prst="rect">
            <a:avLst/>
          </a:prstGeom>
          <a:noFill/>
        </p:spPr>
        <p:txBody>
          <a:bodyPr wrap="none" rtlCol="0">
            <a:spAutoFit/>
          </a:bodyPr>
          <a:lstStyle/>
          <a:p>
            <a:r>
              <a:rPr lang="en-US" sz="5400" b="1" dirty="0">
                <a:solidFill>
                  <a:schemeClr val="accent5">
                    <a:lumMod val="50000"/>
                  </a:schemeClr>
                </a:solidFill>
              </a:rPr>
              <a:t>+</a:t>
            </a:r>
          </a:p>
        </p:txBody>
      </p:sp>
      <p:pic>
        <p:nvPicPr>
          <p:cNvPr id="33" name="Picture 32" descr="A picture containing shirt&#10;&#10;Description automatically generated">
            <a:extLst>
              <a:ext uri="{FF2B5EF4-FFF2-40B4-BE49-F238E27FC236}">
                <a16:creationId xmlns:a16="http://schemas.microsoft.com/office/drawing/2014/main" id="{300A88EC-BFE5-584E-94EC-C4B65C2F5E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404" y="1079603"/>
            <a:ext cx="1327361" cy="1863708"/>
          </a:xfrm>
          <a:prstGeom prst="rect">
            <a:avLst/>
          </a:prstGeom>
        </p:spPr>
      </p:pic>
      <p:pic>
        <p:nvPicPr>
          <p:cNvPr id="35" name="Picture 34" descr="A close up of text on a black background&#10;&#10;Description automatically generated">
            <a:extLst>
              <a:ext uri="{FF2B5EF4-FFF2-40B4-BE49-F238E27FC236}">
                <a16:creationId xmlns:a16="http://schemas.microsoft.com/office/drawing/2014/main" id="{F102704C-4C70-9046-B19F-E89894DF73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37660" y="1439196"/>
            <a:ext cx="1345835" cy="1440000"/>
          </a:xfrm>
          <a:prstGeom prst="rect">
            <a:avLst/>
          </a:prstGeom>
        </p:spPr>
      </p:pic>
      <p:sp>
        <p:nvSpPr>
          <p:cNvPr id="17" name="Cloud 16">
            <a:extLst>
              <a:ext uri="{FF2B5EF4-FFF2-40B4-BE49-F238E27FC236}">
                <a16:creationId xmlns:a16="http://schemas.microsoft.com/office/drawing/2014/main" id="{9C333A42-A051-FF40-A7E1-91020071A69C}"/>
              </a:ext>
            </a:extLst>
          </p:cNvPr>
          <p:cNvSpPr/>
          <p:nvPr/>
        </p:nvSpPr>
        <p:spPr>
          <a:xfrm>
            <a:off x="2077608" y="1263401"/>
            <a:ext cx="2787688" cy="1817140"/>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553C48BB-29B6-994E-A7DE-2B80230C2ABC}"/>
              </a:ext>
            </a:extLst>
          </p:cNvPr>
          <p:cNvSpPr/>
          <p:nvPr/>
        </p:nvSpPr>
        <p:spPr>
          <a:xfrm>
            <a:off x="2165855" y="3845392"/>
            <a:ext cx="2787688" cy="2014372"/>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39137F31-51D2-1A4B-BA60-7AC4FF3C538A}"/>
              </a:ext>
            </a:extLst>
          </p:cNvPr>
          <p:cNvSpPr/>
          <p:nvPr/>
        </p:nvSpPr>
        <p:spPr>
          <a:xfrm>
            <a:off x="8298987" y="108418"/>
            <a:ext cx="3629244" cy="2250323"/>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8505F7D3-B4A2-D34B-BBDF-3DA1DF9C6A84}"/>
              </a:ext>
            </a:extLst>
          </p:cNvPr>
          <p:cNvSpPr/>
          <p:nvPr/>
        </p:nvSpPr>
        <p:spPr>
          <a:xfrm>
            <a:off x="8917566" y="2390526"/>
            <a:ext cx="3185703" cy="2108734"/>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ext&#10;&#10;Description automatically generated">
            <a:extLst>
              <a:ext uri="{FF2B5EF4-FFF2-40B4-BE49-F238E27FC236}">
                <a16:creationId xmlns:a16="http://schemas.microsoft.com/office/drawing/2014/main" id="{D6123F3E-2874-AB4B-89C5-BC67639080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2172" y="399767"/>
            <a:ext cx="2120807" cy="1443600"/>
          </a:xfrm>
          <a:prstGeom prst="rect">
            <a:avLst/>
          </a:prstGeom>
        </p:spPr>
      </p:pic>
      <p:sp>
        <p:nvSpPr>
          <p:cNvPr id="25" name="Cloud 24">
            <a:extLst>
              <a:ext uri="{FF2B5EF4-FFF2-40B4-BE49-F238E27FC236}">
                <a16:creationId xmlns:a16="http://schemas.microsoft.com/office/drawing/2014/main" id="{28F20EB9-A136-BF4F-8687-CCB0D7773DEE}"/>
              </a:ext>
            </a:extLst>
          </p:cNvPr>
          <p:cNvSpPr/>
          <p:nvPr/>
        </p:nvSpPr>
        <p:spPr>
          <a:xfrm>
            <a:off x="7952705" y="4406873"/>
            <a:ext cx="4239295" cy="2108734"/>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descr="number 1">
            <a:hlinkClick r:id="" action="ppaction://noaction" highlightClick="1"/>
            <a:extLst>
              <a:ext uri="{FF2B5EF4-FFF2-40B4-BE49-F238E27FC236}">
                <a16:creationId xmlns:a16="http://schemas.microsoft.com/office/drawing/2014/main" id="{3A82642C-FA91-0848-A3FA-9C7384773E3B}"/>
              </a:ext>
            </a:extLst>
          </p:cNvPr>
          <p:cNvSpPr/>
          <p:nvPr/>
        </p:nvSpPr>
        <p:spPr>
          <a:xfrm>
            <a:off x="177571" y="214662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9" name="Action Button: Custom 28" descr="number 2">
            <a:hlinkClick r:id="" action="ppaction://noaction" highlightClick="1"/>
            <a:extLst>
              <a:ext uri="{FF2B5EF4-FFF2-40B4-BE49-F238E27FC236}">
                <a16:creationId xmlns:a16="http://schemas.microsoft.com/office/drawing/2014/main" id="{FA2CAF89-FA83-7D41-9358-8173A46DA1CA}"/>
              </a:ext>
            </a:extLst>
          </p:cNvPr>
          <p:cNvSpPr/>
          <p:nvPr/>
        </p:nvSpPr>
        <p:spPr>
          <a:xfrm>
            <a:off x="164579" y="4751796"/>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4" name="Action Button: Custom 33" descr="number 4">
            <a:hlinkClick r:id="" action="ppaction://noaction" highlightClick="1"/>
            <a:extLst>
              <a:ext uri="{FF2B5EF4-FFF2-40B4-BE49-F238E27FC236}">
                <a16:creationId xmlns:a16="http://schemas.microsoft.com/office/drawing/2014/main" id="{AFCE9296-697F-604E-BF42-08E2CC60C963}"/>
              </a:ext>
            </a:extLst>
          </p:cNvPr>
          <p:cNvSpPr/>
          <p:nvPr/>
        </p:nvSpPr>
        <p:spPr>
          <a:xfrm>
            <a:off x="5697852" y="329918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6" name="Action Button: Custom 35" descr="number 5">
            <a:hlinkClick r:id="" action="ppaction://noaction" highlightClick="1"/>
            <a:extLst>
              <a:ext uri="{FF2B5EF4-FFF2-40B4-BE49-F238E27FC236}">
                <a16:creationId xmlns:a16="http://schemas.microsoft.com/office/drawing/2014/main" id="{EFAD4640-906B-764D-9BEB-3891E515819F}"/>
              </a:ext>
            </a:extLst>
          </p:cNvPr>
          <p:cNvSpPr/>
          <p:nvPr/>
        </p:nvSpPr>
        <p:spPr>
          <a:xfrm>
            <a:off x="5697853" y="551382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2" name="Action Button: Custom 31" descr="number 3">
            <a:hlinkClick r:id="" action="ppaction://noaction" highlightClick="1"/>
            <a:extLst>
              <a:ext uri="{FF2B5EF4-FFF2-40B4-BE49-F238E27FC236}">
                <a16:creationId xmlns:a16="http://schemas.microsoft.com/office/drawing/2014/main" id="{D77753A3-6753-204D-BBC7-680E8ADA6BE6}"/>
              </a:ext>
            </a:extLst>
          </p:cNvPr>
          <p:cNvSpPr/>
          <p:nvPr/>
        </p:nvSpPr>
        <p:spPr>
          <a:xfrm>
            <a:off x="5697852" y="105128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pic>
        <p:nvPicPr>
          <p:cNvPr id="26" name="Picture 25" descr="A close up of a logo&#10;&#10;Description automatically generated">
            <a:extLst>
              <a:ext uri="{FF2B5EF4-FFF2-40B4-BE49-F238E27FC236}">
                <a16:creationId xmlns:a16="http://schemas.microsoft.com/office/drawing/2014/main" id="{0B131D5C-585C-6946-84BE-B3CEABCBF6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6806" y="511779"/>
            <a:ext cx="1725859" cy="1443600"/>
          </a:xfrm>
          <a:prstGeom prst="rect">
            <a:avLst/>
          </a:prstGeom>
        </p:spPr>
      </p:pic>
    </p:spTree>
    <p:extLst>
      <p:ext uri="{BB962C8B-B14F-4D97-AF65-F5344CB8AC3E}">
        <p14:creationId xmlns:p14="http://schemas.microsoft.com/office/powerpoint/2010/main" val="401400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7" grpId="0" animBg="1"/>
      <p:bldP spid="19" grpId="1" animBg="1"/>
      <p:bldP spid="21" grpId="1" animBg="1"/>
      <p:bldP spid="23" grpId="1" animBg="1"/>
      <p:bldP spid="25" grpId="1" animBg="1"/>
      <p:bldP spid="27" grpId="0" animBg="1"/>
      <p:bldP spid="29" grpId="0" animBg="1"/>
      <p:bldP spid="34" grpId="0" animBg="1"/>
      <p:bldP spid="36"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Phonics</a:t>
            </a:r>
          </a:p>
        </p:txBody>
      </p:sp>
      <p:sp>
        <p:nvSpPr>
          <p:cNvPr id="6" name="Title 1">
            <a:extLst>
              <a:ext uri="{FF2B5EF4-FFF2-40B4-BE49-F238E27FC236}">
                <a16:creationId xmlns:a16="http://schemas.microsoft.com/office/drawing/2014/main" id="{2D6D5398-0CAF-234A-8E83-2767D2E60613}"/>
              </a:ext>
            </a:extLst>
          </p:cNvPr>
          <p:cNvSpPr txBox="1">
            <a:spLocks/>
          </p:cNvSpPr>
          <p:nvPr/>
        </p:nvSpPr>
        <p:spPr>
          <a:xfrm>
            <a:off x="9783908" y="4707358"/>
            <a:ext cx="2485001" cy="15961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dirty="0">
                <a:solidFill>
                  <a:srgbClr val="002060"/>
                </a:solidFill>
              </a:rPr>
              <a:t>a</a:t>
            </a:r>
            <a:endParaRPr lang="en-US" sz="12000" dirty="0"/>
          </a:p>
        </p:txBody>
      </p:sp>
      <p:pic>
        <p:nvPicPr>
          <p:cNvPr id="8" name="Picture 7">
            <a:extLst>
              <a:ext uri="{FF2B5EF4-FFF2-40B4-BE49-F238E27FC236}">
                <a16:creationId xmlns:a16="http://schemas.microsoft.com/office/drawing/2014/main" id="{01F9FDE2-16C4-CE49-A039-F5AF8D0398E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53133" y="4612147"/>
            <a:ext cx="2019330" cy="1188013"/>
          </a:xfrm>
          <a:prstGeom prst="rect">
            <a:avLst/>
          </a:prstGeom>
        </p:spPr>
      </p:pic>
      <p:pic>
        <p:nvPicPr>
          <p:cNvPr id="11" name="Picture 10">
            <a:extLst>
              <a:ext uri="{FF2B5EF4-FFF2-40B4-BE49-F238E27FC236}">
                <a16:creationId xmlns:a16="http://schemas.microsoft.com/office/drawing/2014/main" id="{D97B5697-1E79-5441-8BF5-2729461F8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77386" y="3114594"/>
            <a:ext cx="826163" cy="1295796"/>
          </a:xfrm>
          <a:prstGeom prst="rect">
            <a:avLst/>
          </a:prstGeom>
        </p:spPr>
      </p:pic>
      <p:pic>
        <p:nvPicPr>
          <p:cNvPr id="14" name="Picture 13">
            <a:extLst>
              <a:ext uri="{FF2B5EF4-FFF2-40B4-BE49-F238E27FC236}">
                <a16:creationId xmlns:a16="http://schemas.microsoft.com/office/drawing/2014/main" id="{6D0342FF-0821-DE4F-B843-66FF5B1E0CB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705" y="1625131"/>
            <a:ext cx="1544917" cy="1660593"/>
          </a:xfrm>
          <a:prstGeom prst="rect">
            <a:avLst/>
          </a:prstGeom>
        </p:spPr>
      </p:pic>
      <p:sp>
        <p:nvSpPr>
          <p:cNvPr id="15" name="Title 2">
            <a:extLst>
              <a:ext uri="{FF2B5EF4-FFF2-40B4-BE49-F238E27FC236}">
                <a16:creationId xmlns:a16="http://schemas.microsoft.com/office/drawing/2014/main" id="{9F5FB8F0-184A-A940-B687-1DF7D402A64A}"/>
              </a:ext>
            </a:extLst>
          </p:cNvPr>
          <p:cNvSpPr txBox="1">
            <a:spLocks/>
          </p:cNvSpPr>
          <p:nvPr/>
        </p:nvSpPr>
        <p:spPr>
          <a:xfrm>
            <a:off x="144635" y="24704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9600" b="1" dirty="0" err="1">
                <a:solidFill>
                  <a:srgbClr val="002060"/>
                </a:solidFill>
              </a:rPr>
              <a:t>ä</a:t>
            </a:r>
            <a:endParaRPr lang="en-US" sz="9600" dirty="0"/>
          </a:p>
        </p:txBody>
      </p:sp>
      <p:pic>
        <p:nvPicPr>
          <p:cNvPr id="17" name="Picture 16">
            <a:extLst>
              <a:ext uri="{FF2B5EF4-FFF2-40B4-BE49-F238E27FC236}">
                <a16:creationId xmlns:a16="http://schemas.microsoft.com/office/drawing/2014/main" id="{A1CEF6E0-7A9E-5C49-8146-3C9F08F5C13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1896" y="165361"/>
            <a:ext cx="1529584" cy="1529584"/>
          </a:xfrm>
          <a:prstGeom prst="rect">
            <a:avLst/>
          </a:prstGeom>
        </p:spPr>
      </p:pic>
      <p:sp>
        <p:nvSpPr>
          <p:cNvPr id="2" name="Rectangle 1">
            <a:extLst>
              <a:ext uri="{FF2B5EF4-FFF2-40B4-BE49-F238E27FC236}">
                <a16:creationId xmlns:a16="http://schemas.microsoft.com/office/drawing/2014/main" id="{093C4406-9E8D-E54A-BAA2-A5D65833CF34}"/>
              </a:ext>
            </a:extLst>
          </p:cNvPr>
          <p:cNvSpPr/>
          <p:nvPr/>
        </p:nvSpPr>
        <p:spPr>
          <a:xfrm>
            <a:off x="2166622" y="1568653"/>
            <a:ext cx="1661032"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l</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cheln</a:t>
            </a:r>
            <a:endParaRPr lang="en-GB" sz="3200" dirty="0">
              <a:solidFill>
                <a:srgbClr val="002060"/>
              </a:solidFill>
              <a:latin typeface="Century Gothic" panose="020B0502020202020204" pitchFamily="34" charset="0"/>
            </a:endParaRPr>
          </a:p>
        </p:txBody>
      </p:sp>
      <p:sp>
        <p:nvSpPr>
          <p:cNvPr id="18" name="Rectangle 17">
            <a:extLst>
              <a:ext uri="{FF2B5EF4-FFF2-40B4-BE49-F238E27FC236}">
                <a16:creationId xmlns:a16="http://schemas.microsoft.com/office/drawing/2014/main" id="{FF3E3373-1F1C-954E-B0B3-07B531C1BFF2}"/>
              </a:ext>
            </a:extLst>
          </p:cNvPr>
          <p:cNvSpPr/>
          <p:nvPr/>
        </p:nvSpPr>
        <p:spPr>
          <a:xfrm>
            <a:off x="521066" y="3216775"/>
            <a:ext cx="1043876" cy="584775"/>
          </a:xfrm>
          <a:prstGeom prst="rect">
            <a:avLst/>
          </a:prstGeom>
        </p:spPr>
        <p:txBody>
          <a:bodyPr wrap="none">
            <a:spAutoFit/>
          </a:bodyPr>
          <a:lstStyle/>
          <a:p>
            <a:r>
              <a:rPr lang="en-GB" sz="3200" dirty="0" err="1">
                <a:solidFill>
                  <a:srgbClr val="002060"/>
                </a:solidFill>
                <a:latin typeface="Century Gothic" panose="020B0502020202020204" pitchFamily="34" charset="0"/>
              </a:rPr>
              <a:t>sp</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t</a:t>
            </a:r>
            <a:endParaRPr lang="en-US" sz="3200" dirty="0"/>
          </a:p>
        </p:txBody>
      </p:sp>
      <p:sp>
        <p:nvSpPr>
          <p:cNvPr id="19" name="TextBox 18">
            <a:extLst>
              <a:ext uri="{FF2B5EF4-FFF2-40B4-BE49-F238E27FC236}">
                <a16:creationId xmlns:a16="http://schemas.microsoft.com/office/drawing/2014/main" id="{7BA23B93-296B-164C-835E-43EF78F3B4E6}"/>
              </a:ext>
            </a:extLst>
          </p:cNvPr>
          <p:cNvSpPr txBox="1"/>
          <p:nvPr/>
        </p:nvSpPr>
        <p:spPr>
          <a:xfrm>
            <a:off x="9337310" y="1459035"/>
            <a:ext cx="893193"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k</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lt</a:t>
            </a:r>
            <a:endParaRPr lang="en-GB" sz="32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D26EC8C0-6804-F546-9D57-82EB223E0154}"/>
              </a:ext>
            </a:extLst>
          </p:cNvPr>
          <p:cNvSpPr/>
          <p:nvPr/>
        </p:nvSpPr>
        <p:spPr>
          <a:xfrm>
            <a:off x="8474149" y="5739171"/>
            <a:ext cx="1415773"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s</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gen</a:t>
            </a:r>
            <a:endParaRPr lang="en-GB" sz="32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880C7542-87EC-5F4C-B8D1-B2BE0C0C095D}"/>
              </a:ext>
            </a:extLst>
          </p:cNvPr>
          <p:cNvSpPr/>
          <p:nvPr/>
        </p:nvSpPr>
        <p:spPr>
          <a:xfrm>
            <a:off x="7670084" y="417115"/>
            <a:ext cx="151195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ben</a:t>
            </a:r>
            <a:endParaRPr lang="en-GB" sz="3200" dirty="0">
              <a:solidFill>
                <a:srgbClr val="002060"/>
              </a:solidFill>
              <a:latin typeface="Century Gothic" panose="020B0502020202020204" pitchFamily="34" charset="0"/>
            </a:endParaRPr>
          </a:p>
        </p:txBody>
      </p:sp>
      <p:sp>
        <p:nvSpPr>
          <p:cNvPr id="22" name="Rectangle 21">
            <a:extLst>
              <a:ext uri="{FF2B5EF4-FFF2-40B4-BE49-F238E27FC236}">
                <a16:creationId xmlns:a16="http://schemas.microsoft.com/office/drawing/2014/main" id="{03D483EA-C52F-7D4F-975F-B3A4570C1F67}"/>
              </a:ext>
            </a:extLst>
          </p:cNvPr>
          <p:cNvSpPr/>
          <p:nvPr/>
        </p:nvSpPr>
        <p:spPr>
          <a:xfrm>
            <a:off x="11041692" y="4319759"/>
            <a:ext cx="915635" cy="584775"/>
          </a:xfrm>
          <a:prstGeom prst="rect">
            <a:avLst/>
          </a:prstGeom>
        </p:spPr>
        <p:txBody>
          <a:bodyPr wrap="none">
            <a:spAutoFit/>
          </a:bodyPr>
          <a:lstStyle/>
          <a:p>
            <a:pPr lvl="0" algn="ctr"/>
            <a:r>
              <a:rPr lang="en-GB" sz="3200" dirty="0">
                <a:solidFill>
                  <a:srgbClr val="002060"/>
                </a:solidFill>
                <a:latin typeface="Century Gothic" panose="020B0502020202020204" pitchFamily="34" charset="0"/>
              </a:rPr>
              <a:t>T</a:t>
            </a:r>
            <a:r>
              <a:rPr lang="en-GB" sz="3200" dirty="0">
                <a:solidFill>
                  <a:srgbClr val="FFCC00"/>
                </a:solidFill>
                <a:latin typeface="Century Gothic" panose="020B0502020202020204" pitchFamily="34" charset="0"/>
              </a:rPr>
              <a:t>a</a:t>
            </a:r>
            <a:r>
              <a:rPr lang="en-GB" sz="3200" dirty="0">
                <a:solidFill>
                  <a:srgbClr val="002060"/>
                </a:solidFill>
                <a:latin typeface="Century Gothic" panose="020B0502020202020204" pitchFamily="34" charset="0"/>
              </a:rPr>
              <a:t>g</a:t>
            </a:r>
          </a:p>
        </p:txBody>
      </p:sp>
      <p:sp>
        <p:nvSpPr>
          <p:cNvPr id="23" name="Rectangle 22">
            <a:extLst>
              <a:ext uri="{FF2B5EF4-FFF2-40B4-BE49-F238E27FC236}">
                <a16:creationId xmlns:a16="http://schemas.microsoft.com/office/drawing/2014/main" id="{A66AC306-CCFD-4040-BBF7-9357447A2559}"/>
              </a:ext>
            </a:extLst>
          </p:cNvPr>
          <p:cNvSpPr/>
          <p:nvPr/>
        </p:nvSpPr>
        <p:spPr>
          <a:xfrm>
            <a:off x="7875409" y="1823834"/>
            <a:ext cx="1483098"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f</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hren</a:t>
            </a:r>
            <a:endParaRPr lang="en-GB" sz="3200" dirty="0">
              <a:solidFill>
                <a:srgbClr val="002060"/>
              </a:solidFill>
              <a:latin typeface="Century Gothic" panose="020B0502020202020204" pitchFamily="34" charset="0"/>
            </a:endParaRPr>
          </a:p>
        </p:txBody>
      </p:sp>
      <p:sp>
        <p:nvSpPr>
          <p:cNvPr id="24" name="Rectangle 23">
            <a:extLst>
              <a:ext uri="{FF2B5EF4-FFF2-40B4-BE49-F238E27FC236}">
                <a16:creationId xmlns:a16="http://schemas.microsoft.com/office/drawing/2014/main" id="{ED7041F1-4497-7349-82D3-2F2C97FF480A}"/>
              </a:ext>
            </a:extLst>
          </p:cNvPr>
          <p:cNvSpPr/>
          <p:nvPr/>
        </p:nvSpPr>
        <p:spPr>
          <a:xfrm>
            <a:off x="9117699" y="2730868"/>
            <a:ext cx="111280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P</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ar</a:t>
            </a:r>
            <a:endParaRPr lang="en-GB" sz="3200" dirty="0">
              <a:solidFill>
                <a:srgbClr val="002060"/>
              </a:solidFill>
              <a:latin typeface="Century Gothic" panose="020B0502020202020204" pitchFamily="34" charset="0"/>
            </a:endParaRPr>
          </a:p>
        </p:txBody>
      </p:sp>
      <p:sp>
        <p:nvSpPr>
          <p:cNvPr id="25" name="Rectangle 24">
            <a:extLst>
              <a:ext uri="{FF2B5EF4-FFF2-40B4-BE49-F238E27FC236}">
                <a16:creationId xmlns:a16="http://schemas.microsoft.com/office/drawing/2014/main" id="{364D9FA0-7783-A343-9B7C-18E4903DCE7D}"/>
              </a:ext>
            </a:extLst>
          </p:cNvPr>
          <p:cNvSpPr/>
          <p:nvPr/>
        </p:nvSpPr>
        <p:spPr>
          <a:xfrm>
            <a:off x="10495257" y="2191474"/>
            <a:ext cx="877163"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kl</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r</a:t>
            </a:r>
            <a:endParaRPr lang="en-GB" sz="3200" dirty="0">
              <a:solidFill>
                <a:srgbClr val="002060"/>
              </a:solidFill>
              <a:latin typeface="Century Gothic" panose="020B0502020202020204" pitchFamily="34" charset="0"/>
            </a:endParaRPr>
          </a:p>
        </p:txBody>
      </p:sp>
      <p:sp>
        <p:nvSpPr>
          <p:cNvPr id="27" name="Rectangle 26">
            <a:extLst>
              <a:ext uri="{FF2B5EF4-FFF2-40B4-BE49-F238E27FC236}">
                <a16:creationId xmlns:a16="http://schemas.microsoft.com/office/drawing/2014/main" id="{B4A40932-B083-564D-81FE-BFD776A89EF2}"/>
              </a:ext>
            </a:extLst>
          </p:cNvPr>
          <p:cNvSpPr/>
          <p:nvPr/>
        </p:nvSpPr>
        <p:spPr>
          <a:xfrm>
            <a:off x="9662798" y="686874"/>
            <a:ext cx="1342034" cy="584775"/>
          </a:xfrm>
          <a:prstGeom prst="rect">
            <a:avLst/>
          </a:prstGeom>
        </p:spPr>
        <p:txBody>
          <a:bodyPr wrap="none">
            <a:spAutoFit/>
          </a:bodyPr>
          <a:lstStyle/>
          <a:p>
            <a:pPr lvl="0" algn="ctr"/>
            <a:r>
              <a:rPr lang="en-GB" sz="3200" dirty="0">
                <a:solidFill>
                  <a:srgbClr val="002060"/>
                </a:solidFill>
                <a:latin typeface="Century Gothic" panose="020B0502020202020204" pitchFamily="34" charset="0"/>
              </a:rPr>
              <a:t>M</a:t>
            </a:r>
            <a:r>
              <a:rPr lang="en-GB" sz="3200" dirty="0">
                <a:solidFill>
                  <a:srgbClr val="FFCC00"/>
                </a:solidFill>
                <a:latin typeface="Century Gothic" panose="020B0502020202020204" pitchFamily="34" charset="0"/>
              </a:rPr>
              <a:t>a</a:t>
            </a:r>
            <a:r>
              <a:rPr lang="en-GB" sz="3200" dirty="0">
                <a:solidFill>
                  <a:srgbClr val="002060"/>
                </a:solidFill>
                <a:latin typeface="Century Gothic" panose="020B0502020202020204" pitchFamily="34" charset="0"/>
              </a:rPr>
              <a:t>nn</a:t>
            </a:r>
          </a:p>
        </p:txBody>
      </p:sp>
      <p:sp>
        <p:nvSpPr>
          <p:cNvPr id="28" name="Rectangle 27">
            <a:extLst>
              <a:ext uri="{FF2B5EF4-FFF2-40B4-BE49-F238E27FC236}">
                <a16:creationId xmlns:a16="http://schemas.microsoft.com/office/drawing/2014/main" id="{A858EF19-78B8-9445-8493-6F5D64EB0722}"/>
              </a:ext>
            </a:extLst>
          </p:cNvPr>
          <p:cNvSpPr/>
          <p:nvPr/>
        </p:nvSpPr>
        <p:spPr>
          <a:xfrm>
            <a:off x="7190340" y="5339972"/>
            <a:ext cx="112082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G</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st</a:t>
            </a:r>
            <a:endParaRPr lang="en-GB" sz="3200" dirty="0">
              <a:solidFill>
                <a:srgbClr val="002060"/>
              </a:solidFill>
              <a:latin typeface="Century Gothic" panose="020B0502020202020204" pitchFamily="34" charset="0"/>
            </a:endParaRPr>
          </a:p>
        </p:txBody>
      </p:sp>
      <p:sp>
        <p:nvSpPr>
          <p:cNvPr id="29" name="Rectangle 28">
            <a:extLst>
              <a:ext uri="{FF2B5EF4-FFF2-40B4-BE49-F238E27FC236}">
                <a16:creationId xmlns:a16="http://schemas.microsoft.com/office/drawing/2014/main" id="{908C85F1-723C-E144-A39D-E38C8472335F}"/>
              </a:ext>
            </a:extLst>
          </p:cNvPr>
          <p:cNvSpPr/>
          <p:nvPr/>
        </p:nvSpPr>
        <p:spPr>
          <a:xfrm>
            <a:off x="9439647" y="3747811"/>
            <a:ext cx="146867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d</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nke</a:t>
            </a:r>
            <a:endParaRPr lang="en-GB" sz="3200" dirty="0">
              <a:solidFill>
                <a:srgbClr val="002060"/>
              </a:solidFill>
              <a:latin typeface="Century Gothic" panose="020B0502020202020204" pitchFamily="34" charset="0"/>
            </a:endParaRPr>
          </a:p>
        </p:txBody>
      </p:sp>
      <p:sp>
        <p:nvSpPr>
          <p:cNvPr id="30" name="Rectangle 29">
            <a:extLst>
              <a:ext uri="{FF2B5EF4-FFF2-40B4-BE49-F238E27FC236}">
                <a16:creationId xmlns:a16="http://schemas.microsoft.com/office/drawing/2014/main" id="{DF3BCFEE-9D69-7D40-937A-34E0B0DC31CE}"/>
              </a:ext>
            </a:extLst>
          </p:cNvPr>
          <p:cNvSpPr/>
          <p:nvPr/>
        </p:nvSpPr>
        <p:spPr>
          <a:xfrm>
            <a:off x="7739814" y="3480971"/>
            <a:ext cx="137249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Kl</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sse</a:t>
            </a:r>
            <a:endParaRPr lang="en-GB" sz="3200" dirty="0">
              <a:solidFill>
                <a:srgbClr val="002060"/>
              </a:solidFill>
              <a:latin typeface="Century Gothic" panose="020B0502020202020204" pitchFamily="34" charset="0"/>
            </a:endParaRPr>
          </a:p>
        </p:txBody>
      </p:sp>
      <p:sp>
        <p:nvSpPr>
          <p:cNvPr id="31" name="Rectangle 30">
            <a:extLst>
              <a:ext uri="{FF2B5EF4-FFF2-40B4-BE49-F238E27FC236}">
                <a16:creationId xmlns:a16="http://schemas.microsoft.com/office/drawing/2014/main" id="{51F1F207-7100-CD4F-A1B0-A75A647B856F}"/>
              </a:ext>
            </a:extLst>
          </p:cNvPr>
          <p:cNvSpPr/>
          <p:nvPr/>
        </p:nvSpPr>
        <p:spPr>
          <a:xfrm>
            <a:off x="7353330" y="2526533"/>
            <a:ext cx="107273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l</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ng</a:t>
            </a:r>
            <a:endParaRPr lang="en-GB" sz="3200" dirty="0">
              <a:solidFill>
                <a:srgbClr val="002060"/>
              </a:solidFill>
              <a:latin typeface="Century Gothic" panose="020B0502020202020204" pitchFamily="34" charset="0"/>
            </a:endParaRPr>
          </a:p>
        </p:txBody>
      </p:sp>
      <p:cxnSp>
        <p:nvCxnSpPr>
          <p:cNvPr id="33" name="Straight Connector 32">
            <a:extLst>
              <a:ext uri="{FF2B5EF4-FFF2-40B4-BE49-F238E27FC236}">
                <a16:creationId xmlns:a16="http://schemas.microsoft.com/office/drawing/2014/main" id="{7BFEC115-7D7B-004A-878A-CC1652969501}"/>
              </a:ext>
            </a:extLst>
          </p:cNvPr>
          <p:cNvCxnSpPr/>
          <p:nvPr/>
        </p:nvCxnSpPr>
        <p:spPr>
          <a:xfrm>
            <a:off x="6096000" y="20439"/>
            <a:ext cx="0" cy="6303507"/>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9CF5740-B7A3-C84D-B20C-F9F2246E8BD9}"/>
              </a:ext>
            </a:extLst>
          </p:cNvPr>
          <p:cNvSpPr/>
          <p:nvPr/>
        </p:nvSpPr>
        <p:spPr>
          <a:xfrm>
            <a:off x="472452" y="4292593"/>
            <a:ext cx="1284326"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N</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he</a:t>
            </a:r>
            <a:endParaRPr lang="en-GB" sz="3200" dirty="0">
              <a:solidFill>
                <a:srgbClr val="FFCC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7CCA96C-FCC9-EE4C-BDDA-D425BBE39BA4}"/>
              </a:ext>
            </a:extLst>
          </p:cNvPr>
          <p:cNvSpPr/>
          <p:nvPr/>
        </p:nvSpPr>
        <p:spPr>
          <a:xfrm>
            <a:off x="2946905" y="2444135"/>
            <a:ext cx="334556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w</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hlen</a:t>
            </a:r>
            <a:endParaRPr lang="en-GB" sz="32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A51D32E8-FC7C-7742-A535-D1FAA5A3D16F}"/>
              </a:ext>
            </a:extLst>
          </p:cNvPr>
          <p:cNvSpPr/>
          <p:nvPr/>
        </p:nvSpPr>
        <p:spPr>
          <a:xfrm>
            <a:off x="2023580" y="5632359"/>
            <a:ext cx="2921557" cy="584775"/>
          </a:xfrm>
          <a:prstGeom prst="rect">
            <a:avLst/>
          </a:prstGeom>
        </p:spPr>
        <p:txBody>
          <a:bodyPr wrap="square">
            <a:spAutoFit/>
          </a:bodyPr>
          <a:lstStyle/>
          <a:p>
            <a:pPr algn="ct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hnlich</a:t>
            </a:r>
            <a:endParaRPr lang="en-GB" sz="3200" i="1" dirty="0">
              <a:solidFill>
                <a:srgbClr val="002060"/>
              </a:solidFill>
              <a:latin typeface="Century Gothic" panose="020B0502020202020204" pitchFamily="34" charset="0"/>
            </a:endParaRPr>
          </a:p>
        </p:txBody>
      </p:sp>
      <p:sp>
        <p:nvSpPr>
          <p:cNvPr id="37" name="Rectangle 36">
            <a:extLst>
              <a:ext uri="{FF2B5EF4-FFF2-40B4-BE49-F238E27FC236}">
                <a16:creationId xmlns:a16="http://schemas.microsoft.com/office/drawing/2014/main" id="{FB3E8D08-1747-954E-A8F3-0C1153BCCECE}"/>
              </a:ext>
            </a:extLst>
          </p:cNvPr>
          <p:cNvSpPr/>
          <p:nvPr/>
        </p:nvSpPr>
        <p:spPr>
          <a:xfrm>
            <a:off x="755557" y="3763061"/>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z</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hlen</a:t>
            </a:r>
            <a:endParaRPr lang="en-GB" sz="3200" dirty="0">
              <a:solidFill>
                <a:srgbClr val="002060"/>
              </a:solidFill>
              <a:latin typeface="Century Gothic" panose="020B0502020202020204" pitchFamily="34" charset="0"/>
            </a:endParaRPr>
          </a:p>
        </p:txBody>
      </p:sp>
      <p:sp>
        <p:nvSpPr>
          <p:cNvPr id="38" name="Rectangle 37">
            <a:extLst>
              <a:ext uri="{FF2B5EF4-FFF2-40B4-BE49-F238E27FC236}">
                <a16:creationId xmlns:a16="http://schemas.microsoft.com/office/drawing/2014/main" id="{3CAA7F1E-477F-824B-AD54-983D3FBC772F}"/>
              </a:ext>
            </a:extLst>
          </p:cNvPr>
          <p:cNvSpPr/>
          <p:nvPr/>
        </p:nvSpPr>
        <p:spPr>
          <a:xfrm>
            <a:off x="223185" y="5446783"/>
            <a:ext cx="1782859"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erkl</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ren</a:t>
            </a:r>
            <a:endParaRPr lang="en-GB" sz="3200" dirty="0">
              <a:solidFill>
                <a:srgbClr val="002060"/>
              </a:solidFill>
              <a:latin typeface="Century Gothic" panose="020B0502020202020204" pitchFamily="34" charset="0"/>
            </a:endParaRPr>
          </a:p>
        </p:txBody>
      </p:sp>
      <p:sp>
        <p:nvSpPr>
          <p:cNvPr id="39" name="Rectangle 38">
            <a:extLst>
              <a:ext uri="{FF2B5EF4-FFF2-40B4-BE49-F238E27FC236}">
                <a16:creationId xmlns:a16="http://schemas.microsoft.com/office/drawing/2014/main" id="{5D509398-3F00-174E-858D-EDFAF39FB1B2}"/>
              </a:ext>
            </a:extLst>
          </p:cNvPr>
          <p:cNvSpPr/>
          <p:nvPr/>
        </p:nvSpPr>
        <p:spPr>
          <a:xfrm>
            <a:off x="2267261" y="2774387"/>
            <a:ext cx="1361270"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lfte</a:t>
            </a:r>
            <a:endParaRPr lang="en-GB" sz="3200" dirty="0">
              <a:solidFill>
                <a:srgbClr val="FFCC00"/>
              </a:solidFill>
              <a:latin typeface="Century Gothic" panose="020B0502020202020204" pitchFamily="34" charset="0"/>
            </a:endParaRPr>
          </a:p>
        </p:txBody>
      </p:sp>
      <p:sp>
        <p:nvSpPr>
          <p:cNvPr id="40" name="Rectangle 39">
            <a:extLst>
              <a:ext uri="{FF2B5EF4-FFF2-40B4-BE49-F238E27FC236}">
                <a16:creationId xmlns:a16="http://schemas.microsoft.com/office/drawing/2014/main" id="{452B54BB-775E-E846-93DA-85521CCF50B2}"/>
              </a:ext>
            </a:extLst>
          </p:cNvPr>
          <p:cNvSpPr/>
          <p:nvPr/>
        </p:nvSpPr>
        <p:spPr>
          <a:xfrm>
            <a:off x="712662" y="4838879"/>
            <a:ext cx="334556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st</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ndig</a:t>
            </a:r>
            <a:endParaRPr lang="en-GB" sz="3200" dirty="0">
              <a:solidFill>
                <a:srgbClr val="002060"/>
              </a:solidFill>
              <a:latin typeface="Century Gothic" panose="020B0502020202020204" pitchFamily="34" charset="0"/>
            </a:endParaRPr>
          </a:p>
        </p:txBody>
      </p:sp>
      <p:sp>
        <p:nvSpPr>
          <p:cNvPr id="41" name="Rectangle 40">
            <a:extLst>
              <a:ext uri="{FF2B5EF4-FFF2-40B4-BE49-F238E27FC236}">
                <a16:creationId xmlns:a16="http://schemas.microsoft.com/office/drawing/2014/main" id="{BA04CD2C-EA16-5443-B29E-81BF44A3E359}"/>
              </a:ext>
            </a:extLst>
          </p:cNvPr>
          <p:cNvSpPr/>
          <p:nvPr/>
        </p:nvSpPr>
        <p:spPr>
          <a:xfrm>
            <a:off x="2674087" y="3480970"/>
            <a:ext cx="3180865" cy="584775"/>
          </a:xfrm>
          <a:prstGeom prst="rect">
            <a:avLst/>
          </a:prstGeom>
        </p:spPr>
        <p:txBody>
          <a:bodyPr wrap="square">
            <a:spAutoFit/>
          </a:bodyPr>
          <a:lstStyle/>
          <a:p>
            <a:pPr algn="ct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ndern</a:t>
            </a:r>
            <a:endParaRPr lang="en-GB" sz="3200" i="1" dirty="0">
              <a:solidFill>
                <a:srgbClr val="002060"/>
              </a:solidFill>
              <a:latin typeface="Century Gothic" panose="020B0502020202020204" pitchFamily="34" charset="0"/>
            </a:endParaRPr>
          </a:p>
        </p:txBody>
      </p:sp>
      <p:sp>
        <p:nvSpPr>
          <p:cNvPr id="42" name="Rectangle 41">
            <a:extLst>
              <a:ext uri="{FF2B5EF4-FFF2-40B4-BE49-F238E27FC236}">
                <a16:creationId xmlns:a16="http://schemas.microsoft.com/office/drawing/2014/main" id="{5E514E26-08DA-6742-90D8-51475ED3E7B1}"/>
              </a:ext>
            </a:extLst>
          </p:cNvPr>
          <p:cNvSpPr/>
          <p:nvPr/>
        </p:nvSpPr>
        <p:spPr>
          <a:xfrm>
            <a:off x="3045174" y="172233"/>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Verh</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ltnis</a:t>
            </a:r>
            <a:endParaRPr lang="en-GB" sz="3200" dirty="0">
              <a:solidFill>
                <a:srgbClr val="002060"/>
              </a:solidFill>
              <a:latin typeface="Century Gothic" panose="020B0502020202020204" pitchFamily="34" charset="0"/>
            </a:endParaRPr>
          </a:p>
        </p:txBody>
      </p:sp>
      <p:sp>
        <p:nvSpPr>
          <p:cNvPr id="43" name="Rectangle 42">
            <a:extLst>
              <a:ext uri="{FF2B5EF4-FFF2-40B4-BE49-F238E27FC236}">
                <a16:creationId xmlns:a16="http://schemas.microsoft.com/office/drawing/2014/main" id="{69866D0C-FF3B-E04C-8EF5-1EA27FFD11B3}"/>
              </a:ext>
            </a:extLst>
          </p:cNvPr>
          <p:cNvSpPr/>
          <p:nvPr/>
        </p:nvSpPr>
        <p:spPr>
          <a:xfrm>
            <a:off x="3895512" y="5047584"/>
            <a:ext cx="2154756"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dchen</a:t>
            </a:r>
            <a:endParaRPr lang="en-GB" sz="3200" dirty="0">
              <a:solidFill>
                <a:srgbClr val="002060"/>
              </a:solidFill>
              <a:latin typeface="Century Gothic" panose="020B0502020202020204" pitchFamily="34" charset="0"/>
            </a:endParaRPr>
          </a:p>
        </p:txBody>
      </p:sp>
      <p:sp>
        <p:nvSpPr>
          <p:cNvPr id="45" name="Rounded Rectangle 11">
            <a:extLst>
              <a:ext uri="{FF2B5EF4-FFF2-40B4-BE49-F238E27FC236}">
                <a16:creationId xmlns:a16="http://schemas.microsoft.com/office/drawing/2014/main" id="{483D7EB9-C2AA-4190-98DE-925F861600E9}"/>
              </a:ext>
            </a:extLst>
          </p:cNvPr>
          <p:cNvSpPr/>
          <p:nvPr/>
        </p:nvSpPr>
        <p:spPr>
          <a:xfrm>
            <a:off x="10591204" y="247046"/>
            <a:ext cx="13661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6787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4">
            <a:extLst>
              <a:ext uri="{FF2B5EF4-FFF2-40B4-BE49-F238E27FC236}">
                <a16:creationId xmlns:a16="http://schemas.microsoft.com/office/drawing/2014/main" id="{85D68434-71D9-AF48-BCFF-605C3C1ED096}"/>
              </a:ext>
            </a:extLst>
          </p:cNvPr>
          <p:cNvSpPr txBox="1">
            <a:spLocks/>
          </p:cNvSpPr>
          <p:nvPr/>
        </p:nvSpPr>
        <p:spPr>
          <a:xfrm>
            <a:off x="10668572" y="4818122"/>
            <a:ext cx="1407695" cy="14946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dirty="0">
                <a:solidFill>
                  <a:srgbClr val="002060"/>
                </a:solidFill>
                <a:cs typeface="Calibri" panose="020F0502020204030204" pitchFamily="34" charset="0"/>
              </a:rPr>
              <a:t>e</a:t>
            </a:r>
            <a:endParaRPr lang="en-US" sz="12000" dirty="0"/>
          </a:p>
        </p:txBody>
      </p:sp>
      <p:pic>
        <p:nvPicPr>
          <p:cNvPr id="23" name="Picture 22">
            <a:extLst>
              <a:ext uri="{FF2B5EF4-FFF2-40B4-BE49-F238E27FC236}">
                <a16:creationId xmlns:a16="http://schemas.microsoft.com/office/drawing/2014/main" id="{D910194C-4670-8F44-8EA4-1E9F98D273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6681" y="3009003"/>
            <a:ext cx="1136076" cy="1508832"/>
          </a:xfrm>
          <a:prstGeom prst="rect">
            <a:avLst/>
          </a:prstGeom>
        </p:spPr>
      </p:pic>
      <p:pic>
        <p:nvPicPr>
          <p:cNvPr id="26" name="Picture 25">
            <a:extLst>
              <a:ext uri="{FF2B5EF4-FFF2-40B4-BE49-F238E27FC236}">
                <a16:creationId xmlns:a16="http://schemas.microsoft.com/office/drawing/2014/main" id="{D15D2071-348C-B642-B12E-260B2F86986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2984" y="13547"/>
            <a:ext cx="2289144" cy="1571487"/>
          </a:xfrm>
          <a:prstGeom prst="rect">
            <a:avLst/>
          </a:prstGeom>
        </p:spPr>
      </p:pic>
      <p:sp>
        <p:nvSpPr>
          <p:cNvPr id="27" name="Title 2">
            <a:extLst>
              <a:ext uri="{FF2B5EF4-FFF2-40B4-BE49-F238E27FC236}">
                <a16:creationId xmlns:a16="http://schemas.microsoft.com/office/drawing/2014/main" id="{64F065C6-8FD6-BF4B-BE26-9D3FC2262343}"/>
              </a:ext>
            </a:extLst>
          </p:cNvPr>
          <p:cNvSpPr txBox="1">
            <a:spLocks/>
          </p:cNvSpPr>
          <p:nvPr/>
        </p:nvSpPr>
        <p:spPr>
          <a:xfrm>
            <a:off x="-511563" y="-35290"/>
            <a:ext cx="2402305" cy="17919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dirty="0" err="1">
                <a:solidFill>
                  <a:srgbClr val="002060"/>
                </a:solidFill>
                <a:cs typeface="Calibri" panose="020F0502020204030204" pitchFamily="34" charset="0"/>
              </a:rPr>
              <a:t>i</a:t>
            </a:r>
            <a:endParaRPr lang="en-US" sz="12000" dirty="0"/>
          </a:p>
        </p:txBody>
      </p:sp>
      <p:pic>
        <p:nvPicPr>
          <p:cNvPr id="29" name="Picture 28">
            <a:extLst>
              <a:ext uri="{FF2B5EF4-FFF2-40B4-BE49-F238E27FC236}">
                <a16:creationId xmlns:a16="http://schemas.microsoft.com/office/drawing/2014/main" id="{380821A6-A804-7042-8A63-6F82905F825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426" y="2060541"/>
            <a:ext cx="1244920" cy="1655588"/>
          </a:xfrm>
          <a:prstGeom prst="rect">
            <a:avLst/>
          </a:prstGeom>
        </p:spPr>
      </p:pic>
      <p:sp>
        <p:nvSpPr>
          <p:cNvPr id="31" name="Rectangle 30">
            <a:extLst>
              <a:ext uri="{FF2B5EF4-FFF2-40B4-BE49-F238E27FC236}">
                <a16:creationId xmlns:a16="http://schemas.microsoft.com/office/drawing/2014/main" id="{3A688F27-D1F7-8042-819E-DD89BA9EBFF9}"/>
              </a:ext>
            </a:extLst>
          </p:cNvPr>
          <p:cNvSpPr/>
          <p:nvPr/>
        </p:nvSpPr>
        <p:spPr>
          <a:xfrm>
            <a:off x="1422372" y="1419856"/>
            <a:ext cx="731290"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w</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r</a:t>
            </a:r>
            <a:endParaRPr lang="en-GB" sz="3200" dirty="0">
              <a:solidFill>
                <a:srgbClr val="002060"/>
              </a:solidFill>
              <a:latin typeface="Century Gothic" panose="020B0502020202020204" pitchFamily="34" charset="0"/>
            </a:endParaRPr>
          </a:p>
        </p:txBody>
      </p:sp>
      <p:sp>
        <p:nvSpPr>
          <p:cNvPr id="32" name="Rectangle 31">
            <a:extLst>
              <a:ext uri="{FF2B5EF4-FFF2-40B4-BE49-F238E27FC236}">
                <a16:creationId xmlns:a16="http://schemas.microsoft.com/office/drawing/2014/main" id="{8B07F335-297A-2B4D-B85F-D7F843FAD7A2}"/>
              </a:ext>
            </a:extLst>
          </p:cNvPr>
          <p:cNvSpPr/>
          <p:nvPr/>
        </p:nvSpPr>
        <p:spPr>
          <a:xfrm>
            <a:off x="10487686" y="4355423"/>
            <a:ext cx="1704314"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d</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nken</a:t>
            </a:r>
            <a:endParaRPr lang="en-GB" sz="3200" dirty="0">
              <a:solidFill>
                <a:srgbClr val="002060"/>
              </a:solidFill>
              <a:latin typeface="Century Gothic" panose="020B0502020202020204" pitchFamily="34" charset="0"/>
            </a:endParaRPr>
          </a:p>
        </p:txBody>
      </p:sp>
      <p:pic>
        <p:nvPicPr>
          <p:cNvPr id="33" name="Picture 32">
            <a:extLst>
              <a:ext uri="{FF2B5EF4-FFF2-40B4-BE49-F238E27FC236}">
                <a16:creationId xmlns:a16="http://schemas.microsoft.com/office/drawing/2014/main" id="{92E2D0FB-DC3A-4949-A866-BE5C07F6676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76212" y="4221065"/>
            <a:ext cx="1386067" cy="1373466"/>
          </a:xfrm>
          <a:prstGeom prst="rect">
            <a:avLst/>
          </a:prstGeom>
        </p:spPr>
      </p:pic>
      <p:sp>
        <p:nvSpPr>
          <p:cNvPr id="34" name="Rectangle 33">
            <a:extLst>
              <a:ext uri="{FF2B5EF4-FFF2-40B4-BE49-F238E27FC236}">
                <a16:creationId xmlns:a16="http://schemas.microsoft.com/office/drawing/2014/main" id="{32552F59-5011-804F-82B1-9D2BFB4C78B6}"/>
              </a:ext>
            </a:extLst>
          </p:cNvPr>
          <p:cNvSpPr/>
          <p:nvPr/>
        </p:nvSpPr>
        <p:spPr>
          <a:xfrm>
            <a:off x="8739105" y="5594531"/>
            <a:ext cx="1523174"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g</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ben</a:t>
            </a:r>
            <a:endParaRPr lang="en-GB" sz="3200" dirty="0">
              <a:solidFill>
                <a:srgbClr val="002060"/>
              </a:solidFill>
              <a:latin typeface="Century Gothic" panose="020B0502020202020204" pitchFamily="34" charset="0"/>
            </a:endParaRPr>
          </a:p>
        </p:txBody>
      </p:sp>
      <p:sp>
        <p:nvSpPr>
          <p:cNvPr id="35" name="Rectangle 34">
            <a:extLst>
              <a:ext uri="{FF2B5EF4-FFF2-40B4-BE49-F238E27FC236}">
                <a16:creationId xmlns:a16="http://schemas.microsoft.com/office/drawing/2014/main" id="{FA1CD810-A72C-0346-AE6E-441546516C40}"/>
              </a:ext>
            </a:extLst>
          </p:cNvPr>
          <p:cNvSpPr/>
          <p:nvPr/>
        </p:nvSpPr>
        <p:spPr>
          <a:xfrm>
            <a:off x="303176" y="3763419"/>
            <a:ext cx="1441420"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f</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nden</a:t>
            </a:r>
            <a:endParaRPr lang="en-GB" sz="3200" dirty="0">
              <a:solidFill>
                <a:srgbClr val="002060"/>
              </a:solidFill>
              <a:latin typeface="Century Gothic" panose="020B0502020202020204" pitchFamily="34" charset="0"/>
            </a:endParaRPr>
          </a:p>
        </p:txBody>
      </p:sp>
      <p:cxnSp>
        <p:nvCxnSpPr>
          <p:cNvPr id="36" name="Straight Connector 35">
            <a:extLst>
              <a:ext uri="{FF2B5EF4-FFF2-40B4-BE49-F238E27FC236}">
                <a16:creationId xmlns:a16="http://schemas.microsoft.com/office/drawing/2014/main" id="{3EB78D24-F8C6-7D48-AACA-4F00627A8D98}"/>
              </a:ext>
            </a:extLst>
          </p:cNvPr>
          <p:cNvCxnSpPr/>
          <p:nvPr/>
        </p:nvCxnSpPr>
        <p:spPr>
          <a:xfrm>
            <a:off x="6096000" y="20439"/>
            <a:ext cx="0" cy="6303507"/>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E453C95-995A-AC44-AA87-13783CB78004}"/>
              </a:ext>
            </a:extLst>
          </p:cNvPr>
          <p:cNvSpPr/>
          <p:nvPr/>
        </p:nvSpPr>
        <p:spPr>
          <a:xfrm>
            <a:off x="4196213" y="447505"/>
            <a:ext cx="141417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K</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rche</a:t>
            </a:r>
            <a:endParaRPr lang="en-GB" sz="3200" dirty="0">
              <a:solidFill>
                <a:srgbClr val="002060"/>
              </a:solidFill>
              <a:latin typeface="Century Gothic" panose="020B0502020202020204" pitchFamily="34" charset="0"/>
            </a:endParaRPr>
          </a:p>
        </p:txBody>
      </p:sp>
      <p:sp>
        <p:nvSpPr>
          <p:cNvPr id="38" name="Rectangle 37">
            <a:extLst>
              <a:ext uri="{FF2B5EF4-FFF2-40B4-BE49-F238E27FC236}">
                <a16:creationId xmlns:a16="http://schemas.microsoft.com/office/drawing/2014/main" id="{72DE9D19-0224-3B4E-92AF-F0456AF5DC34}"/>
              </a:ext>
            </a:extLst>
          </p:cNvPr>
          <p:cNvSpPr/>
          <p:nvPr/>
        </p:nvSpPr>
        <p:spPr>
          <a:xfrm>
            <a:off x="689589" y="4615410"/>
            <a:ext cx="131799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pr</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vat</a:t>
            </a:r>
            <a:endParaRPr lang="en-GB" sz="3200" dirty="0">
              <a:solidFill>
                <a:srgbClr val="002060"/>
              </a:solidFill>
              <a:latin typeface="Century Gothic" panose="020B0502020202020204" pitchFamily="34" charset="0"/>
            </a:endParaRPr>
          </a:p>
        </p:txBody>
      </p:sp>
      <p:sp>
        <p:nvSpPr>
          <p:cNvPr id="39" name="Rectangle 38">
            <a:extLst>
              <a:ext uri="{FF2B5EF4-FFF2-40B4-BE49-F238E27FC236}">
                <a16:creationId xmlns:a16="http://schemas.microsoft.com/office/drawing/2014/main" id="{5C0BE6D2-E6B5-B849-9E16-629750604494}"/>
              </a:ext>
            </a:extLst>
          </p:cNvPr>
          <p:cNvSpPr/>
          <p:nvPr/>
        </p:nvSpPr>
        <p:spPr>
          <a:xfrm>
            <a:off x="4182169" y="1419855"/>
            <a:ext cx="639919" cy="584775"/>
          </a:xfrm>
          <a:prstGeom prst="rect">
            <a:avLst/>
          </a:prstGeom>
        </p:spPr>
        <p:txBody>
          <a:bodyPr wrap="none">
            <a:spAutoFit/>
          </a:bodyPr>
          <a:lstStyle/>
          <a:p>
            <a:pPr lvl="0" algn="ct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hr</a:t>
            </a:r>
            <a:endParaRPr lang="en-GB" sz="3200" i="1" dirty="0">
              <a:solidFill>
                <a:srgbClr val="002060"/>
              </a:solidFill>
              <a:latin typeface="Century Gothic" panose="020B0502020202020204" pitchFamily="34" charset="0"/>
            </a:endParaRPr>
          </a:p>
        </p:txBody>
      </p:sp>
      <p:sp>
        <p:nvSpPr>
          <p:cNvPr id="40" name="Rectangle 39">
            <a:extLst>
              <a:ext uri="{FF2B5EF4-FFF2-40B4-BE49-F238E27FC236}">
                <a16:creationId xmlns:a16="http://schemas.microsoft.com/office/drawing/2014/main" id="{02AB0B8A-2552-4A4A-889E-4D75F5656B8B}"/>
              </a:ext>
            </a:extLst>
          </p:cNvPr>
          <p:cNvSpPr/>
          <p:nvPr/>
        </p:nvSpPr>
        <p:spPr>
          <a:xfrm>
            <a:off x="115733" y="5430535"/>
            <a:ext cx="105349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L</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n</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e</a:t>
            </a:r>
            <a:endParaRPr lang="en-GB" sz="3200" dirty="0">
              <a:solidFill>
                <a:srgbClr val="FFCC00"/>
              </a:solidFill>
              <a:latin typeface="Century Gothic" panose="020B0502020202020204" pitchFamily="34" charset="0"/>
            </a:endParaRPr>
          </a:p>
        </p:txBody>
      </p:sp>
      <p:sp>
        <p:nvSpPr>
          <p:cNvPr id="41" name="Rectangle 40">
            <a:extLst>
              <a:ext uri="{FF2B5EF4-FFF2-40B4-BE49-F238E27FC236}">
                <a16:creationId xmlns:a16="http://schemas.microsoft.com/office/drawing/2014/main" id="{7F99C21A-2000-4E47-93C2-B2844E366ED4}"/>
              </a:ext>
            </a:extLst>
          </p:cNvPr>
          <p:cNvSpPr/>
          <p:nvPr/>
        </p:nvSpPr>
        <p:spPr>
          <a:xfrm>
            <a:off x="2450940" y="2303560"/>
            <a:ext cx="156004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Fam</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l</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e</a:t>
            </a:r>
            <a:endParaRPr lang="en-GB" sz="3200" dirty="0">
              <a:solidFill>
                <a:srgbClr val="002060"/>
              </a:solidFill>
              <a:latin typeface="Century Gothic" panose="020B0502020202020204" pitchFamily="34" charset="0"/>
            </a:endParaRPr>
          </a:p>
        </p:txBody>
      </p:sp>
      <p:sp>
        <p:nvSpPr>
          <p:cNvPr id="42" name="Rectangle 41">
            <a:extLst>
              <a:ext uri="{FF2B5EF4-FFF2-40B4-BE49-F238E27FC236}">
                <a16:creationId xmlns:a16="http://schemas.microsoft.com/office/drawing/2014/main" id="{F7FB800C-1DEB-2347-A654-99D0084038F3}"/>
              </a:ext>
            </a:extLst>
          </p:cNvPr>
          <p:cNvSpPr/>
          <p:nvPr/>
        </p:nvSpPr>
        <p:spPr>
          <a:xfrm>
            <a:off x="1612061" y="5565445"/>
            <a:ext cx="144142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w</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ssen</a:t>
            </a:r>
            <a:endParaRPr lang="en-GB" sz="3200" dirty="0">
              <a:solidFill>
                <a:srgbClr val="002060"/>
              </a:solidFill>
              <a:latin typeface="Century Gothic" panose="020B0502020202020204" pitchFamily="34" charset="0"/>
            </a:endParaRPr>
          </a:p>
        </p:txBody>
      </p:sp>
      <p:sp>
        <p:nvSpPr>
          <p:cNvPr id="43" name="Rectangle 42">
            <a:extLst>
              <a:ext uri="{FF2B5EF4-FFF2-40B4-BE49-F238E27FC236}">
                <a16:creationId xmlns:a16="http://schemas.microsoft.com/office/drawing/2014/main" id="{6643E469-CCDF-444D-A8D6-8428E64E0706}"/>
              </a:ext>
            </a:extLst>
          </p:cNvPr>
          <p:cNvSpPr/>
          <p:nvPr/>
        </p:nvSpPr>
        <p:spPr>
          <a:xfrm>
            <a:off x="3161557" y="3241881"/>
            <a:ext cx="1023036"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H</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lfe</a:t>
            </a:r>
            <a:endParaRPr lang="en-GB" sz="3200" dirty="0">
              <a:solidFill>
                <a:srgbClr val="002060"/>
              </a:solidFill>
              <a:latin typeface="Century Gothic" panose="020B0502020202020204" pitchFamily="34" charset="0"/>
            </a:endParaRPr>
          </a:p>
        </p:txBody>
      </p:sp>
      <p:sp>
        <p:nvSpPr>
          <p:cNvPr id="44" name="Rectangle 43">
            <a:extLst>
              <a:ext uri="{FF2B5EF4-FFF2-40B4-BE49-F238E27FC236}">
                <a16:creationId xmlns:a16="http://schemas.microsoft.com/office/drawing/2014/main" id="{41065B87-26A1-8742-BA3F-37A7C6331101}"/>
              </a:ext>
            </a:extLst>
          </p:cNvPr>
          <p:cNvSpPr/>
          <p:nvPr/>
        </p:nvSpPr>
        <p:spPr>
          <a:xfrm>
            <a:off x="4640394" y="2303559"/>
            <a:ext cx="1091966"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b</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tte</a:t>
            </a:r>
            <a:endParaRPr lang="en-GB" sz="3200" i="1" dirty="0">
              <a:solidFill>
                <a:srgbClr val="002060"/>
              </a:solidFill>
              <a:latin typeface="Century Gothic" panose="020B0502020202020204" pitchFamily="34" charset="0"/>
            </a:endParaRPr>
          </a:p>
        </p:txBody>
      </p:sp>
      <p:sp>
        <p:nvSpPr>
          <p:cNvPr id="45" name="Rectangle 44">
            <a:extLst>
              <a:ext uri="{FF2B5EF4-FFF2-40B4-BE49-F238E27FC236}">
                <a16:creationId xmlns:a16="http://schemas.microsoft.com/office/drawing/2014/main" id="{0DF82C33-1CDA-2245-BD6B-FAC22A9D597C}"/>
              </a:ext>
            </a:extLst>
          </p:cNvPr>
          <p:cNvSpPr/>
          <p:nvPr/>
        </p:nvSpPr>
        <p:spPr>
          <a:xfrm>
            <a:off x="1922996" y="3969756"/>
            <a:ext cx="790601"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t</a:t>
            </a:r>
            <a:endParaRPr lang="en-GB" sz="3200"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1196391A-DA91-AF4A-A26F-42A6684AB249}"/>
              </a:ext>
            </a:extLst>
          </p:cNvPr>
          <p:cNvSpPr/>
          <p:nvPr/>
        </p:nvSpPr>
        <p:spPr>
          <a:xfrm>
            <a:off x="3459774" y="5722922"/>
            <a:ext cx="2299026" cy="584775"/>
          </a:xfrm>
          <a:prstGeom prst="rect">
            <a:avLst/>
          </a:prstGeom>
        </p:spPr>
        <p:txBody>
          <a:bodyPr wrap="none">
            <a:spAutoFit/>
          </a:bodyPr>
          <a:lstStyle/>
          <a:p>
            <a:pPr lvl="0" algn="ct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nteressant</a:t>
            </a:r>
            <a:endParaRPr lang="en-GB" sz="3200" dirty="0">
              <a:solidFill>
                <a:srgbClr val="FFCC00"/>
              </a:solidFill>
              <a:latin typeface="Century Gothic" panose="020B0502020202020204" pitchFamily="34" charset="0"/>
            </a:endParaRPr>
          </a:p>
        </p:txBody>
      </p:sp>
      <p:sp>
        <p:nvSpPr>
          <p:cNvPr id="48" name="Rectangle 47">
            <a:extLst>
              <a:ext uri="{FF2B5EF4-FFF2-40B4-BE49-F238E27FC236}">
                <a16:creationId xmlns:a16="http://schemas.microsoft.com/office/drawing/2014/main" id="{F362E962-E99D-B749-86EF-FDD9CB57F6D1}"/>
              </a:ext>
            </a:extLst>
          </p:cNvPr>
          <p:cNvSpPr/>
          <p:nvPr/>
        </p:nvSpPr>
        <p:spPr>
          <a:xfrm>
            <a:off x="6655623" y="1483430"/>
            <a:ext cx="120898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hr</a:t>
            </a:r>
            <a:endParaRPr lang="en-GB" sz="3200" dirty="0">
              <a:solidFill>
                <a:srgbClr val="002060"/>
              </a:solidFill>
              <a:latin typeface="Century Gothic" panose="020B0502020202020204" pitchFamily="34" charset="0"/>
            </a:endParaRPr>
          </a:p>
        </p:txBody>
      </p:sp>
      <p:sp>
        <p:nvSpPr>
          <p:cNvPr id="49" name="Rectangle 48">
            <a:extLst>
              <a:ext uri="{FF2B5EF4-FFF2-40B4-BE49-F238E27FC236}">
                <a16:creationId xmlns:a16="http://schemas.microsoft.com/office/drawing/2014/main" id="{E36F0186-390D-3A44-8ED6-730F98E38BFA}"/>
              </a:ext>
            </a:extLst>
          </p:cNvPr>
          <p:cNvSpPr/>
          <p:nvPr/>
        </p:nvSpPr>
        <p:spPr>
          <a:xfrm>
            <a:off x="7814426" y="678694"/>
            <a:ext cx="1217000" cy="584775"/>
          </a:xfrm>
          <a:prstGeom prst="rect">
            <a:avLst/>
          </a:prstGeom>
        </p:spPr>
        <p:txBody>
          <a:bodyPr wrap="none">
            <a:spAutoFit/>
          </a:bodyPr>
          <a:lstStyle/>
          <a:p>
            <a:pPr lvl="0" algn="ctr"/>
            <a:r>
              <a:rPr lang="en-GB" sz="3200" dirty="0">
                <a:solidFill>
                  <a:srgbClr val="002060"/>
                </a:solidFill>
                <a:latin typeface="Century Gothic" panose="020B0502020202020204" pitchFamily="34" charset="0"/>
              </a:rPr>
              <a:t>M</a:t>
            </a:r>
            <a:r>
              <a:rPr lang="en-GB" sz="3200" dirty="0">
                <a:solidFill>
                  <a:srgbClr val="FFCC00"/>
                </a:solidFill>
                <a:latin typeface="Century Gothic" panose="020B0502020202020204" pitchFamily="34" charset="0"/>
              </a:rPr>
              <a:t>e</a:t>
            </a:r>
            <a:r>
              <a:rPr lang="en-GB" sz="3200" i="1" dirty="0">
                <a:solidFill>
                  <a:srgbClr val="002060"/>
                </a:solidFill>
                <a:latin typeface="Century Gothic" panose="020B0502020202020204" pitchFamily="34" charset="0"/>
              </a:rPr>
              <a:t>e</a:t>
            </a:r>
            <a:r>
              <a:rPr lang="en-GB" sz="3200" dirty="0">
                <a:solidFill>
                  <a:srgbClr val="002060"/>
                </a:solidFill>
                <a:latin typeface="Century Gothic" panose="020B0502020202020204" pitchFamily="34" charset="0"/>
              </a:rPr>
              <a:t>r</a:t>
            </a:r>
          </a:p>
        </p:txBody>
      </p:sp>
      <p:sp>
        <p:nvSpPr>
          <p:cNvPr id="50" name="Rectangle 49">
            <a:extLst>
              <a:ext uri="{FF2B5EF4-FFF2-40B4-BE49-F238E27FC236}">
                <a16:creationId xmlns:a16="http://schemas.microsoft.com/office/drawing/2014/main" id="{C64ADA2E-342F-914D-ACCE-EBA3210EF70E}"/>
              </a:ext>
            </a:extLst>
          </p:cNvPr>
          <p:cNvSpPr/>
          <p:nvPr/>
        </p:nvSpPr>
        <p:spPr>
          <a:xfrm>
            <a:off x="9600361" y="3376194"/>
            <a:ext cx="1090363"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Id</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e</a:t>
            </a:r>
            <a:endParaRPr lang="en-GB" sz="3200" dirty="0">
              <a:solidFill>
                <a:srgbClr val="002060"/>
              </a:solidFill>
              <a:latin typeface="Century Gothic" panose="020B0502020202020204" pitchFamily="34" charset="0"/>
            </a:endParaRPr>
          </a:p>
        </p:txBody>
      </p:sp>
      <p:sp>
        <p:nvSpPr>
          <p:cNvPr id="51" name="Rectangle 50">
            <a:extLst>
              <a:ext uri="{FF2B5EF4-FFF2-40B4-BE49-F238E27FC236}">
                <a16:creationId xmlns:a16="http://schemas.microsoft.com/office/drawing/2014/main" id="{8143AB50-E99A-4F4F-B22F-AD5F7FB3EBBC}"/>
              </a:ext>
            </a:extLst>
          </p:cNvPr>
          <p:cNvSpPr/>
          <p:nvPr/>
        </p:nvSpPr>
        <p:spPr>
          <a:xfrm>
            <a:off x="9011954" y="1147629"/>
            <a:ext cx="1375697"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s</a:t>
            </a:r>
            <a:r>
              <a:rPr lang="en-GB" sz="3200" i="1"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hen</a:t>
            </a:r>
            <a:endParaRPr lang="en-GB" sz="3200" dirty="0">
              <a:solidFill>
                <a:srgbClr val="002060"/>
              </a:solidFill>
              <a:latin typeface="Century Gothic" panose="020B0502020202020204" pitchFamily="34" charset="0"/>
            </a:endParaRPr>
          </a:p>
        </p:txBody>
      </p:sp>
      <p:sp>
        <p:nvSpPr>
          <p:cNvPr id="52" name="Rectangle 51">
            <a:extLst>
              <a:ext uri="{FF2B5EF4-FFF2-40B4-BE49-F238E27FC236}">
                <a16:creationId xmlns:a16="http://schemas.microsoft.com/office/drawing/2014/main" id="{C83AEDCF-AA67-ED4A-B462-17476C1A7DEE}"/>
              </a:ext>
            </a:extLst>
          </p:cNvPr>
          <p:cNvSpPr/>
          <p:nvPr/>
        </p:nvSpPr>
        <p:spPr>
          <a:xfrm>
            <a:off x="9117595" y="155117"/>
            <a:ext cx="143661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L</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ben</a:t>
            </a:r>
            <a:endParaRPr lang="en-GB" sz="3200" dirty="0">
              <a:solidFill>
                <a:srgbClr val="002060"/>
              </a:solidFill>
              <a:latin typeface="Century Gothic" panose="020B0502020202020204" pitchFamily="34" charset="0"/>
            </a:endParaRPr>
          </a:p>
        </p:txBody>
      </p:sp>
      <p:sp>
        <p:nvSpPr>
          <p:cNvPr id="53" name="Rectangle 52">
            <a:extLst>
              <a:ext uri="{FF2B5EF4-FFF2-40B4-BE49-F238E27FC236}">
                <a16:creationId xmlns:a16="http://schemas.microsoft.com/office/drawing/2014/main" id="{FCDA0EB5-CC8A-0047-8726-C8F532DCC18E}"/>
              </a:ext>
            </a:extLst>
          </p:cNvPr>
          <p:cNvSpPr/>
          <p:nvPr/>
        </p:nvSpPr>
        <p:spPr>
          <a:xfrm>
            <a:off x="7207216" y="4146209"/>
            <a:ext cx="143821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b</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sser</a:t>
            </a:r>
            <a:endParaRPr lang="en-GB" sz="3200" dirty="0">
              <a:solidFill>
                <a:srgbClr val="002060"/>
              </a:solidFill>
              <a:latin typeface="Century Gothic" panose="020B0502020202020204" pitchFamily="34" charset="0"/>
            </a:endParaRPr>
          </a:p>
        </p:txBody>
      </p:sp>
      <p:sp>
        <p:nvSpPr>
          <p:cNvPr id="54" name="Rectangle 53">
            <a:extLst>
              <a:ext uri="{FF2B5EF4-FFF2-40B4-BE49-F238E27FC236}">
                <a16:creationId xmlns:a16="http://schemas.microsoft.com/office/drawing/2014/main" id="{C5763555-4853-BE4B-ADB7-8A4C1E5E9805}"/>
              </a:ext>
            </a:extLst>
          </p:cNvPr>
          <p:cNvSpPr/>
          <p:nvPr/>
        </p:nvSpPr>
        <p:spPr>
          <a:xfrm>
            <a:off x="6799669" y="5492191"/>
            <a:ext cx="965328"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B</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tt</a:t>
            </a:r>
            <a:endParaRPr lang="en-GB" sz="3200" dirty="0">
              <a:solidFill>
                <a:srgbClr val="002060"/>
              </a:solidFill>
              <a:latin typeface="Century Gothic" panose="020B0502020202020204" pitchFamily="34" charset="0"/>
            </a:endParaRPr>
          </a:p>
        </p:txBody>
      </p:sp>
      <p:sp>
        <p:nvSpPr>
          <p:cNvPr id="55" name="Rectangle 54">
            <a:extLst>
              <a:ext uri="{FF2B5EF4-FFF2-40B4-BE49-F238E27FC236}">
                <a16:creationId xmlns:a16="http://schemas.microsoft.com/office/drawing/2014/main" id="{D070AE95-E2D3-4C42-8B63-18E548F8AC45}"/>
              </a:ext>
            </a:extLst>
          </p:cNvPr>
          <p:cNvSpPr/>
          <p:nvPr/>
        </p:nvSpPr>
        <p:spPr>
          <a:xfrm>
            <a:off x="7977365" y="3248494"/>
            <a:ext cx="976549" cy="584775"/>
          </a:xfrm>
          <a:prstGeom prst="rect">
            <a:avLst/>
          </a:prstGeom>
        </p:spPr>
        <p:txBody>
          <a:bodyPr wrap="none">
            <a:spAutoFit/>
          </a:bodyPr>
          <a:lstStyle/>
          <a:p>
            <a:pPr lvl="0" algn="ct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ng</a:t>
            </a:r>
            <a:endParaRPr lang="en-GB" sz="3200" i="1" dirty="0">
              <a:solidFill>
                <a:srgbClr val="FFC000"/>
              </a:solidFill>
              <a:latin typeface="Century Gothic" panose="020B0502020202020204" pitchFamily="34" charset="0"/>
            </a:endParaRPr>
          </a:p>
        </p:txBody>
      </p:sp>
      <p:sp>
        <p:nvSpPr>
          <p:cNvPr id="56" name="Rectangle 55">
            <a:extLst>
              <a:ext uri="{FF2B5EF4-FFF2-40B4-BE49-F238E27FC236}">
                <a16:creationId xmlns:a16="http://schemas.microsoft.com/office/drawing/2014/main" id="{63B27A70-A512-C840-9455-D8343041E0DD}"/>
              </a:ext>
            </a:extLst>
          </p:cNvPr>
          <p:cNvSpPr/>
          <p:nvPr/>
        </p:nvSpPr>
        <p:spPr>
          <a:xfrm>
            <a:off x="6353702" y="4789795"/>
            <a:ext cx="142699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h</a:t>
            </a:r>
            <a:r>
              <a:rPr lang="en-GB" sz="3200" i="1"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lfen</a:t>
            </a:r>
            <a:endParaRPr lang="en-GB" sz="3200" dirty="0">
              <a:solidFill>
                <a:srgbClr val="002060"/>
              </a:solidFill>
              <a:latin typeface="Century Gothic" panose="020B0502020202020204" pitchFamily="34" charset="0"/>
            </a:endParaRPr>
          </a:p>
        </p:txBody>
      </p:sp>
      <p:sp>
        <p:nvSpPr>
          <p:cNvPr id="57" name="Rectangle 56">
            <a:extLst>
              <a:ext uri="{FF2B5EF4-FFF2-40B4-BE49-F238E27FC236}">
                <a16:creationId xmlns:a16="http://schemas.microsoft.com/office/drawing/2014/main" id="{290C86C2-AB46-A24E-8FE7-18646C1734FF}"/>
              </a:ext>
            </a:extLst>
          </p:cNvPr>
          <p:cNvSpPr/>
          <p:nvPr/>
        </p:nvSpPr>
        <p:spPr>
          <a:xfrm>
            <a:off x="10673175" y="1527724"/>
            <a:ext cx="1200970" cy="584775"/>
          </a:xfrm>
          <a:prstGeom prst="rect">
            <a:avLst/>
          </a:prstGeom>
        </p:spPr>
        <p:txBody>
          <a:bodyPr wrap="none">
            <a:spAutoFit/>
          </a:bodyPr>
          <a:lstStyle/>
          <a:p>
            <a:pPr lvl="0" algn="ctr"/>
            <a:r>
              <a:rPr lang="en-GB" sz="3200" dirty="0" err="1">
                <a:solidFill>
                  <a:srgbClr val="FFC000"/>
                </a:solidFill>
                <a:latin typeface="Century Gothic" panose="020B0502020202020204" pitchFamily="34" charset="0"/>
              </a:rPr>
              <a:t>E</a:t>
            </a:r>
            <a:r>
              <a:rPr lang="en-GB" sz="3200" dirty="0" err="1">
                <a:solidFill>
                  <a:srgbClr val="002060"/>
                </a:solidFill>
                <a:latin typeface="Century Gothic" panose="020B0502020202020204" pitchFamily="34" charset="0"/>
              </a:rPr>
              <a:t>nde</a:t>
            </a:r>
            <a:endParaRPr lang="en-GB" sz="3200" dirty="0">
              <a:solidFill>
                <a:srgbClr val="002060"/>
              </a:solidFill>
              <a:latin typeface="Century Gothic" panose="020B0502020202020204" pitchFamily="34" charset="0"/>
            </a:endParaRPr>
          </a:p>
        </p:txBody>
      </p:sp>
      <p:sp>
        <p:nvSpPr>
          <p:cNvPr id="2" name="Title 1">
            <a:extLst>
              <a:ext uri="{FF2B5EF4-FFF2-40B4-BE49-F238E27FC236}">
                <a16:creationId xmlns:a16="http://schemas.microsoft.com/office/drawing/2014/main" id="{0B64F15B-D8A4-9840-9207-F4A2F47019E7}"/>
              </a:ext>
            </a:extLst>
          </p:cNvPr>
          <p:cNvSpPr>
            <a:spLocks noGrp="1"/>
          </p:cNvSpPr>
          <p:nvPr>
            <p:ph type="title"/>
          </p:nvPr>
        </p:nvSpPr>
        <p:spPr>
          <a:xfrm>
            <a:off x="10719956" y="109635"/>
            <a:ext cx="1295112" cy="401573"/>
          </a:xfrm>
        </p:spPr>
        <p:txBody>
          <a:bodyPr>
            <a:normAutofit/>
          </a:bodyPr>
          <a:lstStyle/>
          <a:p>
            <a:pPr algn="ctr"/>
            <a:r>
              <a:rPr lang="en-US" sz="1800" b="1" dirty="0" err="1">
                <a:solidFill>
                  <a:schemeClr val="bg1"/>
                </a:solidFill>
              </a:rPr>
              <a:t>Fonetik</a:t>
            </a:r>
            <a:endParaRPr lang="en-US" sz="1800" dirty="0"/>
          </a:p>
        </p:txBody>
      </p:sp>
      <p:sp>
        <p:nvSpPr>
          <p:cNvPr id="58" name="Rounded Rectangle 11">
            <a:extLst>
              <a:ext uri="{FF2B5EF4-FFF2-40B4-BE49-F238E27FC236}">
                <a16:creationId xmlns:a16="http://schemas.microsoft.com/office/drawing/2014/main" id="{483D7EB9-C2AA-4190-98DE-925F861600E9}"/>
              </a:ext>
            </a:extLst>
          </p:cNvPr>
          <p:cNvSpPr/>
          <p:nvPr/>
        </p:nvSpPr>
        <p:spPr>
          <a:xfrm>
            <a:off x="10640376" y="247046"/>
            <a:ext cx="131695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9722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3EB78D24-F8C6-7D48-AACA-4F00627A8D98}"/>
              </a:ext>
            </a:extLst>
          </p:cNvPr>
          <p:cNvCxnSpPr/>
          <p:nvPr/>
        </p:nvCxnSpPr>
        <p:spPr>
          <a:xfrm>
            <a:off x="6096000" y="20439"/>
            <a:ext cx="0" cy="6303507"/>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46" name="Title 37">
            <a:extLst>
              <a:ext uri="{FF2B5EF4-FFF2-40B4-BE49-F238E27FC236}">
                <a16:creationId xmlns:a16="http://schemas.microsoft.com/office/drawing/2014/main" id="{676B5A56-0A7C-B14D-9C55-0D7C42A6DD87}"/>
              </a:ext>
            </a:extLst>
          </p:cNvPr>
          <p:cNvSpPr>
            <a:spLocks noGrp="1"/>
          </p:cNvSpPr>
          <p:nvPr>
            <p:ph type="title"/>
          </p:nvPr>
        </p:nvSpPr>
        <p:spPr>
          <a:xfrm>
            <a:off x="9986407" y="4780497"/>
            <a:ext cx="1970920" cy="1380635"/>
          </a:xfrm>
        </p:spPr>
        <p:txBody>
          <a:bodyPr>
            <a:noAutofit/>
          </a:bodyPr>
          <a:lstStyle/>
          <a:p>
            <a:pPr algn="ctr"/>
            <a:r>
              <a:rPr lang="en-GB" sz="9600" b="1" dirty="0" err="1">
                <a:solidFill>
                  <a:srgbClr val="002060"/>
                </a:solidFill>
              </a:rPr>
              <a:t>äu</a:t>
            </a:r>
            <a:endParaRPr lang="en-US" sz="9600" dirty="0"/>
          </a:p>
        </p:txBody>
      </p:sp>
      <p:pic>
        <p:nvPicPr>
          <p:cNvPr id="59" name="Picture 58">
            <a:extLst>
              <a:ext uri="{FF2B5EF4-FFF2-40B4-BE49-F238E27FC236}">
                <a16:creationId xmlns:a16="http://schemas.microsoft.com/office/drawing/2014/main" id="{EAEC2584-F01F-084E-9122-9C0381C8022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79" y="2499819"/>
            <a:ext cx="2029820" cy="1434536"/>
          </a:xfrm>
          <a:prstGeom prst="rect">
            <a:avLst/>
          </a:prstGeom>
        </p:spPr>
      </p:pic>
      <p:sp>
        <p:nvSpPr>
          <p:cNvPr id="2" name="Rectangle 1">
            <a:extLst>
              <a:ext uri="{FF2B5EF4-FFF2-40B4-BE49-F238E27FC236}">
                <a16:creationId xmlns:a16="http://schemas.microsoft.com/office/drawing/2014/main" id="{1C85ED3A-ACC6-E84F-A669-575E9A0B2F21}"/>
              </a:ext>
            </a:extLst>
          </p:cNvPr>
          <p:cNvSpPr/>
          <p:nvPr/>
        </p:nvSpPr>
        <p:spPr>
          <a:xfrm>
            <a:off x="10155408" y="3924435"/>
            <a:ext cx="1516762"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se</a:t>
            </a:r>
            <a:endParaRPr lang="en-GB" sz="3200" dirty="0">
              <a:solidFill>
                <a:srgbClr val="002060"/>
              </a:solidFill>
              <a:latin typeface="Century Gothic" panose="020B0502020202020204" pitchFamily="34" charset="0"/>
            </a:endParaRPr>
          </a:p>
        </p:txBody>
      </p:sp>
      <p:sp>
        <p:nvSpPr>
          <p:cNvPr id="60" name="Rectangle 59">
            <a:extLst>
              <a:ext uri="{FF2B5EF4-FFF2-40B4-BE49-F238E27FC236}">
                <a16:creationId xmlns:a16="http://schemas.microsoft.com/office/drawing/2014/main" id="{23AA2653-7B7B-524A-93DC-E13349DD74C1}"/>
              </a:ext>
            </a:extLst>
          </p:cNvPr>
          <p:cNvSpPr/>
          <p:nvPr/>
        </p:nvSpPr>
        <p:spPr>
          <a:xfrm>
            <a:off x="7669073" y="2913518"/>
            <a:ext cx="1879041"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tr</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men</a:t>
            </a:r>
            <a:endParaRPr lang="en-GB" sz="3200" dirty="0">
              <a:solidFill>
                <a:srgbClr val="FFCC00"/>
              </a:solidFill>
              <a:latin typeface="Century Gothic" panose="020B0502020202020204" pitchFamily="34" charset="0"/>
            </a:endParaRPr>
          </a:p>
        </p:txBody>
      </p:sp>
      <p:sp>
        <p:nvSpPr>
          <p:cNvPr id="61" name="Rectangle 60">
            <a:extLst>
              <a:ext uri="{FF2B5EF4-FFF2-40B4-BE49-F238E27FC236}">
                <a16:creationId xmlns:a16="http://schemas.microsoft.com/office/drawing/2014/main" id="{BAAA014C-7BA9-634E-A612-0E6A08E1D13C}"/>
              </a:ext>
            </a:extLst>
          </p:cNvPr>
          <p:cNvSpPr/>
          <p:nvPr/>
        </p:nvSpPr>
        <p:spPr>
          <a:xfrm>
            <a:off x="6896401" y="457934"/>
            <a:ext cx="403437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Geb</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de</a:t>
            </a:r>
            <a:endParaRPr lang="en-GB" sz="3200" dirty="0">
              <a:solidFill>
                <a:srgbClr val="002060"/>
              </a:solidFill>
              <a:latin typeface="Century Gothic" panose="020B0502020202020204" pitchFamily="34" charset="0"/>
            </a:endParaRPr>
          </a:p>
        </p:txBody>
      </p:sp>
      <p:sp>
        <p:nvSpPr>
          <p:cNvPr id="62" name="Rectangle 61">
            <a:extLst>
              <a:ext uri="{FF2B5EF4-FFF2-40B4-BE49-F238E27FC236}">
                <a16:creationId xmlns:a16="http://schemas.microsoft.com/office/drawing/2014/main" id="{95539344-9D05-724A-8D66-EBF27D9DFF25}"/>
              </a:ext>
            </a:extLst>
          </p:cNvPr>
          <p:cNvSpPr/>
          <p:nvPr/>
        </p:nvSpPr>
        <p:spPr>
          <a:xfrm>
            <a:off x="9279863" y="1355761"/>
            <a:ext cx="2392307"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fig</a:t>
            </a:r>
            <a:endParaRPr lang="en-GB" sz="3200" i="1" dirty="0">
              <a:solidFill>
                <a:srgbClr val="002060"/>
              </a:solidFill>
              <a:latin typeface="Century Gothic" panose="020B0502020202020204" pitchFamily="34" charset="0"/>
            </a:endParaRPr>
          </a:p>
        </p:txBody>
      </p:sp>
      <p:sp>
        <p:nvSpPr>
          <p:cNvPr id="63" name="Rectangle 62">
            <a:extLst>
              <a:ext uri="{FF2B5EF4-FFF2-40B4-BE49-F238E27FC236}">
                <a16:creationId xmlns:a16="http://schemas.microsoft.com/office/drawing/2014/main" id="{B373C345-A6DE-EF40-A3A5-129EAC04B20A}"/>
              </a:ext>
            </a:extLst>
          </p:cNvPr>
          <p:cNvSpPr/>
          <p:nvPr/>
        </p:nvSpPr>
        <p:spPr>
          <a:xfrm>
            <a:off x="6099899" y="1641497"/>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B</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me</a:t>
            </a:r>
            <a:endParaRPr lang="en-GB" sz="3200" dirty="0">
              <a:solidFill>
                <a:srgbClr val="002060"/>
              </a:solidFill>
              <a:latin typeface="Century Gothic" panose="020B0502020202020204" pitchFamily="34" charset="0"/>
            </a:endParaRPr>
          </a:p>
        </p:txBody>
      </p:sp>
      <p:sp>
        <p:nvSpPr>
          <p:cNvPr id="64" name="Rectangle 63">
            <a:extLst>
              <a:ext uri="{FF2B5EF4-FFF2-40B4-BE49-F238E27FC236}">
                <a16:creationId xmlns:a16="http://schemas.microsoft.com/office/drawing/2014/main" id="{DF0F5278-B2A6-0544-B691-89374272FD32}"/>
              </a:ext>
            </a:extLst>
          </p:cNvPr>
          <p:cNvSpPr/>
          <p:nvPr/>
        </p:nvSpPr>
        <p:spPr>
          <a:xfrm>
            <a:off x="8354867" y="5576496"/>
            <a:ext cx="1544012"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ser</a:t>
            </a:r>
            <a:endParaRPr lang="en-GB" sz="3200" dirty="0">
              <a:solidFill>
                <a:srgbClr val="002060"/>
              </a:solidFill>
              <a:latin typeface="Century Gothic" panose="020B0502020202020204" pitchFamily="34" charset="0"/>
            </a:endParaRPr>
          </a:p>
        </p:txBody>
      </p:sp>
      <p:sp>
        <p:nvSpPr>
          <p:cNvPr id="65" name="Title 19">
            <a:extLst>
              <a:ext uri="{FF2B5EF4-FFF2-40B4-BE49-F238E27FC236}">
                <a16:creationId xmlns:a16="http://schemas.microsoft.com/office/drawing/2014/main" id="{F3032CAD-33C9-604F-AF7F-3EAB61919E37}"/>
              </a:ext>
            </a:extLst>
          </p:cNvPr>
          <p:cNvSpPr txBox="1">
            <a:spLocks/>
          </p:cNvSpPr>
          <p:nvPr/>
        </p:nvSpPr>
        <p:spPr>
          <a:xfrm>
            <a:off x="-99714" y="-47982"/>
            <a:ext cx="2616746" cy="1596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a:solidFill>
                  <a:srgbClr val="002060"/>
                </a:solidFill>
                <a:cs typeface="Calibri" panose="020F0502020204030204" pitchFamily="34" charset="0"/>
              </a:rPr>
              <a:t>au</a:t>
            </a:r>
            <a:endParaRPr lang="en-US" sz="12000" dirty="0"/>
          </a:p>
        </p:txBody>
      </p:sp>
      <p:pic>
        <p:nvPicPr>
          <p:cNvPr id="66" name="Picture 65">
            <a:extLst>
              <a:ext uri="{FF2B5EF4-FFF2-40B4-BE49-F238E27FC236}">
                <a16:creationId xmlns:a16="http://schemas.microsoft.com/office/drawing/2014/main" id="{D23ABBF3-97A5-0341-898E-95013F36D4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269" y="1411054"/>
            <a:ext cx="2352438" cy="1549073"/>
          </a:xfrm>
          <a:prstGeom prst="rect">
            <a:avLst/>
          </a:prstGeom>
        </p:spPr>
      </p:pic>
      <p:sp>
        <p:nvSpPr>
          <p:cNvPr id="3" name="Rectangle 2">
            <a:extLst>
              <a:ext uri="{FF2B5EF4-FFF2-40B4-BE49-F238E27FC236}">
                <a16:creationId xmlns:a16="http://schemas.microsoft.com/office/drawing/2014/main" id="{DF68C58C-7D36-824B-A975-92FB5C1A8D15}"/>
              </a:ext>
            </a:extLst>
          </p:cNvPr>
          <p:cNvSpPr/>
          <p:nvPr/>
        </p:nvSpPr>
        <p:spPr>
          <a:xfrm>
            <a:off x="827246" y="2924699"/>
            <a:ext cx="1154483" cy="584775"/>
          </a:xfrm>
          <a:prstGeom prst="rect">
            <a:avLst/>
          </a:prstGeom>
        </p:spPr>
        <p:txBody>
          <a:bodyPr wrap="none">
            <a:spAutoFit/>
          </a:bodyPr>
          <a:lstStyle/>
          <a:p>
            <a:pPr algn="ctr"/>
            <a:r>
              <a:rPr lang="en-GB" sz="3200" dirty="0">
                <a:solidFill>
                  <a:srgbClr val="002060"/>
                </a:solidFill>
                <a:latin typeface="Century Gothic" panose="020B0502020202020204" pitchFamily="34" charset="0"/>
              </a:rPr>
              <a:t>H</a:t>
            </a:r>
            <a:r>
              <a:rPr lang="en-GB" sz="3200" dirty="0">
                <a:solidFill>
                  <a:srgbClr val="FFCC00"/>
                </a:solidFill>
                <a:latin typeface="Century Gothic" panose="020B0502020202020204" pitchFamily="34" charset="0"/>
              </a:rPr>
              <a:t>au</a:t>
            </a:r>
            <a:r>
              <a:rPr lang="en-GB" sz="3200" dirty="0">
                <a:solidFill>
                  <a:srgbClr val="002060"/>
                </a:solidFill>
                <a:latin typeface="Century Gothic" panose="020B0502020202020204" pitchFamily="34" charset="0"/>
              </a:rPr>
              <a:t>s</a:t>
            </a:r>
          </a:p>
        </p:txBody>
      </p:sp>
      <p:sp>
        <p:nvSpPr>
          <p:cNvPr id="67" name="Rectangle 66">
            <a:extLst>
              <a:ext uri="{FF2B5EF4-FFF2-40B4-BE49-F238E27FC236}">
                <a16:creationId xmlns:a16="http://schemas.microsoft.com/office/drawing/2014/main" id="{52C58F7C-5C30-C341-A575-3B0B917F5BBB}"/>
              </a:ext>
            </a:extLst>
          </p:cNvPr>
          <p:cNvSpPr/>
          <p:nvPr/>
        </p:nvSpPr>
        <p:spPr>
          <a:xfrm>
            <a:off x="1310261" y="3789945"/>
            <a:ext cx="1869423"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gl</a:t>
            </a:r>
            <a:r>
              <a:rPr lang="en-GB" sz="3200" dirty="0" err="1">
                <a:solidFill>
                  <a:srgbClr val="FFCC00"/>
                </a:solidFill>
                <a:latin typeface="Century Gothic" panose="020B0502020202020204" pitchFamily="34" charset="0"/>
              </a:rPr>
              <a:t>au</a:t>
            </a:r>
            <a:r>
              <a:rPr lang="en-GB" sz="3200" dirty="0" err="1">
                <a:solidFill>
                  <a:srgbClr val="002060"/>
                </a:solidFill>
                <a:latin typeface="Century Gothic" panose="020B0502020202020204" pitchFamily="34" charset="0"/>
              </a:rPr>
              <a:t>ben</a:t>
            </a:r>
            <a:endParaRPr lang="en-GB" sz="3200" dirty="0">
              <a:solidFill>
                <a:srgbClr val="FFCC00"/>
              </a:solidFill>
              <a:latin typeface="Century Gothic" panose="020B0502020202020204" pitchFamily="34" charset="0"/>
            </a:endParaRPr>
          </a:p>
        </p:txBody>
      </p:sp>
      <p:sp>
        <p:nvSpPr>
          <p:cNvPr id="68" name="Rectangle 67">
            <a:extLst>
              <a:ext uri="{FF2B5EF4-FFF2-40B4-BE49-F238E27FC236}">
                <a16:creationId xmlns:a16="http://schemas.microsoft.com/office/drawing/2014/main" id="{7FF0C139-C39F-0541-AEEB-164865B0EB2E}"/>
              </a:ext>
            </a:extLst>
          </p:cNvPr>
          <p:cNvSpPr/>
          <p:nvPr/>
        </p:nvSpPr>
        <p:spPr>
          <a:xfrm>
            <a:off x="3745276" y="1786388"/>
            <a:ext cx="2392307" cy="584775"/>
          </a:xfrm>
          <a:prstGeom prst="rect">
            <a:avLst/>
          </a:prstGeom>
        </p:spPr>
        <p:txBody>
          <a:bodyPr wrap="square">
            <a:spAutoFit/>
          </a:bodyPr>
          <a:lstStyle/>
          <a:p>
            <a:pPr algn="ctr"/>
            <a:r>
              <a:rPr lang="en-GB" sz="3200" dirty="0" err="1">
                <a:solidFill>
                  <a:srgbClr val="FFCC00"/>
                </a:solidFill>
                <a:latin typeface="Century Gothic" panose="020B0502020202020204" pitchFamily="34" charset="0"/>
              </a:rPr>
              <a:t>au</a:t>
            </a:r>
            <a:r>
              <a:rPr lang="en-GB" sz="3200" dirty="0" err="1">
                <a:solidFill>
                  <a:srgbClr val="002060"/>
                </a:solidFill>
                <a:latin typeface="Century Gothic" panose="020B0502020202020204" pitchFamily="34" charset="0"/>
              </a:rPr>
              <a:t>ch</a:t>
            </a:r>
            <a:endParaRPr lang="en-GB" sz="3200" i="1" dirty="0">
              <a:solidFill>
                <a:srgbClr val="002060"/>
              </a:solidFill>
              <a:latin typeface="Century Gothic" panose="020B0502020202020204" pitchFamily="34" charset="0"/>
            </a:endParaRPr>
          </a:p>
        </p:txBody>
      </p:sp>
      <p:sp>
        <p:nvSpPr>
          <p:cNvPr id="69" name="Rectangle 68">
            <a:extLst>
              <a:ext uri="{FF2B5EF4-FFF2-40B4-BE49-F238E27FC236}">
                <a16:creationId xmlns:a16="http://schemas.microsoft.com/office/drawing/2014/main" id="{3BEE8591-B054-D24F-8189-CBA017D26261}"/>
              </a:ext>
            </a:extLst>
          </p:cNvPr>
          <p:cNvSpPr/>
          <p:nvPr/>
        </p:nvSpPr>
        <p:spPr>
          <a:xfrm>
            <a:off x="1791110" y="2616906"/>
            <a:ext cx="3345562" cy="584775"/>
          </a:xfrm>
          <a:prstGeom prst="rect">
            <a:avLst/>
          </a:prstGeom>
        </p:spPr>
        <p:txBody>
          <a:bodyPr wrap="square">
            <a:spAutoFit/>
          </a:bodyPr>
          <a:lstStyle/>
          <a:p>
            <a:pPr algn="ctr"/>
            <a:r>
              <a:rPr lang="en-GB" sz="3200" dirty="0">
                <a:solidFill>
                  <a:srgbClr val="FFCC00"/>
                </a:solidFill>
                <a:latin typeface="Century Gothic" panose="020B0502020202020204" pitchFamily="34" charset="0"/>
              </a:rPr>
              <a:t>au</a:t>
            </a:r>
            <a:r>
              <a:rPr lang="en-GB" sz="3200" dirty="0">
                <a:solidFill>
                  <a:srgbClr val="002060"/>
                </a:solidFill>
                <a:latin typeface="Century Gothic" panose="020B0502020202020204" pitchFamily="34" charset="0"/>
              </a:rPr>
              <a:t>f</a:t>
            </a:r>
          </a:p>
        </p:txBody>
      </p:sp>
      <p:sp>
        <p:nvSpPr>
          <p:cNvPr id="70" name="Rectangle 69">
            <a:extLst>
              <a:ext uri="{FF2B5EF4-FFF2-40B4-BE49-F238E27FC236}">
                <a16:creationId xmlns:a16="http://schemas.microsoft.com/office/drawing/2014/main" id="{E95F99C3-663F-6044-8278-3588D6369FB2}"/>
              </a:ext>
            </a:extLst>
          </p:cNvPr>
          <p:cNvSpPr/>
          <p:nvPr/>
        </p:nvSpPr>
        <p:spPr>
          <a:xfrm>
            <a:off x="1936950" y="750322"/>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gen</a:t>
            </a:r>
            <a:r>
              <a:rPr lang="en-GB" sz="3200" dirty="0" err="1">
                <a:solidFill>
                  <a:srgbClr val="FFCC00"/>
                </a:solidFill>
                <a:latin typeface="Century Gothic" panose="020B0502020202020204" pitchFamily="34" charset="0"/>
              </a:rPr>
              <a:t>au</a:t>
            </a:r>
            <a:endParaRPr lang="en-GB" sz="3200" dirty="0">
              <a:solidFill>
                <a:srgbClr val="002060"/>
              </a:solidFill>
              <a:latin typeface="Century Gothic" panose="020B0502020202020204" pitchFamily="34" charset="0"/>
            </a:endParaRPr>
          </a:p>
        </p:txBody>
      </p:sp>
      <p:sp>
        <p:nvSpPr>
          <p:cNvPr id="71" name="Rectangle 70">
            <a:extLst>
              <a:ext uri="{FF2B5EF4-FFF2-40B4-BE49-F238E27FC236}">
                <a16:creationId xmlns:a16="http://schemas.microsoft.com/office/drawing/2014/main" id="{F2F37909-E38E-4A4C-AE0B-8C02DF4E0922}"/>
              </a:ext>
            </a:extLst>
          </p:cNvPr>
          <p:cNvSpPr/>
          <p:nvPr/>
        </p:nvSpPr>
        <p:spPr>
          <a:xfrm>
            <a:off x="2240356" y="5016986"/>
            <a:ext cx="2182008" cy="584775"/>
          </a:xfrm>
          <a:prstGeom prst="rect">
            <a:avLst/>
          </a:prstGeom>
        </p:spPr>
        <p:txBody>
          <a:bodyPr wrap="none">
            <a:spAutoFit/>
          </a:bodyPr>
          <a:lstStyle/>
          <a:p>
            <a:pPr algn="ctr"/>
            <a:r>
              <a:rPr lang="en-GB" sz="3200" dirty="0" err="1">
                <a:solidFill>
                  <a:srgbClr val="FFCC00"/>
                </a:solidFill>
                <a:latin typeface="Century Gothic" panose="020B0502020202020204" pitchFamily="34" charset="0"/>
              </a:rPr>
              <a:t>au</a:t>
            </a:r>
            <a:r>
              <a:rPr lang="en-GB" sz="3200" dirty="0" err="1">
                <a:solidFill>
                  <a:srgbClr val="002060"/>
                </a:solidFill>
                <a:latin typeface="Century Gothic" panose="020B0502020202020204" pitchFamily="34" charset="0"/>
              </a:rPr>
              <a:t>sgehen</a:t>
            </a:r>
            <a:endParaRPr lang="en-GB" sz="3200" dirty="0">
              <a:solidFill>
                <a:srgbClr val="002060"/>
              </a:solidFill>
              <a:latin typeface="Century Gothic" panose="020B0502020202020204" pitchFamily="34" charset="0"/>
            </a:endParaRPr>
          </a:p>
        </p:txBody>
      </p:sp>
      <p:sp>
        <p:nvSpPr>
          <p:cNvPr id="21" name="Rounded Rectangle 11">
            <a:extLst>
              <a:ext uri="{FF2B5EF4-FFF2-40B4-BE49-F238E27FC236}">
                <a16:creationId xmlns:a16="http://schemas.microsoft.com/office/drawing/2014/main" id="{483D7EB9-C2AA-4190-98DE-925F861600E9}"/>
              </a:ext>
            </a:extLst>
          </p:cNvPr>
          <p:cNvSpPr/>
          <p:nvPr/>
        </p:nvSpPr>
        <p:spPr>
          <a:xfrm>
            <a:off x="10650829" y="247046"/>
            <a:ext cx="13064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9993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2996"/>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2.2</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 Week 4)</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1.2 Week 7</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9"/>
              </a:rPr>
              <a:t>Term 2.2 Week 1</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67349300-1993-2944-AE96-EB74704F5E38}"/>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403600" y="2528612"/>
            <a:ext cx="1167130" cy="1167130"/>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41186" cy="869950"/>
          </a:xfrm>
          <a:prstGeom prst="rect">
            <a:avLst/>
          </a:prstGeom>
        </p:spPr>
      </p:pic>
      <p:sp>
        <p:nvSpPr>
          <p:cNvPr id="2" name="Title 1"/>
          <p:cNvSpPr>
            <a:spLocks noGrp="1"/>
          </p:cNvSpPr>
          <p:nvPr>
            <p:ph type="title"/>
          </p:nvPr>
        </p:nvSpPr>
        <p:spPr>
          <a:xfrm>
            <a:off x="99551" y="-19776"/>
            <a:ext cx="10515600" cy="1325563"/>
          </a:xfrm>
        </p:spPr>
        <p:txBody>
          <a:bodyPr>
            <a:normAutofit/>
          </a:bodyPr>
          <a:lstStyle/>
          <a:p>
            <a:r>
              <a:rPr lang="en-GB" sz="3600" b="1" dirty="0">
                <a:solidFill>
                  <a:schemeClr val="bg1"/>
                </a:solidFill>
              </a:rPr>
              <a:t>[e] vs [</a:t>
            </a:r>
            <a:r>
              <a:rPr lang="en-GB" sz="3600" b="1" dirty="0" err="1">
                <a:solidFill>
                  <a:schemeClr val="bg1"/>
                </a:solidFill>
              </a:rPr>
              <a:t>i</a:t>
            </a:r>
            <a:r>
              <a:rPr lang="en-GB" sz="3600" b="1" dirty="0">
                <a:solidFill>
                  <a:schemeClr val="bg1"/>
                </a:solidFill>
              </a:rPr>
              <a:t>]</a:t>
            </a:r>
            <a:endParaRPr lang="en-GB" sz="3600" dirty="0"/>
          </a:p>
        </p:txBody>
      </p:sp>
      <p:sp>
        <p:nvSpPr>
          <p:cNvPr id="45" name="TextBox 44">
            <a:extLst>
              <a:ext uri="{FF2B5EF4-FFF2-40B4-BE49-F238E27FC236}">
                <a16:creationId xmlns:a16="http://schemas.microsoft.com/office/drawing/2014/main" id="{33A01F59-80D3-5649-980F-C1328D3A7017}"/>
              </a:ext>
            </a:extLst>
          </p:cNvPr>
          <p:cNvSpPr txBox="1"/>
          <p:nvPr/>
        </p:nvSpPr>
        <p:spPr>
          <a:xfrm>
            <a:off x="7920000" y="4769963"/>
            <a:ext cx="3212739" cy="523220"/>
          </a:xfrm>
          <a:prstGeom prst="rect">
            <a:avLst/>
          </a:prstGeom>
          <a:noFill/>
        </p:spPr>
        <p:txBody>
          <a:bodyPr wrap="none" rtlCol="0">
            <a:spAutoFit/>
          </a:bodyPr>
          <a:lstStyle/>
          <a:p>
            <a:r>
              <a:rPr lang="en-US" sz="2800" dirty="0" err="1">
                <a:solidFill>
                  <a:srgbClr val="5B9BD5">
                    <a:lumMod val="50000"/>
                  </a:srgbClr>
                </a:solidFill>
              </a:rPr>
              <a:t>blecken</a:t>
            </a:r>
            <a:r>
              <a:rPr lang="en-US" sz="2800" dirty="0">
                <a:solidFill>
                  <a:srgbClr val="5B9BD5">
                    <a:lumMod val="50000"/>
                  </a:srgbClr>
                </a:solidFill>
              </a:rPr>
              <a:t> / </a:t>
            </a:r>
            <a:r>
              <a:rPr lang="en-US" sz="2800" dirty="0" err="1">
                <a:solidFill>
                  <a:srgbClr val="5B9BD5">
                    <a:lumMod val="50000"/>
                  </a:srgbClr>
                </a:solidFill>
              </a:rPr>
              <a:t>blicken</a:t>
            </a:r>
            <a:endParaRPr lang="en-US" sz="2800" dirty="0">
              <a:solidFill>
                <a:srgbClr val="5B9BD5">
                  <a:lumMod val="50000"/>
                </a:srgb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07121" y="4774319"/>
            <a:ext cx="3816000" cy="523220"/>
          </a:xfrm>
          <a:prstGeom prst="rect">
            <a:avLst/>
          </a:prstGeom>
          <a:noFill/>
        </p:spPr>
        <p:txBody>
          <a:bodyPr wrap="square" rtlCol="0">
            <a:spAutoFit/>
          </a:bodyPr>
          <a:lstStyle/>
          <a:p>
            <a:r>
              <a:rPr lang="en-US" sz="2800" b="1" dirty="0" err="1">
                <a:solidFill>
                  <a:srgbClr val="DAA520"/>
                </a:solidFill>
              </a:rPr>
              <a:t>blecken</a:t>
            </a:r>
            <a:r>
              <a:rPr lang="en-US" sz="2800" b="1" dirty="0">
                <a:solidFill>
                  <a:srgbClr val="EEC100"/>
                </a:solidFill>
              </a:rPr>
              <a:t> </a:t>
            </a:r>
            <a:r>
              <a:rPr lang="en-US" sz="2800" dirty="0">
                <a:solidFill>
                  <a:srgbClr val="5B9BD5">
                    <a:lumMod val="50000"/>
                  </a:srgbClr>
                </a:solidFill>
              </a:rPr>
              <a:t>/ </a:t>
            </a:r>
            <a:r>
              <a:rPr lang="en-US" sz="2800" dirty="0" err="1">
                <a:solidFill>
                  <a:srgbClr val="115076"/>
                </a:solidFill>
              </a:rPr>
              <a:t>blicken</a:t>
            </a:r>
            <a:endParaRPr lang="en-US" sz="2800" dirty="0">
              <a:solidFill>
                <a:srgbClr val="115076"/>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7935241" y="5343659"/>
            <a:ext cx="2924198" cy="523220"/>
          </a:xfrm>
          <a:prstGeom prst="rect">
            <a:avLst/>
          </a:prstGeom>
          <a:noFill/>
        </p:spPr>
        <p:txBody>
          <a:bodyPr wrap="none" rtlCol="0">
            <a:spAutoFit/>
          </a:bodyPr>
          <a:lstStyle/>
          <a:p>
            <a:r>
              <a:rPr lang="en-US" sz="2800" dirty="0" err="1">
                <a:solidFill>
                  <a:srgbClr val="5B9BD5">
                    <a:lumMod val="50000"/>
                  </a:srgbClr>
                </a:solidFill>
              </a:rPr>
              <a:t>wirken</a:t>
            </a:r>
            <a:r>
              <a:rPr lang="en-US" sz="2800" dirty="0">
                <a:solidFill>
                  <a:srgbClr val="5B9BD5">
                    <a:lumMod val="50000"/>
                  </a:srgbClr>
                </a:solidFill>
              </a:rPr>
              <a:t> / </a:t>
            </a:r>
            <a:r>
              <a:rPr lang="en-US" sz="2800" dirty="0" err="1">
                <a:solidFill>
                  <a:srgbClr val="5B9BD5">
                    <a:lumMod val="50000"/>
                  </a:srgbClr>
                </a:solidFill>
              </a:rPr>
              <a:t>werken</a:t>
            </a:r>
            <a:endParaRPr lang="en-US" sz="2800" dirty="0">
              <a:solidFill>
                <a:srgbClr val="5B9BD5">
                  <a:lumMod val="50000"/>
                </a:srgbClr>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7935241" y="5344831"/>
            <a:ext cx="2956259" cy="523220"/>
          </a:xfrm>
          <a:prstGeom prst="rect">
            <a:avLst/>
          </a:prstGeom>
          <a:noFill/>
        </p:spPr>
        <p:txBody>
          <a:bodyPr wrap="none" rtlCol="0">
            <a:spAutoFit/>
          </a:bodyPr>
          <a:lstStyle/>
          <a:p>
            <a:r>
              <a:rPr lang="en-US" sz="2800" dirty="0" err="1">
                <a:solidFill>
                  <a:srgbClr val="115076"/>
                </a:solidFill>
              </a:rPr>
              <a:t>wirken</a:t>
            </a:r>
            <a:r>
              <a:rPr lang="en-US" sz="2800" b="1" dirty="0">
                <a:solidFill>
                  <a:srgbClr val="DAA520"/>
                </a:solidFill>
              </a:rPr>
              <a:t> </a:t>
            </a:r>
            <a:r>
              <a:rPr lang="en-US" sz="2800" dirty="0">
                <a:solidFill>
                  <a:srgbClr val="5B9BD5">
                    <a:lumMod val="50000"/>
                  </a:srgbClr>
                </a:solidFill>
              </a:rPr>
              <a:t>/ </a:t>
            </a:r>
            <a:r>
              <a:rPr lang="en-US" sz="2800" b="1" dirty="0" err="1">
                <a:solidFill>
                  <a:srgbClr val="DAA520"/>
                </a:solidFill>
              </a:rPr>
              <a:t>werken</a:t>
            </a:r>
            <a:endParaRPr lang="en-US" sz="2800" b="1" dirty="0">
              <a:solidFill>
                <a:srgbClr val="DAA520"/>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35293" y="4179352"/>
            <a:ext cx="2581156" cy="523220"/>
          </a:xfrm>
          <a:prstGeom prst="rect">
            <a:avLst/>
          </a:prstGeom>
          <a:noFill/>
        </p:spPr>
        <p:txBody>
          <a:bodyPr wrap="none" rtlCol="0">
            <a:spAutoFit/>
          </a:bodyPr>
          <a:lstStyle/>
          <a:p>
            <a:r>
              <a:rPr lang="en-US" sz="2800" dirty="0" err="1">
                <a:solidFill>
                  <a:srgbClr val="5B9BD5">
                    <a:lumMod val="50000"/>
                  </a:srgbClr>
                </a:solidFill>
              </a:rPr>
              <a:t>setzen</a:t>
            </a:r>
            <a:r>
              <a:rPr lang="en-US" sz="2800" dirty="0">
                <a:solidFill>
                  <a:srgbClr val="5B9BD5">
                    <a:lumMod val="50000"/>
                  </a:srgbClr>
                </a:solidFill>
              </a:rPr>
              <a:t> / </a:t>
            </a:r>
            <a:r>
              <a:rPr lang="en-US" sz="2800" dirty="0" err="1">
                <a:solidFill>
                  <a:srgbClr val="5B9BD5">
                    <a:lumMod val="50000"/>
                  </a:srgbClr>
                </a:solidFill>
              </a:rPr>
              <a:t>sitzen</a:t>
            </a:r>
            <a:endParaRPr lang="en-US" sz="2800" dirty="0">
              <a:solidFill>
                <a:srgbClr val="5B9BD5">
                  <a:lumMod val="50000"/>
                </a:srgb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35241" y="4176730"/>
            <a:ext cx="2585964" cy="523220"/>
          </a:xfrm>
          <a:prstGeom prst="rect">
            <a:avLst/>
          </a:prstGeom>
          <a:noFill/>
        </p:spPr>
        <p:txBody>
          <a:bodyPr wrap="none" rtlCol="0">
            <a:spAutoFit/>
          </a:bodyPr>
          <a:lstStyle/>
          <a:p>
            <a:r>
              <a:rPr lang="en-US" sz="2800" b="1" dirty="0" err="1">
                <a:solidFill>
                  <a:srgbClr val="DAA520"/>
                </a:solidFill>
              </a:rPr>
              <a:t>setzen</a:t>
            </a:r>
            <a:r>
              <a:rPr lang="en-US" sz="2800" b="1" dirty="0">
                <a:solidFill>
                  <a:srgbClr val="DAA520"/>
                </a:solidFill>
              </a:rPr>
              <a:t> </a:t>
            </a:r>
            <a:r>
              <a:rPr lang="en-US" sz="2800" dirty="0">
                <a:solidFill>
                  <a:srgbClr val="5B9BD5">
                    <a:lumMod val="50000"/>
                  </a:srgbClr>
                </a:solidFill>
              </a:rPr>
              <a:t>/ </a:t>
            </a:r>
            <a:r>
              <a:rPr lang="en-US" sz="2800" dirty="0" err="1">
                <a:solidFill>
                  <a:srgbClr val="5B9BD5">
                    <a:lumMod val="50000"/>
                  </a:srgbClr>
                </a:solidFill>
              </a:rPr>
              <a:t>sitzen</a:t>
            </a:r>
            <a:endParaRPr lang="en-US" sz="2800" b="1" dirty="0">
              <a:solidFill>
                <a:srgbClr val="5B9BD5">
                  <a:lumMod val="50000"/>
                </a:srgb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3180679" cy="523220"/>
          </a:xfrm>
          <a:prstGeom prst="rect">
            <a:avLst/>
          </a:prstGeom>
          <a:noFill/>
        </p:spPr>
        <p:txBody>
          <a:bodyPr wrap="none" rtlCol="0">
            <a:spAutoFit/>
          </a:bodyPr>
          <a:lstStyle/>
          <a:p>
            <a:r>
              <a:rPr lang="en-US" sz="2800" dirty="0" err="1">
                <a:solidFill>
                  <a:srgbClr val="5B9BD5">
                    <a:lumMod val="50000"/>
                  </a:srgbClr>
                </a:solidFill>
              </a:rPr>
              <a:t>winden</a:t>
            </a:r>
            <a:r>
              <a:rPr lang="en-US" sz="2800" dirty="0">
                <a:solidFill>
                  <a:srgbClr val="5B9BD5">
                    <a:lumMod val="50000"/>
                  </a:srgbClr>
                </a:solidFill>
              </a:rPr>
              <a:t>/ </a:t>
            </a:r>
            <a:r>
              <a:rPr lang="en-US" sz="2800" dirty="0" err="1">
                <a:solidFill>
                  <a:srgbClr val="5B9BD5">
                    <a:lumMod val="50000"/>
                  </a:srgbClr>
                </a:solidFill>
              </a:rPr>
              <a:t>wenden</a:t>
            </a:r>
            <a:endParaRPr lang="en-US" sz="2800" dirty="0">
              <a:solidFill>
                <a:srgbClr val="5B9BD5">
                  <a:lumMod val="50000"/>
                </a:srgbClr>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35241" y="3523714"/>
            <a:ext cx="3161443" cy="523220"/>
          </a:xfrm>
          <a:prstGeom prst="rect">
            <a:avLst/>
          </a:prstGeom>
          <a:noFill/>
        </p:spPr>
        <p:txBody>
          <a:bodyPr wrap="none" rtlCol="0">
            <a:spAutoFit/>
          </a:bodyPr>
          <a:lstStyle/>
          <a:p>
            <a:r>
              <a:rPr lang="en-US" sz="2800" b="1" dirty="0" err="1">
                <a:solidFill>
                  <a:srgbClr val="DAA520"/>
                </a:solidFill>
              </a:rPr>
              <a:t>winden</a:t>
            </a:r>
            <a:r>
              <a:rPr lang="en-US" sz="2800" dirty="0">
                <a:solidFill>
                  <a:srgbClr val="5B9BD5">
                    <a:lumMod val="50000"/>
                  </a:srgbClr>
                </a:solidFill>
              </a:rPr>
              <a:t>/ </a:t>
            </a:r>
            <a:r>
              <a:rPr lang="en-US" sz="2800" dirty="0" err="1">
                <a:solidFill>
                  <a:srgbClr val="5B9BD5">
                    <a:lumMod val="50000"/>
                  </a:srgbClr>
                </a:solidFill>
              </a:rPr>
              <a:t>wenden</a:t>
            </a:r>
            <a:endParaRPr lang="en-US" sz="2800" dirty="0">
              <a:solidFill>
                <a:srgbClr val="5B9BD5">
                  <a:lumMod val="50000"/>
                </a:srgbClr>
              </a:solidFill>
            </a:endParaRPr>
          </a:p>
        </p:txBody>
      </p:sp>
      <p:sp>
        <p:nvSpPr>
          <p:cNvPr id="13" name="Rectangle 12">
            <a:hlinkClick r:id="" action="ppaction://noaction">
              <a:snd r:embed="rId4" name="geben.wav"/>
            </a:hlinkClick>
            <a:extLst>
              <a:ext uri="{FF2B5EF4-FFF2-40B4-BE49-F238E27FC236}">
                <a16:creationId xmlns:a16="http://schemas.microsoft.com/office/drawing/2014/main" id="{73EC1E09-D638-6E44-BCDA-F30026C0DA66}"/>
              </a:ext>
            </a:extLst>
          </p:cNvPr>
          <p:cNvSpPr/>
          <p:nvPr/>
        </p:nvSpPr>
        <p:spPr>
          <a:xfrm>
            <a:off x="3907150" y="1379294"/>
            <a:ext cx="1523174" cy="584775"/>
          </a:xfrm>
          <a:prstGeom prst="rect">
            <a:avLst/>
          </a:prstGeom>
        </p:spPr>
        <p:txBody>
          <a:bodyPr wrap="none">
            <a:spAutoFit/>
          </a:bodyPr>
          <a:lstStyle/>
          <a:p>
            <a:pPr algn="ctr"/>
            <a:r>
              <a:rPr lang="en-GB" sz="3200" dirty="0" err="1">
                <a:solidFill>
                  <a:srgbClr val="5B9BD5">
                    <a:lumMod val="50000"/>
                  </a:srgbClr>
                </a:solidFill>
              </a:rPr>
              <a:t>g</a:t>
            </a:r>
            <a:r>
              <a:rPr lang="en-GB" sz="3200" b="1" dirty="0" err="1">
                <a:solidFill>
                  <a:srgbClr val="DAA520"/>
                </a:solidFill>
              </a:rPr>
              <a:t>e</a:t>
            </a:r>
            <a:r>
              <a:rPr lang="en-GB" sz="3200" dirty="0" err="1">
                <a:solidFill>
                  <a:srgbClr val="5B9BD5">
                    <a:lumMod val="50000"/>
                  </a:srgbClr>
                </a:solidFill>
              </a:rPr>
              <a:t>ben</a:t>
            </a:r>
            <a:endParaRPr lang="en-GB" sz="3200" dirty="0">
              <a:solidFill>
                <a:srgbClr val="5B9BD5">
                  <a:lumMod val="50000"/>
                </a:srgbClr>
              </a:solidFill>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5B9BD5">
                    <a:lumMod val="50000"/>
                  </a:srgbClr>
                </a:solidFill>
              </a:rPr>
              <a:t>i</a:t>
            </a:r>
            <a:r>
              <a:rPr lang="en-GB" sz="2000" dirty="0">
                <a:solidFill>
                  <a:srgbClr val="5B9BD5">
                    <a:lumMod val="50000"/>
                  </a:srgbClr>
                </a:solidFill>
              </a:rPr>
              <a:t>[short]</a:t>
            </a:r>
            <a:endParaRPr lang="en-US" sz="1200" dirty="0">
              <a:solidFill>
                <a:srgbClr val="5B9BD5">
                  <a:lumMod val="50000"/>
                </a:srgbClr>
              </a:solidFill>
            </a:endParaRPr>
          </a:p>
        </p:txBody>
      </p:sp>
      <p:sp>
        <p:nvSpPr>
          <p:cNvPr id="16" name="Rectangle 15">
            <a:hlinkClick r:id="" action="ppaction://noaction">
              <a:snd r:embed="rId6" name="finden.wav"/>
            </a:hlinkClick>
            <a:extLst>
              <a:ext uri="{FF2B5EF4-FFF2-40B4-BE49-F238E27FC236}">
                <a16:creationId xmlns:a16="http://schemas.microsoft.com/office/drawing/2014/main" id="{130C2D85-AE77-6746-AEAA-95390B87F502}"/>
              </a:ext>
            </a:extLst>
          </p:cNvPr>
          <p:cNvSpPr/>
          <p:nvPr/>
        </p:nvSpPr>
        <p:spPr>
          <a:xfrm>
            <a:off x="7835024" y="2211170"/>
            <a:ext cx="1457451" cy="584775"/>
          </a:xfrm>
          <a:prstGeom prst="rect">
            <a:avLst/>
          </a:prstGeom>
        </p:spPr>
        <p:txBody>
          <a:bodyPr wrap="none">
            <a:spAutoFit/>
          </a:bodyPr>
          <a:lstStyle/>
          <a:p>
            <a:pPr algn="ctr"/>
            <a:r>
              <a:rPr lang="en-GB" sz="3200" dirty="0" err="1">
                <a:solidFill>
                  <a:srgbClr val="5B9BD5">
                    <a:lumMod val="50000"/>
                  </a:srgbClr>
                </a:solidFill>
              </a:rPr>
              <a:t>f</a:t>
            </a:r>
            <a:r>
              <a:rPr lang="en-GB" sz="3200" b="1" dirty="0" err="1">
                <a:solidFill>
                  <a:srgbClr val="DAA520"/>
                </a:solidFill>
              </a:rPr>
              <a:t>i</a:t>
            </a:r>
            <a:r>
              <a:rPr lang="en-GB" sz="3200" dirty="0" err="1">
                <a:solidFill>
                  <a:srgbClr val="5B9BD5">
                    <a:lumMod val="50000"/>
                  </a:srgbClr>
                </a:solidFill>
              </a:rPr>
              <a:t>nden</a:t>
            </a:r>
            <a:endParaRPr lang="en-GB" sz="3200" dirty="0">
              <a:solidFill>
                <a:srgbClr val="5B9BD5">
                  <a:lumMod val="50000"/>
                </a:srgbClr>
              </a:solidFill>
            </a:endParaRPr>
          </a:p>
        </p:txBody>
      </p:sp>
      <p:sp>
        <p:nvSpPr>
          <p:cNvPr id="17" name="Rectangle 16">
            <a:hlinkClick r:id="" action="ppaction://noaction">
              <a:snd r:embed="rId7" name="wir new.wav"/>
            </a:hlinkClick>
            <a:extLst>
              <a:ext uri="{FF2B5EF4-FFF2-40B4-BE49-F238E27FC236}">
                <a16:creationId xmlns:a16="http://schemas.microsoft.com/office/drawing/2014/main" id="{52D0FFC8-92AC-A64D-8D1A-D99CBF305069}"/>
              </a:ext>
            </a:extLst>
          </p:cNvPr>
          <p:cNvSpPr/>
          <p:nvPr/>
        </p:nvSpPr>
        <p:spPr>
          <a:xfrm>
            <a:off x="7851934" y="1406972"/>
            <a:ext cx="747320" cy="584775"/>
          </a:xfrm>
          <a:prstGeom prst="rect">
            <a:avLst/>
          </a:prstGeom>
        </p:spPr>
        <p:txBody>
          <a:bodyPr wrap="none">
            <a:spAutoFit/>
          </a:bodyPr>
          <a:lstStyle/>
          <a:p>
            <a:r>
              <a:rPr lang="en-GB" sz="3200" dirty="0" err="1">
                <a:solidFill>
                  <a:srgbClr val="5B9BD5">
                    <a:lumMod val="50000"/>
                  </a:srgbClr>
                </a:solidFill>
              </a:rPr>
              <a:t>w</a:t>
            </a:r>
            <a:r>
              <a:rPr lang="en-GB" sz="3200" b="1" dirty="0" err="1">
                <a:solidFill>
                  <a:srgbClr val="DAA520"/>
                </a:solidFill>
              </a:rPr>
              <a:t>i</a:t>
            </a:r>
            <a:r>
              <a:rPr lang="en-GB" sz="3200" dirty="0" err="1">
                <a:solidFill>
                  <a:srgbClr val="5B9BD5">
                    <a:lumMod val="50000"/>
                  </a:srgbClr>
                </a:solidFill>
              </a:rPr>
              <a:t>r</a:t>
            </a:r>
            <a:endParaRPr lang="en-US" sz="3200" dirty="0">
              <a:solidFill>
                <a:srgbClr val="5B9BD5">
                  <a:lumMod val="50000"/>
                </a:srgbClr>
              </a:solidFill>
            </a:endParaRPr>
          </a:p>
        </p:txBody>
      </p:sp>
      <p:sp>
        <p:nvSpPr>
          <p:cNvPr id="26" name="Action Button: Custom 25">
            <a:hlinkClick r:id="" action="ppaction://noaction" highlightClick="1">
              <a:snd r:embed="rId8" name="gelingen.wav"/>
            </a:hlinkClick>
            <a:extLst>
              <a:ext uri="{FF2B5EF4-FFF2-40B4-BE49-F238E27FC236}">
                <a16:creationId xmlns:a16="http://schemas.microsoft.com/office/drawing/2014/main" id="{33E9EE8E-A911-8243-A34E-BED550259991}"/>
              </a:ext>
            </a:extLst>
          </p:cNvPr>
          <p:cNvSpPr/>
          <p:nvPr/>
        </p:nvSpPr>
        <p:spPr>
          <a:xfrm>
            <a:off x="660427" y="289517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27" name="Action Button: Custom 26">
            <a:hlinkClick r:id="" action="ppaction://noaction" highlightClick="1">
              <a:snd r:embed="rId9" name="Mittel.wav"/>
            </a:hlinkClick>
            <a:extLst>
              <a:ext uri="{FF2B5EF4-FFF2-40B4-BE49-F238E27FC236}">
                <a16:creationId xmlns:a16="http://schemas.microsoft.com/office/drawing/2014/main" id="{59D3956A-1EDE-E844-82D6-40A081F50625}"/>
              </a:ext>
            </a:extLst>
          </p:cNvPr>
          <p:cNvSpPr/>
          <p:nvPr/>
        </p:nvSpPr>
        <p:spPr>
          <a:xfrm>
            <a:off x="660427" y="348550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28" name="Action Button: Custom 27">
            <a:hlinkClick r:id="" action="ppaction://noaction" highlightClick="1">
              <a:snd r:embed="rId10" name="eng.wav"/>
            </a:hlinkClick>
            <a:extLst>
              <a:ext uri="{FF2B5EF4-FFF2-40B4-BE49-F238E27FC236}">
                <a16:creationId xmlns:a16="http://schemas.microsoft.com/office/drawing/2014/main" id="{F021FD54-8884-CB4A-B369-AC702E6D3FD8}"/>
              </a:ext>
            </a:extLst>
          </p:cNvPr>
          <p:cNvSpPr/>
          <p:nvPr/>
        </p:nvSpPr>
        <p:spPr>
          <a:xfrm>
            <a:off x="660427" y="404849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29" name="Action Button: Custom 28">
            <a:hlinkClick r:id="" action="ppaction://noaction" highlightClick="1">
              <a:snd r:embed="rId11" name="werfen.wav"/>
            </a:hlinkClick>
            <a:extLst>
              <a:ext uri="{FF2B5EF4-FFF2-40B4-BE49-F238E27FC236}">
                <a16:creationId xmlns:a16="http://schemas.microsoft.com/office/drawing/2014/main" id="{EC9FBB17-083F-6D4D-A8EA-596D9AFAA7F7}"/>
              </a:ext>
            </a:extLst>
          </p:cNvPr>
          <p:cNvSpPr/>
          <p:nvPr/>
        </p:nvSpPr>
        <p:spPr>
          <a:xfrm>
            <a:off x="660427" y="464327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30" name="Action Button: Custom 29">
            <a:hlinkClick r:id="" action="ppaction://noaction" highlightClick="1">
              <a:snd r:embed="rId12" name="Zelle.wav"/>
            </a:hlinkClick>
            <a:extLst>
              <a:ext uri="{FF2B5EF4-FFF2-40B4-BE49-F238E27FC236}">
                <a16:creationId xmlns:a16="http://schemas.microsoft.com/office/drawing/2014/main" id="{BB24E38F-9110-D948-9DD1-D88F74954072}"/>
              </a:ext>
            </a:extLst>
          </p:cNvPr>
          <p:cNvSpPr/>
          <p:nvPr/>
        </p:nvSpPr>
        <p:spPr>
          <a:xfrm>
            <a:off x="656591" y="523321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31" name="Action Button: Custom 30">
            <a:hlinkClick r:id="" action="ppaction://noaction" highlightClick="1">
              <a:snd r:embed="rId13" name="Sicht.wav"/>
            </a:hlinkClick>
            <a:extLst>
              <a:ext uri="{FF2B5EF4-FFF2-40B4-BE49-F238E27FC236}">
                <a16:creationId xmlns:a16="http://schemas.microsoft.com/office/drawing/2014/main" id="{C79F24E8-B9F1-4D43-8F0F-CC079B13C259}"/>
              </a:ext>
            </a:extLst>
          </p:cNvPr>
          <p:cNvSpPr/>
          <p:nvPr/>
        </p:nvSpPr>
        <p:spPr>
          <a:xfrm>
            <a:off x="648853" y="579620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6</a:t>
            </a:r>
          </a:p>
        </p:txBody>
      </p:sp>
      <p:sp>
        <p:nvSpPr>
          <p:cNvPr id="32" name="Action Button: Custom 31">
            <a:hlinkClick r:id="" action="ppaction://noaction" highlightClick="1">
              <a:snd r:embed="rId14" name="winden.wav"/>
            </a:hlinkClick>
            <a:extLst>
              <a:ext uri="{FF2B5EF4-FFF2-40B4-BE49-F238E27FC236}">
                <a16:creationId xmlns:a16="http://schemas.microsoft.com/office/drawing/2014/main" id="{AAB2CD89-C602-8841-B116-B8C36277C094}"/>
              </a:ext>
            </a:extLst>
          </p:cNvPr>
          <p:cNvSpPr/>
          <p:nvPr/>
        </p:nvSpPr>
        <p:spPr>
          <a:xfrm>
            <a:off x="7281109" y="363272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7</a:t>
            </a:r>
          </a:p>
        </p:txBody>
      </p:sp>
      <p:sp>
        <p:nvSpPr>
          <p:cNvPr id="33" name="Action Button: Custom 32">
            <a:hlinkClick r:id="" action="ppaction://noaction" highlightClick="1">
              <a:snd r:embed="rId15" name="setzen.wav"/>
            </a:hlinkClick>
            <a:extLst>
              <a:ext uri="{FF2B5EF4-FFF2-40B4-BE49-F238E27FC236}">
                <a16:creationId xmlns:a16="http://schemas.microsoft.com/office/drawing/2014/main" id="{621F8236-15CE-FB48-BACC-CBD6526E1074}"/>
              </a:ext>
            </a:extLst>
          </p:cNvPr>
          <p:cNvSpPr/>
          <p:nvPr/>
        </p:nvSpPr>
        <p:spPr>
          <a:xfrm>
            <a:off x="7281109" y="422305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8</a:t>
            </a:r>
          </a:p>
        </p:txBody>
      </p:sp>
      <p:sp>
        <p:nvSpPr>
          <p:cNvPr id="34" name="Action Button: Custom 33">
            <a:hlinkClick r:id="" action="ppaction://noaction" highlightClick="1">
              <a:snd r:embed="rId16" name="blecken.wav"/>
            </a:hlinkClick>
            <a:extLst>
              <a:ext uri="{FF2B5EF4-FFF2-40B4-BE49-F238E27FC236}">
                <a16:creationId xmlns:a16="http://schemas.microsoft.com/office/drawing/2014/main" id="{0AF9555A-4A3C-A641-A52B-ECF7A2DE4EF3}"/>
              </a:ext>
            </a:extLst>
          </p:cNvPr>
          <p:cNvSpPr/>
          <p:nvPr/>
        </p:nvSpPr>
        <p:spPr>
          <a:xfrm>
            <a:off x="7281109" y="478604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9</a:t>
            </a:r>
          </a:p>
        </p:txBody>
      </p:sp>
      <p:sp>
        <p:nvSpPr>
          <p:cNvPr id="35" name="Action Button: Custom 34">
            <a:hlinkClick r:id="" action="ppaction://noaction" highlightClick="1">
              <a:snd r:embed="rId17" name="werken.wav"/>
            </a:hlinkClick>
            <a:extLst>
              <a:ext uri="{FF2B5EF4-FFF2-40B4-BE49-F238E27FC236}">
                <a16:creationId xmlns:a16="http://schemas.microsoft.com/office/drawing/2014/main" id="{ECF5580B-FD9E-A74A-A0EC-66CA0A87FF10}"/>
              </a:ext>
            </a:extLst>
          </p:cNvPr>
          <p:cNvSpPr/>
          <p:nvPr/>
        </p:nvSpPr>
        <p:spPr>
          <a:xfrm>
            <a:off x="7281108" y="538082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1935145" cy="523220"/>
          </a:xfrm>
          <a:prstGeom prst="rect">
            <a:avLst/>
          </a:prstGeom>
          <a:noFill/>
        </p:spPr>
        <p:txBody>
          <a:bodyPr wrap="none" rtlCol="0">
            <a:spAutoFit/>
          </a:bodyPr>
          <a:lstStyle/>
          <a:p>
            <a:r>
              <a:rPr lang="en-US" sz="2800" dirty="0">
                <a:solidFill>
                  <a:srgbClr val="5B9BD5">
                    <a:lumMod val="50000"/>
                  </a:srgbClr>
                </a:solidFill>
              </a:rPr>
              <a:t>gel</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ngen</a:t>
            </a:r>
            <a:endParaRPr lang="en-US" sz="2800" dirty="0">
              <a:solidFill>
                <a:srgbClr val="5B9BD5">
                  <a:lumMod val="50000"/>
                </a:srgbClr>
              </a:solidFill>
            </a:endParaRP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293944" cy="523220"/>
          </a:xfrm>
          <a:prstGeom prst="rect">
            <a:avLst/>
          </a:prstGeom>
          <a:noFill/>
        </p:spPr>
        <p:txBody>
          <a:bodyPr wrap="none" rtlCol="0">
            <a:spAutoFit/>
          </a:bodyPr>
          <a:lstStyle/>
          <a:p>
            <a:r>
              <a:rPr lang="en-US" sz="2800" dirty="0">
                <a:solidFill>
                  <a:srgbClr val="5B9BD5">
                    <a:lumMod val="50000"/>
                  </a:srgbClr>
                </a:solidFill>
              </a:rPr>
              <a:t>M</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ttel</a:t>
            </a:r>
            <a:endParaRPr lang="en-US" sz="2800" dirty="0">
              <a:solidFill>
                <a:srgbClr val="5B9BD5">
                  <a:lumMod val="50000"/>
                </a:srgb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880369" cy="523220"/>
          </a:xfrm>
          <a:prstGeom prst="rect">
            <a:avLst/>
          </a:prstGeom>
          <a:noFill/>
        </p:spPr>
        <p:txBody>
          <a:bodyPr wrap="none" rtlCol="0">
            <a:spAutoFit/>
          </a:bodyPr>
          <a:lstStyle/>
          <a:p>
            <a:r>
              <a:rPr lang="en-US" sz="2800" b="1" dirty="0" err="1">
                <a:solidFill>
                  <a:srgbClr val="DAA520"/>
                </a:solidFill>
              </a:rPr>
              <a:t>e</a:t>
            </a:r>
            <a:r>
              <a:rPr lang="en-US" sz="2800" dirty="0" err="1">
                <a:solidFill>
                  <a:srgbClr val="5B9BD5">
                    <a:lumMod val="50000"/>
                  </a:srgbClr>
                </a:solidFill>
              </a:rPr>
              <a:t>ng</a:t>
            </a:r>
            <a:endParaRPr lang="en-US" sz="2800" dirty="0">
              <a:solidFill>
                <a:srgbClr val="5B9BD5">
                  <a:lumMod val="50000"/>
                </a:srgb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1390124" cy="523220"/>
          </a:xfrm>
          <a:prstGeom prst="rect">
            <a:avLst/>
          </a:prstGeom>
          <a:noFill/>
        </p:spPr>
        <p:txBody>
          <a:bodyPr wrap="none" rtlCol="0">
            <a:spAutoFit/>
          </a:bodyPr>
          <a:lstStyle/>
          <a:p>
            <a:r>
              <a:rPr lang="en-US" sz="2800" dirty="0" err="1">
                <a:solidFill>
                  <a:srgbClr val="5B9BD5">
                    <a:lumMod val="50000"/>
                  </a:srgbClr>
                </a:solidFill>
              </a:rPr>
              <a:t>w</a:t>
            </a:r>
            <a:r>
              <a:rPr lang="en-US" sz="2800" b="1" dirty="0" err="1">
                <a:solidFill>
                  <a:srgbClr val="DAA520"/>
                </a:solidFill>
              </a:rPr>
              <a:t>e</a:t>
            </a:r>
            <a:r>
              <a:rPr lang="en-US" sz="2800" dirty="0" err="1">
                <a:solidFill>
                  <a:srgbClr val="5B9BD5">
                    <a:lumMod val="50000"/>
                  </a:srgbClr>
                </a:solidFill>
              </a:rPr>
              <a:t>rfen</a:t>
            </a:r>
            <a:endParaRPr lang="en-US" sz="2800" dirty="0">
              <a:solidFill>
                <a:srgbClr val="5B9BD5">
                  <a:lumMod val="50000"/>
                </a:srgb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970137" cy="523220"/>
          </a:xfrm>
          <a:prstGeom prst="rect">
            <a:avLst/>
          </a:prstGeom>
          <a:noFill/>
        </p:spPr>
        <p:txBody>
          <a:bodyPr wrap="none" rtlCol="0">
            <a:spAutoFit/>
          </a:bodyPr>
          <a:lstStyle/>
          <a:p>
            <a:r>
              <a:rPr lang="en-US" sz="2800" dirty="0" err="1">
                <a:solidFill>
                  <a:srgbClr val="5B9BD5">
                    <a:lumMod val="50000"/>
                  </a:srgbClr>
                </a:solidFill>
              </a:rPr>
              <a:t>Z</a:t>
            </a:r>
            <a:r>
              <a:rPr lang="en-US" sz="2800" b="1" dirty="0" err="1">
                <a:solidFill>
                  <a:srgbClr val="DAA520"/>
                </a:solidFill>
              </a:rPr>
              <a:t>e</a:t>
            </a:r>
            <a:r>
              <a:rPr lang="en-US" sz="2800" dirty="0" err="1">
                <a:solidFill>
                  <a:srgbClr val="5B9BD5">
                    <a:lumMod val="50000"/>
                  </a:srgbClr>
                </a:solidFill>
              </a:rPr>
              <a:t>lle</a:t>
            </a:r>
            <a:endParaRPr lang="en-US" sz="2800" dirty="0">
              <a:solidFill>
                <a:srgbClr val="5B9BD5">
                  <a:lumMod val="50000"/>
                </a:srgbClr>
              </a:solidFill>
            </a:endParaRP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167307" cy="523220"/>
          </a:xfrm>
          <a:prstGeom prst="rect">
            <a:avLst/>
          </a:prstGeom>
          <a:noFill/>
        </p:spPr>
        <p:txBody>
          <a:bodyPr wrap="none" rtlCol="0">
            <a:spAutoFit/>
          </a:bodyPr>
          <a:lstStyle/>
          <a:p>
            <a:r>
              <a:rPr lang="en-US" sz="2800" dirty="0">
                <a:solidFill>
                  <a:srgbClr val="5B9BD5">
                    <a:lumMod val="50000"/>
                  </a:srgbClr>
                </a:solidFill>
              </a:rPr>
              <a:t>S</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cht</a:t>
            </a:r>
            <a:endParaRPr lang="en-US" sz="2800" dirty="0">
              <a:solidFill>
                <a:srgbClr val="5B9BD5">
                  <a:lumMod val="50000"/>
                </a:srgbClr>
              </a:solidFill>
            </a:endParaRPr>
          </a:p>
        </p:txBody>
      </p:sp>
      <p:sp>
        <p:nvSpPr>
          <p:cNvPr id="52" name="Rectangle 51">
            <a:hlinkClick r:id="" action="ppaction://noaction">
              <a:snd r:embed="rId18" name="a_long.wav"/>
            </a:hlinkClick>
          </p:cNvPr>
          <p:cNvSpPr/>
          <p:nvPr/>
        </p:nvSpPr>
        <p:spPr>
          <a:xfrm>
            <a:off x="2111331" y="912006"/>
            <a:ext cx="1505540" cy="1200329"/>
          </a:xfrm>
          <a:prstGeom prst="rect">
            <a:avLst/>
          </a:prstGeom>
        </p:spPr>
        <p:txBody>
          <a:bodyPr wrap="none">
            <a:spAutoFit/>
          </a:bodyPr>
          <a:lstStyle/>
          <a:p>
            <a:r>
              <a:rPr lang="en-GB" sz="7200" b="1" dirty="0">
                <a:solidFill>
                  <a:srgbClr val="5B9BD5">
                    <a:lumMod val="50000"/>
                  </a:srgbClr>
                </a:solidFill>
              </a:rPr>
              <a:t>e</a:t>
            </a:r>
            <a:r>
              <a:rPr lang="en-GB" sz="2000" dirty="0">
                <a:solidFill>
                  <a:srgbClr val="5B9BD5">
                    <a:lumMod val="50000"/>
                  </a:srgbClr>
                </a:solidFill>
              </a:rPr>
              <a:t>[long]</a:t>
            </a:r>
            <a:endParaRPr lang="en-GB" sz="2800" b="1" dirty="0">
              <a:solidFill>
                <a:srgbClr val="5B9BD5">
                  <a:lumMod val="50000"/>
                </a:srgbClr>
              </a:solidFill>
            </a:endParaRPr>
          </a:p>
        </p:txBody>
      </p:sp>
      <p:sp>
        <p:nvSpPr>
          <p:cNvPr id="57" name="Title 2">
            <a:hlinkClick r:id="" action="ppaction://noaction">
              <a:snd r:embed="rId19" name="aa SSC.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5B9BD5">
                    <a:lumMod val="50000"/>
                  </a:srgbClr>
                </a:solidFill>
              </a:rPr>
              <a:t>i</a:t>
            </a:r>
            <a:r>
              <a:rPr lang="en-GB" sz="2000" dirty="0">
                <a:solidFill>
                  <a:srgbClr val="5B9BD5">
                    <a:lumMod val="50000"/>
                  </a:srgbClr>
                </a:solidFill>
              </a:rPr>
              <a:t>[long]</a:t>
            </a:r>
            <a:endParaRPr lang="en-US" sz="1200" dirty="0">
              <a:solidFill>
                <a:srgbClr val="5B9BD5">
                  <a:lumMod val="50000"/>
                </a:srgbClr>
              </a:solidFill>
            </a:endParaRPr>
          </a:p>
        </p:txBody>
      </p:sp>
      <p:sp>
        <p:nvSpPr>
          <p:cNvPr id="60" name="Rectangle 59">
            <a:hlinkClick r:id="" action="ppaction://noaction">
              <a:snd r:embed="rId20" name="a_short.wav"/>
            </a:hlinkClick>
          </p:cNvPr>
          <p:cNvSpPr/>
          <p:nvPr/>
        </p:nvSpPr>
        <p:spPr>
          <a:xfrm>
            <a:off x="2111331" y="1720358"/>
            <a:ext cx="1544012" cy="1200329"/>
          </a:xfrm>
          <a:prstGeom prst="rect">
            <a:avLst/>
          </a:prstGeom>
        </p:spPr>
        <p:txBody>
          <a:bodyPr wrap="none">
            <a:spAutoFit/>
          </a:bodyPr>
          <a:lstStyle/>
          <a:p>
            <a:r>
              <a:rPr lang="en-GB" sz="7200" b="1" dirty="0">
                <a:solidFill>
                  <a:srgbClr val="5B9BD5">
                    <a:lumMod val="50000"/>
                  </a:srgbClr>
                </a:solidFill>
              </a:rPr>
              <a:t>e</a:t>
            </a:r>
            <a:r>
              <a:rPr lang="en-GB" sz="2000" dirty="0">
                <a:solidFill>
                  <a:srgbClr val="5B9BD5">
                    <a:lumMod val="50000"/>
                  </a:srgbClr>
                </a:solidFill>
              </a:rPr>
              <a:t>[short]</a:t>
            </a:r>
            <a:endParaRPr lang="en-GB" sz="2800" b="1" dirty="0">
              <a:solidFill>
                <a:srgbClr val="5B9BD5">
                  <a:lumMod val="50000"/>
                </a:srgbClr>
              </a:solidFill>
            </a:endParaRPr>
          </a:p>
        </p:txBody>
      </p:sp>
      <p:sp>
        <p:nvSpPr>
          <p:cNvPr id="61" name="Rectangle 60">
            <a:hlinkClick r:id="" action="ppaction://noaction">
              <a:snd r:embed="rId21" name="denken.wav"/>
            </a:hlinkClick>
            <a:extLst>
              <a:ext uri="{FF2B5EF4-FFF2-40B4-BE49-F238E27FC236}">
                <a16:creationId xmlns:a16="http://schemas.microsoft.com/office/drawing/2014/main" id="{73EC1E09-D638-6E44-BCDA-F30026C0DA66}"/>
              </a:ext>
            </a:extLst>
          </p:cNvPr>
          <p:cNvSpPr/>
          <p:nvPr/>
        </p:nvSpPr>
        <p:spPr>
          <a:xfrm>
            <a:off x="3907150" y="2211170"/>
            <a:ext cx="1704313" cy="584775"/>
          </a:xfrm>
          <a:prstGeom prst="rect">
            <a:avLst/>
          </a:prstGeom>
        </p:spPr>
        <p:txBody>
          <a:bodyPr wrap="none">
            <a:spAutoFit/>
          </a:bodyPr>
          <a:lstStyle/>
          <a:p>
            <a:pPr algn="ctr"/>
            <a:r>
              <a:rPr lang="en-GB" sz="3200" dirty="0" err="1">
                <a:solidFill>
                  <a:srgbClr val="5B9BD5">
                    <a:lumMod val="50000"/>
                  </a:srgbClr>
                </a:solidFill>
              </a:rPr>
              <a:t>d</a:t>
            </a:r>
            <a:r>
              <a:rPr lang="en-GB" sz="3200" b="1" dirty="0" err="1">
                <a:solidFill>
                  <a:srgbClr val="DAA520"/>
                </a:solidFill>
              </a:rPr>
              <a:t>e</a:t>
            </a:r>
            <a:r>
              <a:rPr lang="en-GB" sz="3200" dirty="0" err="1">
                <a:solidFill>
                  <a:srgbClr val="5B9BD5">
                    <a:lumMod val="50000"/>
                  </a:srgbClr>
                </a:solidFill>
              </a:rPr>
              <a:t>nken</a:t>
            </a:r>
            <a:endParaRPr lang="en-GB" sz="3200" dirty="0">
              <a:solidFill>
                <a:srgbClr val="5B9BD5">
                  <a:lumMod val="50000"/>
                </a:srgbClr>
              </a:solidFill>
            </a:endParaRPr>
          </a:p>
        </p:txBody>
      </p:sp>
      <p:grpSp>
        <p:nvGrpSpPr>
          <p:cNvPr id="5" name="Group 4"/>
          <p:cNvGrpSpPr/>
          <p:nvPr/>
        </p:nvGrpSpPr>
        <p:grpSpPr>
          <a:xfrm>
            <a:off x="2106142" y="2885019"/>
            <a:ext cx="234000" cy="432000"/>
            <a:chOff x="2027957" y="2895175"/>
            <a:chExt cx="252000" cy="432000"/>
          </a:xfrm>
        </p:grpSpPr>
        <p:sp>
          <p:nvSpPr>
            <p:cNvPr id="3" name="Rectangle 2"/>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8" name="Group 47"/>
          <p:cNvGrpSpPr/>
          <p:nvPr/>
        </p:nvGrpSpPr>
        <p:grpSpPr>
          <a:xfrm>
            <a:off x="1894453" y="3451897"/>
            <a:ext cx="234000" cy="432000"/>
            <a:chOff x="2027957" y="2895175"/>
            <a:chExt cx="252000" cy="432000"/>
          </a:xfrm>
        </p:grpSpPr>
        <p:sp>
          <p:nvSpPr>
            <p:cNvPr id="62" name="Rectangle 61"/>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Group 63"/>
          <p:cNvGrpSpPr/>
          <p:nvPr/>
        </p:nvGrpSpPr>
        <p:grpSpPr>
          <a:xfrm>
            <a:off x="1552009" y="4073741"/>
            <a:ext cx="252000" cy="432000"/>
            <a:chOff x="2027957" y="2895175"/>
            <a:chExt cx="252000" cy="432000"/>
          </a:xfrm>
        </p:grpSpPr>
        <p:sp>
          <p:nvSpPr>
            <p:cNvPr id="65" name="Rectangle 64"/>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Rectangle 65"/>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7" name="Group 66"/>
          <p:cNvGrpSpPr/>
          <p:nvPr/>
        </p:nvGrpSpPr>
        <p:grpSpPr>
          <a:xfrm>
            <a:off x="1857801" y="4622856"/>
            <a:ext cx="234000" cy="432000"/>
            <a:chOff x="2027957" y="2895175"/>
            <a:chExt cx="252000" cy="432000"/>
          </a:xfrm>
        </p:grpSpPr>
        <p:sp>
          <p:nvSpPr>
            <p:cNvPr id="68" name="Rectangle 67"/>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Rectangle 68"/>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0" name="Group 69"/>
          <p:cNvGrpSpPr/>
          <p:nvPr/>
        </p:nvGrpSpPr>
        <p:grpSpPr>
          <a:xfrm>
            <a:off x="1720664" y="5254189"/>
            <a:ext cx="234000" cy="432000"/>
            <a:chOff x="2027957" y="2895175"/>
            <a:chExt cx="252000" cy="432000"/>
          </a:xfrm>
        </p:grpSpPr>
        <p:sp>
          <p:nvSpPr>
            <p:cNvPr id="71" name="Rectangle 70"/>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2" name="Rectangle 71"/>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3" name="Group 72"/>
          <p:cNvGrpSpPr/>
          <p:nvPr/>
        </p:nvGrpSpPr>
        <p:grpSpPr>
          <a:xfrm>
            <a:off x="1728747" y="5784133"/>
            <a:ext cx="234000" cy="432000"/>
            <a:chOff x="2027957" y="2895175"/>
            <a:chExt cx="252000" cy="432000"/>
          </a:xfrm>
        </p:grpSpPr>
        <p:sp>
          <p:nvSpPr>
            <p:cNvPr id="74" name="Rectangle 73"/>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5" name="Rectangle 74"/>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8" name="Rounded Rectangle 11">
            <a:extLst>
              <a:ext uri="{FF2B5EF4-FFF2-40B4-BE49-F238E27FC236}">
                <a16:creationId xmlns:a16="http://schemas.microsoft.com/office/drawing/2014/main" id="{483D7EB9-C2AA-4190-98DE-925F861600E9}"/>
              </a:ext>
            </a:extLst>
          </p:cNvPr>
          <p:cNvSpPr/>
          <p:nvPr/>
        </p:nvSpPr>
        <p:spPr>
          <a:xfrm>
            <a:off x="10615151" y="247046"/>
            <a:ext cx="134217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23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58" grpId="0"/>
      <p:bldP spid="46" grpId="0"/>
      <p:bldP spid="46" grpId="1"/>
      <p:bldP spid="59" grpId="0"/>
      <p:bldP spid="44" grpId="0"/>
      <p:bldP spid="44" grpId="1"/>
      <p:bldP spid="56" grpId="0"/>
      <p:bldP spid="43" grpId="0"/>
      <p:bldP spid="43" grpId="1"/>
      <p:bldP spid="55" grpId="0"/>
      <p:bldP spid="32" grpId="0" animBg="1"/>
      <p:bldP spid="33" grpId="0" animBg="1"/>
      <p:bldP spid="34" grpId="0" animBg="1"/>
      <p:bldP spid="35" grpId="0" animBg="1"/>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6485"/>
            <a:ext cx="62132" cy="132156"/>
          </a:xfrm>
        </p:spPr>
        <p:txBody>
          <a:bodyPr>
            <a:noAutofit/>
          </a:bodyPr>
          <a:lstStyle/>
          <a:p>
            <a:r>
              <a:rPr lang="en-GB" sz="100" dirty="0">
                <a:solidFill>
                  <a:schemeClr val="bg1"/>
                </a:solidFill>
              </a:rPr>
              <a:t>au/</a:t>
            </a:r>
            <a:r>
              <a:rPr lang="en-GB" sz="100" dirty="0" err="1">
                <a:solidFill>
                  <a:schemeClr val="bg1"/>
                </a:solidFill>
              </a:rPr>
              <a:t>äu</a:t>
            </a:r>
            <a:endParaRPr lang="en-GB" sz="100" dirty="0">
              <a:solidFill>
                <a:schemeClr val="bg1"/>
              </a:solidFill>
            </a:endParaRPr>
          </a:p>
        </p:txBody>
      </p:sp>
      <p:sp>
        <p:nvSpPr>
          <p:cNvPr id="4" name="TextBox 3"/>
          <p:cNvSpPr txBox="1"/>
          <p:nvPr/>
        </p:nvSpPr>
        <p:spPr>
          <a:xfrm rot="20358354">
            <a:off x="4552581" y="295684"/>
            <a:ext cx="1408670" cy="400110"/>
          </a:xfrm>
          <a:prstGeom prst="rect">
            <a:avLst/>
          </a:prstGeom>
          <a:noFill/>
        </p:spPr>
        <p:txBody>
          <a:bodyPr wrap="square" rtlCol="0">
            <a:spAutoFit/>
          </a:bodyPr>
          <a:lstStyle/>
          <a:p>
            <a:r>
              <a:rPr lang="en-GB" sz="2000" dirty="0" err="1">
                <a:solidFill>
                  <a:schemeClr val="accent1">
                    <a:lumMod val="50000"/>
                  </a:schemeClr>
                </a:solidFill>
              </a:rPr>
              <a:t>gl</a:t>
            </a:r>
            <a:r>
              <a:rPr lang="en-GB" sz="2000" b="1" dirty="0" err="1">
                <a:solidFill>
                  <a:schemeClr val="accent1">
                    <a:lumMod val="50000"/>
                  </a:schemeClr>
                </a:solidFill>
              </a:rPr>
              <a:t>au</a:t>
            </a:r>
            <a:r>
              <a:rPr lang="en-GB" sz="2000" dirty="0" err="1">
                <a:solidFill>
                  <a:schemeClr val="accent1">
                    <a:lumMod val="50000"/>
                  </a:schemeClr>
                </a:solidFill>
              </a:rPr>
              <a:t>ben</a:t>
            </a:r>
            <a:endParaRPr lang="en-GB" sz="2000" dirty="0">
              <a:solidFill>
                <a:schemeClr val="accent1">
                  <a:lumMod val="50000"/>
                </a:schemeClr>
              </a:solidFill>
            </a:endParaRPr>
          </a:p>
        </p:txBody>
      </p:sp>
      <p:sp>
        <p:nvSpPr>
          <p:cNvPr id="5" name="TextBox 4"/>
          <p:cNvSpPr txBox="1"/>
          <p:nvPr/>
        </p:nvSpPr>
        <p:spPr>
          <a:xfrm rot="522572">
            <a:off x="2664941" y="1089340"/>
            <a:ext cx="1408670" cy="400110"/>
          </a:xfrm>
          <a:prstGeom prst="rect">
            <a:avLst/>
          </a:prstGeom>
          <a:noFill/>
        </p:spPr>
        <p:txBody>
          <a:bodyPr wrap="square" rtlCol="0">
            <a:spAutoFit/>
          </a:bodyPr>
          <a:lstStyle/>
          <a:p>
            <a:r>
              <a:rPr lang="en-GB" sz="2000" dirty="0" err="1">
                <a:solidFill>
                  <a:schemeClr val="accent1">
                    <a:lumMod val="50000"/>
                  </a:schemeClr>
                </a:solidFill>
              </a:rPr>
              <a:t>gen</a:t>
            </a:r>
            <a:r>
              <a:rPr lang="en-GB" sz="2000" b="1" dirty="0" err="1">
                <a:solidFill>
                  <a:schemeClr val="accent1">
                    <a:lumMod val="50000"/>
                  </a:schemeClr>
                </a:solidFill>
              </a:rPr>
              <a:t>au</a:t>
            </a:r>
            <a:endParaRPr lang="en-GB" sz="2000" b="1" dirty="0">
              <a:solidFill>
                <a:schemeClr val="accent1">
                  <a:lumMod val="50000"/>
                </a:schemeClr>
              </a:solidFill>
            </a:endParaRPr>
          </a:p>
        </p:txBody>
      </p:sp>
      <p:sp>
        <p:nvSpPr>
          <p:cNvPr id="6" name="TextBox 5"/>
          <p:cNvSpPr txBox="1"/>
          <p:nvPr/>
        </p:nvSpPr>
        <p:spPr>
          <a:xfrm rot="522572">
            <a:off x="4712044" y="1190482"/>
            <a:ext cx="1408670" cy="400110"/>
          </a:xfrm>
          <a:prstGeom prst="rect">
            <a:avLst/>
          </a:prstGeom>
          <a:noFill/>
        </p:spPr>
        <p:txBody>
          <a:bodyPr wrap="square" rtlCol="0">
            <a:spAutoFit/>
          </a:bodyPr>
          <a:lstStyle/>
          <a:p>
            <a:r>
              <a:rPr lang="en-GB" sz="2000" b="1" dirty="0">
                <a:solidFill>
                  <a:schemeClr val="accent1">
                    <a:lumMod val="50000"/>
                  </a:schemeClr>
                </a:solidFill>
              </a:rPr>
              <a:t>au</a:t>
            </a:r>
            <a:r>
              <a:rPr lang="en-GB" sz="2000" dirty="0">
                <a:solidFill>
                  <a:schemeClr val="accent1">
                    <a:lumMod val="50000"/>
                  </a:schemeClr>
                </a:solidFill>
              </a:rPr>
              <a:t>f</a:t>
            </a:r>
          </a:p>
        </p:txBody>
      </p:sp>
      <p:sp>
        <p:nvSpPr>
          <p:cNvPr id="7" name="TextBox 6"/>
          <p:cNvSpPr txBox="1"/>
          <p:nvPr/>
        </p:nvSpPr>
        <p:spPr>
          <a:xfrm rot="522572">
            <a:off x="1538274" y="3503348"/>
            <a:ext cx="2082022" cy="400110"/>
          </a:xfrm>
          <a:prstGeom prst="rect">
            <a:avLst/>
          </a:prstGeom>
          <a:noFill/>
        </p:spPr>
        <p:txBody>
          <a:bodyPr wrap="square" rtlCol="0">
            <a:spAutoFit/>
          </a:bodyPr>
          <a:lstStyle/>
          <a:p>
            <a:r>
              <a:rPr lang="en-GB" sz="2000" b="1" dirty="0" err="1">
                <a:solidFill>
                  <a:schemeClr val="accent1">
                    <a:lumMod val="50000"/>
                  </a:schemeClr>
                </a:solidFill>
              </a:rPr>
              <a:t>au</a:t>
            </a:r>
            <a:r>
              <a:rPr lang="en-GB" sz="2000" dirty="0" err="1">
                <a:solidFill>
                  <a:schemeClr val="accent1">
                    <a:lumMod val="50000"/>
                  </a:schemeClr>
                </a:solidFill>
              </a:rPr>
              <a:t>sgehen</a:t>
            </a:r>
            <a:endParaRPr lang="en-GB" sz="2000" dirty="0">
              <a:solidFill>
                <a:schemeClr val="accent1">
                  <a:lumMod val="50000"/>
                </a:schemeClr>
              </a:solidFill>
            </a:endParaRPr>
          </a:p>
        </p:txBody>
      </p:sp>
      <p:sp>
        <p:nvSpPr>
          <p:cNvPr id="8" name="TextBox 7"/>
          <p:cNvSpPr txBox="1"/>
          <p:nvPr/>
        </p:nvSpPr>
        <p:spPr>
          <a:xfrm rot="21271385">
            <a:off x="2150077" y="1940919"/>
            <a:ext cx="1408670" cy="400110"/>
          </a:xfrm>
          <a:prstGeom prst="rect">
            <a:avLst/>
          </a:prstGeom>
          <a:noFill/>
        </p:spPr>
        <p:txBody>
          <a:bodyPr wrap="square" rtlCol="0">
            <a:spAutoFit/>
          </a:bodyPr>
          <a:lstStyle/>
          <a:p>
            <a:r>
              <a:rPr lang="en-GB" sz="2000" b="1" dirty="0" err="1">
                <a:solidFill>
                  <a:schemeClr val="accent1">
                    <a:lumMod val="50000"/>
                  </a:schemeClr>
                </a:solidFill>
              </a:rPr>
              <a:t>au</a:t>
            </a:r>
            <a:r>
              <a:rPr lang="en-GB" sz="2000" dirty="0" err="1">
                <a:solidFill>
                  <a:schemeClr val="accent1">
                    <a:lumMod val="50000"/>
                  </a:schemeClr>
                </a:solidFill>
              </a:rPr>
              <a:t>ch</a:t>
            </a:r>
            <a:endParaRPr lang="en-GB" sz="2000" dirty="0">
              <a:solidFill>
                <a:schemeClr val="accent1">
                  <a:lumMod val="50000"/>
                </a:schemeClr>
              </a:solidFill>
            </a:endParaRPr>
          </a:p>
        </p:txBody>
      </p:sp>
      <p:sp>
        <p:nvSpPr>
          <p:cNvPr id="10" name="TextBox 9"/>
          <p:cNvSpPr txBox="1"/>
          <p:nvPr/>
        </p:nvSpPr>
        <p:spPr>
          <a:xfrm rot="522572">
            <a:off x="4577989" y="3584536"/>
            <a:ext cx="1408670" cy="400110"/>
          </a:xfrm>
          <a:prstGeom prst="rect">
            <a:avLst/>
          </a:prstGeom>
          <a:noFill/>
        </p:spPr>
        <p:txBody>
          <a:bodyPr wrap="square" rtlCol="0">
            <a:spAutoFit/>
          </a:bodyPr>
          <a:lstStyle/>
          <a:p>
            <a:r>
              <a:rPr lang="en-GB" sz="2000" dirty="0" err="1">
                <a:solidFill>
                  <a:schemeClr val="accent1">
                    <a:lumMod val="50000"/>
                  </a:schemeClr>
                </a:solidFill>
              </a:rPr>
              <a:t>l</a:t>
            </a:r>
            <a:r>
              <a:rPr lang="en-GB" sz="2000" b="1" dirty="0" err="1">
                <a:solidFill>
                  <a:schemeClr val="accent1">
                    <a:lumMod val="50000"/>
                  </a:schemeClr>
                </a:solidFill>
              </a:rPr>
              <a:t>au</a:t>
            </a:r>
            <a:r>
              <a:rPr lang="en-GB" sz="2000" dirty="0" err="1">
                <a:solidFill>
                  <a:schemeClr val="accent1">
                    <a:lumMod val="50000"/>
                  </a:schemeClr>
                </a:solidFill>
              </a:rPr>
              <a:t>fen</a:t>
            </a:r>
            <a:r>
              <a:rPr lang="en-GB" sz="2000" dirty="0">
                <a:solidFill>
                  <a:schemeClr val="accent1">
                    <a:lumMod val="50000"/>
                  </a:schemeClr>
                </a:solidFill>
              </a:rPr>
              <a:t> </a:t>
            </a:r>
          </a:p>
        </p:txBody>
      </p:sp>
      <p:sp>
        <p:nvSpPr>
          <p:cNvPr id="11" name="TextBox 10"/>
          <p:cNvSpPr txBox="1"/>
          <p:nvPr/>
        </p:nvSpPr>
        <p:spPr>
          <a:xfrm rot="522572">
            <a:off x="3318455" y="5464055"/>
            <a:ext cx="1765978" cy="400110"/>
          </a:xfrm>
          <a:prstGeom prst="rect">
            <a:avLst/>
          </a:prstGeom>
          <a:noFill/>
        </p:spPr>
        <p:txBody>
          <a:bodyPr wrap="square" rtlCol="0">
            <a:spAutoFit/>
          </a:bodyPr>
          <a:lstStyle/>
          <a:p>
            <a:r>
              <a:rPr lang="en-GB" sz="2000" dirty="0" err="1">
                <a:solidFill>
                  <a:schemeClr val="accent1">
                    <a:lumMod val="50000"/>
                  </a:schemeClr>
                </a:solidFill>
              </a:rPr>
              <a:t>nach</a:t>
            </a:r>
            <a:r>
              <a:rPr lang="en-GB" sz="2000" dirty="0">
                <a:solidFill>
                  <a:schemeClr val="accent1">
                    <a:lumMod val="50000"/>
                  </a:schemeClr>
                </a:solidFill>
              </a:rPr>
              <a:t> </a:t>
            </a:r>
            <a:r>
              <a:rPr lang="en-GB" sz="2000" dirty="0" err="1">
                <a:solidFill>
                  <a:schemeClr val="accent1">
                    <a:lumMod val="50000"/>
                  </a:schemeClr>
                </a:solidFill>
              </a:rPr>
              <a:t>H</a:t>
            </a:r>
            <a:r>
              <a:rPr lang="en-GB" sz="2000" b="1" dirty="0" err="1">
                <a:solidFill>
                  <a:schemeClr val="accent1">
                    <a:lumMod val="50000"/>
                  </a:schemeClr>
                </a:solidFill>
              </a:rPr>
              <a:t>au</a:t>
            </a:r>
            <a:r>
              <a:rPr lang="en-GB" sz="2000" dirty="0" err="1">
                <a:solidFill>
                  <a:schemeClr val="accent1">
                    <a:lumMod val="50000"/>
                  </a:schemeClr>
                </a:solidFill>
              </a:rPr>
              <a:t>se</a:t>
            </a:r>
            <a:endParaRPr lang="en-GB" sz="2000" dirty="0">
              <a:solidFill>
                <a:schemeClr val="accent1">
                  <a:lumMod val="50000"/>
                </a:schemeClr>
              </a:solidFill>
            </a:endParaRPr>
          </a:p>
        </p:txBody>
      </p:sp>
      <p:sp>
        <p:nvSpPr>
          <p:cNvPr id="12" name="TextBox 11"/>
          <p:cNvSpPr txBox="1"/>
          <p:nvPr/>
        </p:nvSpPr>
        <p:spPr>
          <a:xfrm rot="522572">
            <a:off x="4543285" y="4832914"/>
            <a:ext cx="1408670" cy="400110"/>
          </a:xfrm>
          <a:prstGeom prst="rect">
            <a:avLst/>
          </a:prstGeom>
          <a:noFill/>
        </p:spPr>
        <p:txBody>
          <a:bodyPr wrap="square" rtlCol="0">
            <a:spAutoFit/>
          </a:bodyPr>
          <a:lstStyle/>
          <a:p>
            <a:r>
              <a:rPr lang="en-GB" sz="2000" dirty="0" err="1">
                <a:solidFill>
                  <a:schemeClr val="accent1">
                    <a:lumMod val="50000"/>
                  </a:schemeClr>
                </a:solidFill>
              </a:rPr>
              <a:t>br</a:t>
            </a:r>
            <a:r>
              <a:rPr lang="en-GB" sz="2000" b="1" dirty="0" err="1">
                <a:solidFill>
                  <a:schemeClr val="accent1">
                    <a:lumMod val="50000"/>
                  </a:schemeClr>
                </a:solidFill>
              </a:rPr>
              <a:t>au</a:t>
            </a:r>
            <a:r>
              <a:rPr lang="en-GB" sz="2000" dirty="0" err="1">
                <a:solidFill>
                  <a:schemeClr val="accent1">
                    <a:lumMod val="50000"/>
                  </a:schemeClr>
                </a:solidFill>
              </a:rPr>
              <a:t>chen</a:t>
            </a:r>
            <a:endParaRPr lang="en-GB" sz="2000" dirty="0">
              <a:solidFill>
                <a:schemeClr val="accent1">
                  <a:lumMod val="50000"/>
                </a:schemeClr>
              </a:solidFill>
            </a:endParaRPr>
          </a:p>
        </p:txBody>
      </p:sp>
      <p:sp>
        <p:nvSpPr>
          <p:cNvPr id="13" name="TextBox 12"/>
          <p:cNvSpPr txBox="1"/>
          <p:nvPr/>
        </p:nvSpPr>
        <p:spPr>
          <a:xfrm>
            <a:off x="3574626" y="2722395"/>
            <a:ext cx="3025707" cy="400110"/>
          </a:xfrm>
          <a:prstGeom prst="rect">
            <a:avLst/>
          </a:prstGeom>
          <a:noFill/>
        </p:spPr>
        <p:txBody>
          <a:bodyPr wrap="square" rtlCol="0">
            <a:spAutoFit/>
          </a:bodyPr>
          <a:lstStyle/>
          <a:p>
            <a:r>
              <a:rPr lang="en-GB" sz="2000" dirty="0">
                <a:solidFill>
                  <a:schemeClr val="accent1">
                    <a:lumMod val="50000"/>
                  </a:schemeClr>
                </a:solidFill>
              </a:rPr>
              <a:t>H</a:t>
            </a:r>
            <a:r>
              <a:rPr lang="en-GB" sz="2000" b="1" dirty="0">
                <a:solidFill>
                  <a:schemeClr val="accent1">
                    <a:lumMod val="50000"/>
                  </a:schemeClr>
                </a:solidFill>
              </a:rPr>
              <a:t>au</a:t>
            </a:r>
            <a:r>
              <a:rPr lang="en-GB" sz="2000" dirty="0">
                <a:solidFill>
                  <a:schemeClr val="accent1">
                    <a:lumMod val="50000"/>
                  </a:schemeClr>
                </a:solidFill>
              </a:rPr>
              <a:t>s</a:t>
            </a:r>
          </a:p>
        </p:txBody>
      </p:sp>
      <p:sp>
        <p:nvSpPr>
          <p:cNvPr id="15" name="TextBox 14"/>
          <p:cNvSpPr txBox="1"/>
          <p:nvPr/>
        </p:nvSpPr>
        <p:spPr>
          <a:xfrm rot="522572">
            <a:off x="9098689" y="1080082"/>
            <a:ext cx="1408670" cy="400110"/>
          </a:xfrm>
          <a:prstGeom prst="rect">
            <a:avLst/>
          </a:prstGeom>
          <a:noFill/>
        </p:spPr>
        <p:txBody>
          <a:bodyPr wrap="square" rtlCol="0">
            <a:spAutoFit/>
          </a:bodyPr>
          <a:lstStyle/>
          <a:p>
            <a:r>
              <a:rPr lang="en-GB" sz="2000" dirty="0" err="1">
                <a:solidFill>
                  <a:schemeClr val="accent1">
                    <a:lumMod val="50000"/>
                  </a:schemeClr>
                </a:solidFill>
              </a:rPr>
              <a:t>B</a:t>
            </a:r>
            <a:r>
              <a:rPr lang="en-GB" sz="2000" b="1" dirty="0" err="1">
                <a:solidFill>
                  <a:schemeClr val="accent1">
                    <a:lumMod val="50000"/>
                  </a:schemeClr>
                </a:solidFill>
              </a:rPr>
              <a:t>äu</a:t>
            </a:r>
            <a:r>
              <a:rPr lang="en-GB" sz="2000" dirty="0" err="1">
                <a:solidFill>
                  <a:schemeClr val="accent1">
                    <a:lumMod val="50000"/>
                  </a:schemeClr>
                </a:solidFill>
              </a:rPr>
              <a:t>me</a:t>
            </a:r>
            <a:endParaRPr lang="en-GB" sz="2000" dirty="0">
              <a:solidFill>
                <a:schemeClr val="accent1">
                  <a:lumMod val="50000"/>
                </a:schemeClr>
              </a:solidFill>
            </a:endParaRPr>
          </a:p>
        </p:txBody>
      </p:sp>
      <p:sp>
        <p:nvSpPr>
          <p:cNvPr id="16" name="TextBox 15"/>
          <p:cNvSpPr txBox="1"/>
          <p:nvPr/>
        </p:nvSpPr>
        <p:spPr>
          <a:xfrm rot="522572">
            <a:off x="7341595" y="1749732"/>
            <a:ext cx="1408670" cy="400110"/>
          </a:xfrm>
          <a:prstGeom prst="rect">
            <a:avLst/>
          </a:prstGeom>
          <a:noFill/>
        </p:spPr>
        <p:txBody>
          <a:bodyPr wrap="square" rtlCol="0">
            <a:spAutoFit/>
          </a:bodyPr>
          <a:lstStyle/>
          <a:p>
            <a:r>
              <a:rPr lang="en-GB" sz="2000" dirty="0" err="1">
                <a:solidFill>
                  <a:schemeClr val="accent1">
                    <a:lumMod val="50000"/>
                  </a:schemeClr>
                </a:solidFill>
              </a:rPr>
              <a:t>tr</a:t>
            </a:r>
            <a:r>
              <a:rPr lang="en-GB" sz="2000" b="1" dirty="0" err="1">
                <a:solidFill>
                  <a:schemeClr val="accent1">
                    <a:lumMod val="50000"/>
                  </a:schemeClr>
                </a:solidFill>
              </a:rPr>
              <a:t>äu</a:t>
            </a:r>
            <a:r>
              <a:rPr lang="en-GB" sz="2000" dirty="0" err="1">
                <a:solidFill>
                  <a:schemeClr val="accent1">
                    <a:lumMod val="50000"/>
                  </a:schemeClr>
                </a:solidFill>
              </a:rPr>
              <a:t>men</a:t>
            </a:r>
            <a:endParaRPr lang="en-GB" sz="2000" dirty="0">
              <a:solidFill>
                <a:schemeClr val="accent1">
                  <a:lumMod val="50000"/>
                </a:schemeClr>
              </a:solidFill>
            </a:endParaRPr>
          </a:p>
        </p:txBody>
      </p:sp>
      <p:sp>
        <p:nvSpPr>
          <p:cNvPr id="17" name="TextBox 16"/>
          <p:cNvSpPr txBox="1"/>
          <p:nvPr/>
        </p:nvSpPr>
        <p:spPr>
          <a:xfrm rot="522572">
            <a:off x="8662397" y="2084557"/>
            <a:ext cx="1408670" cy="400110"/>
          </a:xfrm>
          <a:prstGeom prst="rect">
            <a:avLst/>
          </a:prstGeom>
          <a:noFill/>
        </p:spPr>
        <p:txBody>
          <a:bodyPr wrap="square" rtlCol="0">
            <a:spAutoFit/>
          </a:bodyPr>
          <a:lstStyle/>
          <a:p>
            <a:r>
              <a:rPr lang="en-GB" sz="2000" dirty="0" err="1">
                <a:solidFill>
                  <a:schemeClr val="accent1">
                    <a:lumMod val="50000"/>
                  </a:schemeClr>
                </a:solidFill>
              </a:rPr>
              <a:t>h</a:t>
            </a:r>
            <a:r>
              <a:rPr lang="en-GB" sz="2000" b="1" dirty="0" err="1">
                <a:solidFill>
                  <a:schemeClr val="accent1">
                    <a:lumMod val="50000"/>
                  </a:schemeClr>
                </a:solidFill>
              </a:rPr>
              <a:t>äu</a:t>
            </a:r>
            <a:r>
              <a:rPr lang="en-GB" sz="2000" dirty="0" err="1">
                <a:solidFill>
                  <a:schemeClr val="accent1">
                    <a:lumMod val="50000"/>
                  </a:schemeClr>
                </a:solidFill>
              </a:rPr>
              <a:t>fig</a:t>
            </a:r>
            <a:endParaRPr lang="en-GB" sz="2000" dirty="0">
              <a:solidFill>
                <a:schemeClr val="accent1">
                  <a:lumMod val="50000"/>
                </a:schemeClr>
              </a:solidFill>
            </a:endParaRPr>
          </a:p>
        </p:txBody>
      </p:sp>
      <p:sp>
        <p:nvSpPr>
          <p:cNvPr id="18" name="TextBox 17"/>
          <p:cNvSpPr txBox="1"/>
          <p:nvPr/>
        </p:nvSpPr>
        <p:spPr>
          <a:xfrm rot="20549434">
            <a:off x="7474235" y="2959376"/>
            <a:ext cx="1051986" cy="400110"/>
          </a:xfrm>
          <a:prstGeom prst="rect">
            <a:avLst/>
          </a:prstGeom>
          <a:noFill/>
        </p:spPr>
        <p:txBody>
          <a:bodyPr wrap="square" rtlCol="0">
            <a:spAutoFit/>
          </a:bodyPr>
          <a:lstStyle/>
          <a:p>
            <a:r>
              <a:rPr lang="en-GB" sz="2000" dirty="0" err="1">
                <a:solidFill>
                  <a:schemeClr val="accent1">
                    <a:lumMod val="50000"/>
                  </a:schemeClr>
                </a:solidFill>
              </a:rPr>
              <a:t>M</a:t>
            </a:r>
            <a:r>
              <a:rPr lang="en-GB" sz="2000" b="1" dirty="0" err="1">
                <a:solidFill>
                  <a:schemeClr val="accent1">
                    <a:lumMod val="50000"/>
                  </a:schemeClr>
                </a:solidFill>
              </a:rPr>
              <a:t>äus</a:t>
            </a:r>
            <a:r>
              <a:rPr lang="en-GB" sz="2000" dirty="0" err="1">
                <a:solidFill>
                  <a:schemeClr val="accent1">
                    <a:lumMod val="50000"/>
                  </a:schemeClr>
                </a:solidFill>
              </a:rPr>
              <a:t>e</a:t>
            </a:r>
            <a:endParaRPr lang="en-GB" sz="2000" dirty="0">
              <a:solidFill>
                <a:schemeClr val="accent1">
                  <a:lumMod val="50000"/>
                </a:schemeClr>
              </a:solidFill>
            </a:endParaRPr>
          </a:p>
        </p:txBody>
      </p:sp>
      <p:sp>
        <p:nvSpPr>
          <p:cNvPr id="19" name="TextBox 18"/>
          <p:cNvSpPr txBox="1"/>
          <p:nvPr/>
        </p:nvSpPr>
        <p:spPr>
          <a:xfrm rot="522572">
            <a:off x="8357493" y="3828252"/>
            <a:ext cx="2603367" cy="400110"/>
          </a:xfrm>
          <a:prstGeom prst="rect">
            <a:avLst/>
          </a:prstGeom>
          <a:noFill/>
        </p:spPr>
        <p:txBody>
          <a:bodyPr wrap="square" rtlCol="0">
            <a:spAutoFit/>
          </a:bodyPr>
          <a:lstStyle/>
          <a:p>
            <a:r>
              <a:rPr lang="en-GB" sz="2000" b="1" dirty="0" err="1">
                <a:solidFill>
                  <a:schemeClr val="accent1">
                    <a:lumMod val="50000"/>
                  </a:schemeClr>
                </a:solidFill>
              </a:rPr>
              <a:t>äu</a:t>
            </a:r>
            <a:r>
              <a:rPr lang="en-GB" sz="2000" dirty="0" err="1">
                <a:solidFill>
                  <a:schemeClr val="accent1">
                    <a:lumMod val="50000"/>
                  </a:schemeClr>
                </a:solidFill>
              </a:rPr>
              <a:t>ßern</a:t>
            </a:r>
            <a:endParaRPr lang="en-GB" sz="2000" dirty="0">
              <a:solidFill>
                <a:schemeClr val="accent1">
                  <a:lumMod val="50000"/>
                </a:schemeClr>
              </a:solidFill>
            </a:endParaRPr>
          </a:p>
        </p:txBody>
      </p:sp>
      <p:sp>
        <p:nvSpPr>
          <p:cNvPr id="20" name="TextBox 19"/>
          <p:cNvSpPr txBox="1"/>
          <p:nvPr/>
        </p:nvSpPr>
        <p:spPr>
          <a:xfrm rot="522572">
            <a:off x="7341595" y="4679844"/>
            <a:ext cx="1408670" cy="400110"/>
          </a:xfrm>
          <a:prstGeom prst="rect">
            <a:avLst/>
          </a:prstGeom>
          <a:noFill/>
        </p:spPr>
        <p:txBody>
          <a:bodyPr wrap="square" rtlCol="0">
            <a:spAutoFit/>
          </a:bodyPr>
          <a:lstStyle/>
          <a:p>
            <a:r>
              <a:rPr lang="en-GB" sz="2000" dirty="0" err="1">
                <a:solidFill>
                  <a:schemeClr val="accent1">
                    <a:lumMod val="50000"/>
                  </a:schemeClr>
                </a:solidFill>
              </a:rPr>
              <a:t>l</a:t>
            </a:r>
            <a:r>
              <a:rPr lang="en-GB" sz="2000" b="1" dirty="0" err="1">
                <a:solidFill>
                  <a:schemeClr val="accent1">
                    <a:lumMod val="50000"/>
                  </a:schemeClr>
                </a:solidFill>
              </a:rPr>
              <a:t>äu</a:t>
            </a:r>
            <a:r>
              <a:rPr lang="en-GB" sz="2000" dirty="0" err="1">
                <a:solidFill>
                  <a:schemeClr val="accent1">
                    <a:lumMod val="50000"/>
                  </a:schemeClr>
                </a:solidFill>
              </a:rPr>
              <a:t>ft</a:t>
            </a:r>
            <a:endParaRPr lang="en-GB" sz="2000" dirty="0">
              <a:solidFill>
                <a:schemeClr val="accent1">
                  <a:lumMod val="50000"/>
                </a:schemeClr>
              </a:solidFill>
            </a:endParaRPr>
          </a:p>
        </p:txBody>
      </p:sp>
      <p:sp>
        <p:nvSpPr>
          <p:cNvPr id="21" name="TextBox 20"/>
          <p:cNvSpPr txBox="1"/>
          <p:nvPr/>
        </p:nvSpPr>
        <p:spPr>
          <a:xfrm rot="522572">
            <a:off x="8598170" y="5277676"/>
            <a:ext cx="1408670" cy="400110"/>
          </a:xfrm>
          <a:prstGeom prst="rect">
            <a:avLst/>
          </a:prstGeom>
          <a:noFill/>
        </p:spPr>
        <p:txBody>
          <a:bodyPr wrap="square" rtlCol="0">
            <a:spAutoFit/>
          </a:bodyPr>
          <a:lstStyle/>
          <a:p>
            <a:r>
              <a:rPr lang="en-GB" sz="2000" dirty="0" err="1">
                <a:solidFill>
                  <a:schemeClr val="accent1">
                    <a:lumMod val="50000"/>
                  </a:schemeClr>
                </a:solidFill>
              </a:rPr>
              <a:t>K</a:t>
            </a:r>
            <a:r>
              <a:rPr lang="en-GB" sz="2000" b="1" dirty="0" err="1">
                <a:solidFill>
                  <a:schemeClr val="accent1">
                    <a:lumMod val="50000"/>
                  </a:schemeClr>
                </a:solidFill>
              </a:rPr>
              <a:t>äu</a:t>
            </a:r>
            <a:r>
              <a:rPr lang="en-GB" sz="2000" dirty="0" err="1">
                <a:solidFill>
                  <a:schemeClr val="accent1">
                    <a:lumMod val="50000"/>
                  </a:schemeClr>
                </a:solidFill>
              </a:rPr>
              <a:t>fer</a:t>
            </a:r>
            <a:endParaRPr lang="en-GB" sz="2000" dirty="0">
              <a:solidFill>
                <a:schemeClr val="accent1">
                  <a:lumMod val="50000"/>
                </a:schemeClr>
              </a:solidFill>
            </a:endParaRPr>
          </a:p>
        </p:txBody>
      </p:sp>
      <p:sp>
        <p:nvSpPr>
          <p:cNvPr id="22" name="TextBox 21"/>
          <p:cNvSpPr txBox="1"/>
          <p:nvPr/>
        </p:nvSpPr>
        <p:spPr>
          <a:xfrm rot="522572">
            <a:off x="7496228" y="520832"/>
            <a:ext cx="1408670" cy="400110"/>
          </a:xfrm>
          <a:prstGeom prst="rect">
            <a:avLst/>
          </a:prstGeom>
          <a:noFill/>
        </p:spPr>
        <p:txBody>
          <a:bodyPr wrap="square" rtlCol="0">
            <a:spAutoFit/>
          </a:bodyPr>
          <a:lstStyle/>
          <a:p>
            <a:r>
              <a:rPr lang="en-GB" sz="2000" dirty="0" err="1">
                <a:solidFill>
                  <a:schemeClr val="accent1">
                    <a:lumMod val="50000"/>
                  </a:schemeClr>
                </a:solidFill>
              </a:rPr>
              <a:t>Geb</a:t>
            </a:r>
            <a:r>
              <a:rPr lang="en-GB" sz="2000" b="1" dirty="0" err="1">
                <a:solidFill>
                  <a:schemeClr val="accent1">
                    <a:lumMod val="50000"/>
                  </a:schemeClr>
                </a:solidFill>
              </a:rPr>
              <a:t>äu</a:t>
            </a:r>
            <a:r>
              <a:rPr lang="en-GB" sz="2000" dirty="0" err="1">
                <a:solidFill>
                  <a:schemeClr val="accent1">
                    <a:lumMod val="50000"/>
                  </a:schemeClr>
                </a:solidFill>
              </a:rPr>
              <a:t>de</a:t>
            </a:r>
            <a:endParaRPr lang="en-GB" sz="2000" dirty="0">
              <a:solidFill>
                <a:schemeClr val="accent1">
                  <a:lumMod val="50000"/>
                </a:schemeClr>
              </a:solidFill>
            </a:endParaRPr>
          </a:p>
        </p:txBody>
      </p:sp>
      <p:sp>
        <p:nvSpPr>
          <p:cNvPr id="23" name="TextBox 22"/>
          <p:cNvSpPr txBox="1"/>
          <p:nvPr/>
        </p:nvSpPr>
        <p:spPr>
          <a:xfrm>
            <a:off x="425348" y="362466"/>
            <a:ext cx="978150" cy="646331"/>
          </a:xfrm>
          <a:prstGeom prst="rect">
            <a:avLst/>
          </a:prstGeom>
          <a:solidFill>
            <a:schemeClr val="accent1">
              <a:lumMod val="50000"/>
            </a:schemeClr>
          </a:solidFill>
        </p:spPr>
        <p:txBody>
          <a:bodyPr wrap="square" rtlCol="0">
            <a:spAutoFit/>
          </a:bodyPr>
          <a:lstStyle/>
          <a:p>
            <a:pPr algn="ctr"/>
            <a:r>
              <a:rPr lang="en-GB" sz="3600" b="1" dirty="0">
                <a:solidFill>
                  <a:schemeClr val="bg1"/>
                </a:solidFill>
              </a:rPr>
              <a:t>au</a:t>
            </a:r>
          </a:p>
        </p:txBody>
      </p:sp>
      <p:sp>
        <p:nvSpPr>
          <p:cNvPr id="24" name="TextBox 23"/>
          <p:cNvSpPr txBox="1"/>
          <p:nvPr/>
        </p:nvSpPr>
        <p:spPr>
          <a:xfrm>
            <a:off x="10987793" y="226745"/>
            <a:ext cx="908936" cy="646331"/>
          </a:xfrm>
          <a:prstGeom prst="rect">
            <a:avLst/>
          </a:prstGeom>
          <a:solidFill>
            <a:schemeClr val="bg1"/>
          </a:solidFill>
          <a:ln w="57150">
            <a:solidFill>
              <a:srgbClr val="DAA520"/>
            </a:solidFill>
          </a:ln>
        </p:spPr>
        <p:txBody>
          <a:bodyPr wrap="square" rtlCol="0">
            <a:spAutoFit/>
          </a:bodyPr>
          <a:lstStyle/>
          <a:p>
            <a:pPr algn="ctr"/>
            <a:r>
              <a:rPr lang="en-GB" sz="3600" b="1" dirty="0" err="1">
                <a:solidFill>
                  <a:schemeClr val="accent1">
                    <a:lumMod val="50000"/>
                  </a:schemeClr>
                </a:solidFill>
              </a:rPr>
              <a:t>äu</a:t>
            </a:r>
            <a:endParaRPr lang="en-GB" sz="3600" b="1" dirty="0">
              <a:solidFill>
                <a:schemeClr val="accent1">
                  <a:lumMod val="50000"/>
                </a:schemeClr>
              </a:solidFill>
            </a:endParaRPr>
          </a:p>
        </p:txBody>
      </p:sp>
      <p:sp>
        <p:nvSpPr>
          <p:cNvPr id="25" name="TextBox 24"/>
          <p:cNvSpPr txBox="1"/>
          <p:nvPr/>
        </p:nvSpPr>
        <p:spPr>
          <a:xfrm rot="522572">
            <a:off x="1533871" y="4915960"/>
            <a:ext cx="1408670" cy="400110"/>
          </a:xfrm>
          <a:prstGeom prst="rect">
            <a:avLst/>
          </a:prstGeom>
          <a:noFill/>
        </p:spPr>
        <p:txBody>
          <a:bodyPr wrap="square" rtlCol="0">
            <a:spAutoFit/>
          </a:bodyPr>
          <a:lstStyle/>
          <a:p>
            <a:r>
              <a:rPr lang="en-GB" sz="2000" dirty="0" err="1">
                <a:solidFill>
                  <a:schemeClr val="accent1">
                    <a:lumMod val="50000"/>
                  </a:schemeClr>
                </a:solidFill>
              </a:rPr>
              <a:t>Url</a:t>
            </a:r>
            <a:r>
              <a:rPr lang="en-GB" sz="2000" b="1" dirty="0" err="1">
                <a:solidFill>
                  <a:schemeClr val="accent1">
                    <a:lumMod val="50000"/>
                  </a:schemeClr>
                </a:solidFill>
              </a:rPr>
              <a:t>au</a:t>
            </a:r>
            <a:r>
              <a:rPr lang="en-GB" sz="2000" dirty="0" err="1">
                <a:solidFill>
                  <a:schemeClr val="accent1">
                    <a:lumMod val="50000"/>
                  </a:schemeClr>
                </a:solidFill>
              </a:rPr>
              <a:t>b</a:t>
            </a:r>
            <a:endParaRPr lang="en-GB" sz="2000" dirty="0">
              <a:solidFill>
                <a:schemeClr val="accent1">
                  <a:lumMod val="50000"/>
                </a:schemeClr>
              </a:solidFill>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9552291" y="3026798"/>
            <a:ext cx="1408670" cy="400110"/>
          </a:xfrm>
          <a:prstGeom prst="rect">
            <a:avLst/>
          </a:prstGeom>
          <a:noFill/>
        </p:spPr>
        <p:txBody>
          <a:bodyPr wrap="square" rtlCol="0">
            <a:spAutoFit/>
          </a:bodyPr>
          <a:lstStyle/>
          <a:p>
            <a:r>
              <a:rPr lang="en-GB" sz="2000" dirty="0" err="1">
                <a:solidFill>
                  <a:schemeClr val="accent1">
                    <a:lumMod val="50000"/>
                  </a:schemeClr>
                </a:solidFill>
              </a:rPr>
              <a:t>H</a:t>
            </a:r>
            <a:r>
              <a:rPr lang="en-GB" sz="2000" b="1" dirty="0" err="1">
                <a:solidFill>
                  <a:schemeClr val="accent1">
                    <a:lumMod val="50000"/>
                  </a:schemeClr>
                </a:solidFill>
              </a:rPr>
              <a:t>äu</a:t>
            </a:r>
            <a:r>
              <a:rPr lang="en-GB" sz="2000" dirty="0" err="1">
                <a:solidFill>
                  <a:schemeClr val="accent1">
                    <a:lumMod val="50000"/>
                  </a:schemeClr>
                </a:solidFill>
              </a:rPr>
              <a:t>ser</a:t>
            </a:r>
            <a:endParaRPr lang="en-GB" sz="2000" dirty="0">
              <a:solidFill>
                <a:schemeClr val="accent1">
                  <a:lumMod val="50000"/>
                </a:schemeClr>
              </a:solidFill>
            </a:endParaRPr>
          </a:p>
        </p:txBody>
      </p:sp>
      <p:sp>
        <p:nvSpPr>
          <p:cNvPr id="27" name="TextBox 26">
            <a:extLst>
              <a:ext uri="{FF2B5EF4-FFF2-40B4-BE49-F238E27FC236}">
                <a16:creationId xmlns:a16="http://schemas.microsoft.com/office/drawing/2014/main" id="{25228F81-B2AA-4843-B0DB-CA41DB9DB721}"/>
              </a:ext>
            </a:extLst>
          </p:cNvPr>
          <p:cNvSpPr txBox="1"/>
          <p:nvPr/>
        </p:nvSpPr>
        <p:spPr>
          <a:xfrm rot="20549434">
            <a:off x="9661806" y="3793645"/>
            <a:ext cx="2024828" cy="400110"/>
          </a:xfrm>
          <a:prstGeom prst="rect">
            <a:avLst/>
          </a:prstGeom>
          <a:noFill/>
        </p:spPr>
        <p:txBody>
          <a:bodyPr wrap="square" rtlCol="0">
            <a:spAutoFit/>
          </a:bodyPr>
          <a:lstStyle/>
          <a:p>
            <a:r>
              <a:rPr lang="en-GB" sz="2000" dirty="0" err="1">
                <a:solidFill>
                  <a:schemeClr val="accent1">
                    <a:lumMod val="50000"/>
                  </a:schemeClr>
                </a:solidFill>
              </a:rPr>
              <a:t>r</a:t>
            </a:r>
            <a:r>
              <a:rPr lang="en-GB" sz="2000" b="1" dirty="0" err="1">
                <a:solidFill>
                  <a:schemeClr val="accent1">
                    <a:lumMod val="50000"/>
                  </a:schemeClr>
                </a:solidFill>
              </a:rPr>
              <a:t>äu</a:t>
            </a:r>
            <a:r>
              <a:rPr lang="en-GB" sz="2000" dirty="0" err="1">
                <a:solidFill>
                  <a:schemeClr val="accent1">
                    <a:lumMod val="50000"/>
                  </a:schemeClr>
                </a:solidFill>
              </a:rPr>
              <a:t>mlich</a:t>
            </a:r>
            <a:endParaRPr lang="en-GB" sz="2000" dirty="0">
              <a:solidFill>
                <a:schemeClr val="accent1">
                  <a:lumMod val="50000"/>
                </a:schemeClr>
              </a:solidFill>
            </a:endParaRPr>
          </a:p>
        </p:txBody>
      </p:sp>
      <p:sp>
        <p:nvSpPr>
          <p:cNvPr id="32" name="Freeform 31"/>
          <p:cNvSpPr/>
          <p:nvPr/>
        </p:nvSpPr>
        <p:spPr>
          <a:xfrm>
            <a:off x="5975721" y="261257"/>
            <a:ext cx="882286" cy="5747657"/>
          </a:xfrm>
          <a:custGeom>
            <a:avLst/>
            <a:gdLst>
              <a:gd name="connsiteX0" fmla="*/ 441408 w 882286"/>
              <a:gd name="connsiteY0" fmla="*/ 0 h 5747657"/>
              <a:gd name="connsiteX1" fmla="*/ 65850 w 882286"/>
              <a:gd name="connsiteY1" fmla="*/ 571500 h 5747657"/>
              <a:gd name="connsiteX2" fmla="*/ 882279 w 882286"/>
              <a:gd name="connsiteY2" fmla="*/ 1110343 h 5747657"/>
              <a:gd name="connsiteX3" fmla="*/ 82179 w 882286"/>
              <a:gd name="connsiteY3" fmla="*/ 2220686 h 5747657"/>
              <a:gd name="connsiteX4" fmla="*/ 767979 w 882286"/>
              <a:gd name="connsiteY4" fmla="*/ 3184072 h 5747657"/>
              <a:gd name="connsiteX5" fmla="*/ 536 w 882286"/>
              <a:gd name="connsiteY5" fmla="*/ 4016829 h 5747657"/>
              <a:gd name="connsiteX6" fmla="*/ 637350 w 882286"/>
              <a:gd name="connsiteY6" fmla="*/ 4947557 h 5747657"/>
              <a:gd name="connsiteX7" fmla="*/ 65850 w 882286"/>
              <a:gd name="connsiteY7" fmla="*/ 5747657 h 57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286" h="5747657">
                <a:moveTo>
                  <a:pt x="441408" y="0"/>
                </a:moveTo>
                <a:cubicBezTo>
                  <a:pt x="216890" y="193221"/>
                  <a:pt x="-7628" y="386443"/>
                  <a:pt x="65850" y="571500"/>
                </a:cubicBezTo>
                <a:cubicBezTo>
                  <a:pt x="139328" y="756557"/>
                  <a:pt x="879558" y="835479"/>
                  <a:pt x="882279" y="1110343"/>
                </a:cubicBezTo>
                <a:cubicBezTo>
                  <a:pt x="885001" y="1385207"/>
                  <a:pt x="101229" y="1875065"/>
                  <a:pt x="82179" y="2220686"/>
                </a:cubicBezTo>
                <a:cubicBezTo>
                  <a:pt x="63129" y="2566307"/>
                  <a:pt x="781586" y="2884715"/>
                  <a:pt x="767979" y="3184072"/>
                </a:cubicBezTo>
                <a:cubicBezTo>
                  <a:pt x="754372" y="3483429"/>
                  <a:pt x="22307" y="3722915"/>
                  <a:pt x="536" y="4016829"/>
                </a:cubicBezTo>
                <a:cubicBezTo>
                  <a:pt x="-21235" y="4310743"/>
                  <a:pt x="626464" y="4659086"/>
                  <a:pt x="637350" y="4947557"/>
                </a:cubicBezTo>
                <a:cubicBezTo>
                  <a:pt x="648236" y="5236028"/>
                  <a:pt x="357043" y="5491842"/>
                  <a:pt x="65850" y="5747657"/>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97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81075" cy="707849"/>
          </a:xfrm>
        </p:spPr>
        <p:txBody>
          <a:bodyPr>
            <a:normAutofit/>
          </a:bodyPr>
          <a:lstStyle/>
          <a:p>
            <a:r>
              <a:rPr lang="en-GB" sz="3600" b="1" dirty="0">
                <a:solidFill>
                  <a:schemeClr val="bg1"/>
                </a:solidFill>
              </a:rPr>
              <a:t>Grammatik – strong verbs</a:t>
            </a:r>
          </a:p>
        </p:txBody>
      </p:sp>
      <p:sp>
        <p:nvSpPr>
          <p:cNvPr id="6" name="TextBox 5">
            <a:extLst>
              <a:ext uri="{FF2B5EF4-FFF2-40B4-BE49-F238E27FC236}">
                <a16:creationId xmlns:a16="http://schemas.microsoft.com/office/drawing/2014/main" id="{F9707CBE-6DAC-4E44-B141-6C35FBC860CF}"/>
              </a:ext>
            </a:extLst>
          </p:cNvPr>
          <p:cNvSpPr txBox="1"/>
          <p:nvPr/>
        </p:nvSpPr>
        <p:spPr>
          <a:xfrm>
            <a:off x="445477" y="1468835"/>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Some German verbs change the vowel in the </a:t>
            </a:r>
            <a:r>
              <a:rPr lang="en-GB" sz="2200" dirty="0" err="1">
                <a:solidFill>
                  <a:schemeClr val="accent1">
                    <a:lumMod val="50000"/>
                  </a:schemeClr>
                </a:solidFill>
                <a:latin typeface="Century Gothic" panose="020B0502020202020204" pitchFamily="34" charset="0"/>
              </a:rPr>
              <a:t>er</a:t>
            </a:r>
            <a:r>
              <a:rPr lang="en-GB" sz="2200" dirty="0">
                <a:solidFill>
                  <a:schemeClr val="accent1">
                    <a:lumMod val="50000"/>
                  </a:schemeClr>
                </a:solidFill>
                <a:latin typeface="Century Gothic" panose="020B0502020202020204" pitchFamily="34" charset="0"/>
              </a:rPr>
              <a:t> / </a:t>
            </a: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-form.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E107D2A2-9A51-0E40-A3DE-1758EBEA78C1}"/>
              </a:ext>
            </a:extLst>
          </p:cNvPr>
          <p:cNvSpPr txBox="1"/>
          <p:nvPr/>
        </p:nvSpPr>
        <p:spPr>
          <a:xfrm>
            <a:off x="445477" y="219014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ich  </a:t>
            </a:r>
            <a:r>
              <a:rPr lang="en-GB" sz="2200" dirty="0" err="1">
                <a:solidFill>
                  <a:srgbClr val="1F4E79"/>
                </a:solidFill>
                <a:latin typeface="Century Gothic" panose="020B0502020202020204" pitchFamily="34" charset="0"/>
              </a:rPr>
              <a:t>spr</a:t>
            </a:r>
            <a:r>
              <a:rPr lang="en-GB" sz="2200" b="1" dirty="0" err="1">
                <a:solidFill>
                  <a:srgbClr val="DAA520"/>
                </a:solidFill>
                <a:latin typeface="Century Gothic" panose="020B0502020202020204" pitchFamily="34" charset="0"/>
              </a:rPr>
              <a:t>e</a:t>
            </a:r>
            <a:r>
              <a:rPr lang="en-GB" sz="2200" dirty="0" err="1">
                <a:solidFill>
                  <a:srgbClr val="1F4E79"/>
                </a:solidFill>
                <a:latin typeface="Century Gothic" panose="020B0502020202020204" pitchFamily="34" charset="0"/>
              </a:rPr>
              <a:t>che</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5C7FDA3-0398-7948-8395-4F0A854147DD}"/>
              </a:ext>
            </a:extLst>
          </p:cNvPr>
          <p:cNvSpPr txBox="1"/>
          <p:nvPr/>
        </p:nvSpPr>
        <p:spPr>
          <a:xfrm>
            <a:off x="4712677" y="219014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B0502020202020204" pitchFamily="34" charset="0"/>
              </a:rPr>
              <a:t>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spr</a:t>
            </a:r>
            <a:r>
              <a:rPr lang="en-GB" sz="2200" b="1" dirty="0" err="1">
                <a:solidFill>
                  <a:srgbClr val="DAA520"/>
                </a:solidFill>
                <a:latin typeface="Century Gothic" panose="020B0502020202020204" pitchFamily="34" charset="0"/>
              </a:rPr>
              <a:t>i</a:t>
            </a:r>
            <a:r>
              <a:rPr lang="en-GB" sz="2200" dirty="0" err="1">
                <a:solidFill>
                  <a:srgbClr val="1F4E79"/>
                </a:solidFill>
                <a:latin typeface="Century Gothic" panose="020B0502020202020204" pitchFamily="34" charset="0"/>
              </a:rPr>
              <a:t>cht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E27A06F-9F02-8343-8E34-E39065D8366E}"/>
              </a:ext>
            </a:extLst>
          </p:cNvPr>
          <p:cNvSpPr txBox="1"/>
          <p:nvPr/>
        </p:nvSpPr>
        <p:spPr>
          <a:xfrm>
            <a:off x="445476" y="299811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You have to learn which verbs are strong, but there are some rules!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4BE432B2-9CBA-A341-AC03-DE5492369147}"/>
              </a:ext>
            </a:extLst>
          </p:cNvPr>
          <p:cNvSpPr txBox="1"/>
          <p:nvPr/>
        </p:nvSpPr>
        <p:spPr>
          <a:xfrm>
            <a:off x="445476" y="3590638"/>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u="sng" dirty="0">
                <a:solidFill>
                  <a:srgbClr val="1F4E79"/>
                </a:solidFill>
                <a:latin typeface="Century Gothic" panose="020B0502020202020204" pitchFamily="34" charset="0"/>
              </a:rPr>
              <a:t>Only</a:t>
            </a:r>
            <a:r>
              <a:rPr lang="en-GB" sz="2200" dirty="0">
                <a:solidFill>
                  <a:srgbClr val="1F4E79"/>
                </a:solidFill>
                <a:latin typeface="Century Gothic" panose="020B0502020202020204" pitchFamily="34" charset="0"/>
              </a:rPr>
              <a:t> verbs with an </a:t>
            </a:r>
            <a:r>
              <a:rPr lang="en-GB" sz="2200" b="1" dirty="0">
                <a:solidFill>
                  <a:srgbClr val="DAA520"/>
                </a:solidFill>
                <a:latin typeface="Century Gothic" panose="020B0502020202020204" pitchFamily="34" charset="0"/>
              </a:rPr>
              <a:t>a</a:t>
            </a:r>
            <a:r>
              <a:rPr lang="en-GB" sz="2200" dirty="0">
                <a:solidFill>
                  <a:srgbClr val="1F4E79"/>
                </a:solidFill>
                <a:latin typeface="Century Gothic" panose="020B0502020202020204" pitchFamily="34" charset="0"/>
              </a:rPr>
              <a:t> or an </a:t>
            </a:r>
            <a:r>
              <a:rPr lang="en-GB" sz="2200" b="1" dirty="0">
                <a:solidFill>
                  <a:srgbClr val="DAA520"/>
                </a:solidFill>
                <a:latin typeface="Century Gothic" panose="020B0502020202020204" pitchFamily="34" charset="0"/>
              </a:rPr>
              <a:t>e</a:t>
            </a:r>
            <a:r>
              <a:rPr lang="en-GB" sz="2200" b="1" dirty="0">
                <a:solidFill>
                  <a:srgbClr val="1F4E79"/>
                </a:solidFill>
                <a:latin typeface="Century Gothic" panose="020B0502020202020204" pitchFamily="34" charset="0"/>
              </a:rPr>
              <a:t> </a:t>
            </a:r>
            <a:r>
              <a:rPr lang="en-GB" sz="2200" dirty="0">
                <a:solidFill>
                  <a:srgbClr val="1F4E79"/>
                </a:solidFill>
                <a:latin typeface="Century Gothic" panose="020B0502020202020204" pitchFamily="34" charset="0"/>
              </a:rPr>
              <a:t>in</a:t>
            </a:r>
            <a:r>
              <a:rPr lang="en-GB" sz="2200" b="1" dirty="0">
                <a:solidFill>
                  <a:srgbClr val="1F4E79"/>
                </a:solidFill>
                <a:latin typeface="Century Gothic" panose="020B0502020202020204" pitchFamily="34" charset="0"/>
              </a:rPr>
              <a:t> </a:t>
            </a:r>
            <a:r>
              <a:rPr lang="en-GB" sz="2200" dirty="0">
                <a:solidFill>
                  <a:srgbClr val="1F4E79"/>
                </a:solidFill>
                <a:latin typeface="Century Gothic" panose="020B0502020202020204" pitchFamily="34" charset="0"/>
              </a:rPr>
              <a:t>their stem can be strong.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Google Shape;653;p27">
            <a:extLst>
              <a:ext uri="{FF2B5EF4-FFF2-40B4-BE49-F238E27FC236}">
                <a16:creationId xmlns:a16="http://schemas.microsoft.com/office/drawing/2014/main" id="{8B45BE73-5516-2749-9E1D-79F26274A30C}"/>
              </a:ext>
            </a:extLst>
          </p:cNvPr>
          <p:cNvSpPr/>
          <p:nvPr/>
        </p:nvSpPr>
        <p:spPr>
          <a:xfrm>
            <a:off x="7449310" y="1975751"/>
            <a:ext cx="2986571" cy="869950"/>
          </a:xfrm>
          <a:prstGeom prst="wedgeRoundRectCallout">
            <a:avLst>
              <a:gd name="adj1" fmla="val -61516"/>
              <a:gd name="adj2" fmla="val -27871"/>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We call these </a:t>
            </a:r>
            <a:r>
              <a:rPr kumimoji="0" lang="en-GB" sz="2400" b="1" i="0" u="none" strike="noStrike" kern="1200" cap="none" spc="0" normalizeH="0" baseline="0" noProof="0" dirty="0">
                <a:ln>
                  <a:noFill/>
                </a:ln>
                <a:solidFill>
                  <a:srgbClr val="DAA520"/>
                </a:solidFill>
                <a:effectLst/>
                <a:uLnTx/>
                <a:uFillTx/>
                <a:latin typeface="Century Gothic"/>
                <a:ea typeface="Century Gothic"/>
                <a:cs typeface="Century Gothic"/>
                <a:sym typeface="Century Gothic"/>
              </a:rPr>
              <a:t>strong</a:t>
            </a: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verbs.</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C63EFC88-71CC-E344-9CCF-C8988CF71C4E}"/>
              </a:ext>
            </a:extLst>
          </p:cNvPr>
          <p:cNvSpPr txBox="1"/>
          <p:nvPr/>
        </p:nvSpPr>
        <p:spPr>
          <a:xfrm>
            <a:off x="445476" y="4152638"/>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Stems with an </a:t>
            </a:r>
            <a:r>
              <a:rPr lang="en-GB" sz="2200" b="1" dirty="0">
                <a:solidFill>
                  <a:srgbClr val="DAA520"/>
                </a:solidFill>
                <a:latin typeface="Century Gothic" panose="020B0502020202020204" pitchFamily="34" charset="0"/>
              </a:rPr>
              <a:t>e</a:t>
            </a:r>
            <a:r>
              <a:rPr lang="en-GB" sz="2200" dirty="0">
                <a:solidFill>
                  <a:srgbClr val="1F4E79"/>
                </a:solidFill>
                <a:latin typeface="Century Gothic" panose="020B0502020202020204" pitchFamily="34" charset="0"/>
              </a:rPr>
              <a:t> change to</a:t>
            </a:r>
            <a:r>
              <a:rPr lang="en-GB" sz="2200" b="1" dirty="0">
                <a:solidFill>
                  <a:srgbClr val="DAA520"/>
                </a:solidFill>
                <a:latin typeface="Century Gothic" panose="020B0502020202020204" pitchFamily="34" charset="0"/>
              </a:rPr>
              <a:t> i </a:t>
            </a:r>
            <a:r>
              <a:rPr lang="en-GB" sz="2200" dirty="0">
                <a:solidFill>
                  <a:srgbClr val="1F4E79"/>
                </a:solidFill>
                <a:latin typeface="Century Gothic" panose="020B0502020202020204" pitchFamily="34" charset="0"/>
              </a:rPr>
              <a:t>or </a:t>
            </a:r>
            <a:r>
              <a:rPr lang="en-GB" sz="2200" b="1" dirty="0" err="1">
                <a:solidFill>
                  <a:srgbClr val="DAA520"/>
                </a:solidFill>
                <a:latin typeface="Century Gothic" panose="020B0502020202020204" pitchFamily="34" charset="0"/>
              </a:rPr>
              <a:t>ie</a:t>
            </a:r>
            <a:r>
              <a:rPr lang="en-GB" sz="2200" b="1" dirty="0">
                <a:solidFill>
                  <a:srgbClr val="115076"/>
                </a:solidFill>
                <a:latin typeface="Century Gothic" panose="020B0502020202020204" pitchFamily="34" charset="0"/>
              </a:rPr>
              <a: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5319C49-E9F0-1B41-98D9-CC7754813B8B}"/>
              </a:ext>
            </a:extLst>
          </p:cNvPr>
          <p:cNvSpPr txBox="1"/>
          <p:nvPr/>
        </p:nvSpPr>
        <p:spPr>
          <a:xfrm>
            <a:off x="445475" y="5196299"/>
            <a:ext cx="11446485" cy="430887"/>
          </a:xfrm>
          <a:prstGeom prst="rect">
            <a:avLst/>
          </a:prstGeom>
          <a:noFill/>
        </p:spPr>
        <p:txBody>
          <a:bodyPr wrap="square" rtlCol="0">
            <a:spAutoFit/>
          </a:bodyPr>
          <a:lstStyle/>
          <a:p>
            <a:pPr lvl="0">
              <a:defRPr/>
            </a:pPr>
            <a:r>
              <a:rPr lang="en-GB" sz="2200" dirty="0">
                <a:solidFill>
                  <a:srgbClr val="1F4E79"/>
                </a:solidFill>
                <a:latin typeface="Century Gothic" panose="020B0502020202020204" pitchFamily="34" charset="0"/>
              </a:rPr>
              <a:t>Stems with an </a:t>
            </a:r>
            <a:r>
              <a:rPr lang="en-GB" sz="2200" b="1" dirty="0">
                <a:solidFill>
                  <a:srgbClr val="DAA520"/>
                </a:solidFill>
                <a:latin typeface="Century Gothic" panose="020B0502020202020204" pitchFamily="34" charset="0"/>
              </a:rPr>
              <a:t>a</a:t>
            </a:r>
            <a:r>
              <a:rPr lang="en-GB" sz="2200" dirty="0">
                <a:solidFill>
                  <a:srgbClr val="1F4E79"/>
                </a:solidFill>
                <a:latin typeface="Century Gothic" panose="020B0502020202020204" pitchFamily="34" charset="0"/>
              </a:rPr>
              <a:t> change to</a:t>
            </a:r>
            <a:r>
              <a:rPr lang="en-GB" sz="2200" b="1" dirty="0">
                <a:solidFill>
                  <a:srgbClr val="1F4E79"/>
                </a:solidFill>
                <a:latin typeface="Century Gothic" panose="020B0502020202020204" pitchFamily="34" charset="0"/>
              </a:rPr>
              <a:t> </a:t>
            </a:r>
            <a:r>
              <a:rPr lang="en-GB" sz="2200" b="1" dirty="0">
                <a:solidFill>
                  <a:srgbClr val="DAA520"/>
                </a:solidFill>
                <a:latin typeface="Century Gothic" panose="020B0502020202020204" pitchFamily="34" charset="0"/>
              </a:rPr>
              <a:t>ä</a:t>
            </a:r>
            <a:r>
              <a:rPr lang="en-GB" sz="2200" b="1" dirty="0">
                <a:solidFill>
                  <a:srgbClr val="115076"/>
                </a:solidFill>
                <a:latin typeface="Century Gothic" panose="020B0502020202020204" pitchFamily="34" charset="0"/>
              </a:rPr>
              <a:t>:</a:t>
            </a:r>
            <a:r>
              <a:rPr lang="en-GB" sz="2200" b="1" dirty="0">
                <a:solidFill>
                  <a:srgbClr val="DAA520"/>
                </a:solidFill>
                <a:latin typeface="Century Gothic" panose="020B0502020202020204" pitchFamily="34" charset="0"/>
              </a:rPr>
              <a:t> </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C0D99ED-F08F-C042-A716-CA28E95C59F8}"/>
              </a:ext>
            </a:extLst>
          </p:cNvPr>
          <p:cNvSpPr txBox="1"/>
          <p:nvPr/>
        </p:nvSpPr>
        <p:spPr>
          <a:xfrm>
            <a:off x="5499061" y="414702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a:t>
            </a:r>
            <a:r>
              <a:rPr lang="en-GB" sz="2200" dirty="0" err="1">
                <a:solidFill>
                  <a:schemeClr val="accent1">
                    <a:lumMod val="50000"/>
                  </a:schemeClr>
                </a:solidFill>
                <a:latin typeface="Century Gothic" panose="020B0502020202020204" pitchFamily="34" charset="0"/>
              </a:rPr>
              <a:t>g</a:t>
            </a:r>
            <a:r>
              <a:rPr lang="en-GB" sz="2200" b="1" dirty="0" err="1">
                <a:solidFill>
                  <a:schemeClr val="accent1">
                    <a:lumMod val="50000"/>
                  </a:schemeClr>
                </a:solidFill>
                <a:latin typeface="Century Gothic" panose="020B0502020202020204" pitchFamily="34" charset="0"/>
              </a:rPr>
              <a:t>e</a:t>
            </a:r>
            <a:r>
              <a:rPr lang="en-GB" sz="2200" dirty="0" err="1">
                <a:solidFill>
                  <a:schemeClr val="accent1">
                    <a:lumMod val="50000"/>
                  </a:schemeClr>
                </a:solidFill>
                <a:latin typeface="Century Gothic" panose="020B0502020202020204" pitchFamily="34" charset="0"/>
              </a:rPr>
              <a:t>be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23F1B2CF-FCFF-0145-B6A0-4E3C88C402DB}"/>
              </a:ext>
            </a:extLst>
          </p:cNvPr>
          <p:cNvSpPr txBox="1"/>
          <p:nvPr/>
        </p:nvSpPr>
        <p:spPr>
          <a:xfrm>
            <a:off x="7974037" y="415825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B0502020202020204" pitchFamily="34" charset="0"/>
              </a:rPr>
              <a:t>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g</a:t>
            </a:r>
            <a:r>
              <a:rPr lang="en-GB" sz="2200" b="1" dirty="0" err="1">
                <a:solidFill>
                  <a:srgbClr val="DAA520"/>
                </a:solidFill>
                <a:latin typeface="Century Gothic" panose="020B0502020202020204" pitchFamily="34" charset="0"/>
              </a:rPr>
              <a:t>i</a:t>
            </a:r>
            <a:r>
              <a:rPr lang="en-GB" sz="2200" dirty="0" err="1">
                <a:solidFill>
                  <a:srgbClr val="1F4E79"/>
                </a:solidFill>
                <a:latin typeface="Century Gothic" panose="020B0502020202020204" pitchFamily="34" charset="0"/>
              </a:rPr>
              <a:t>bt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61C792B-1138-C647-A558-77AE8FF28E8C}"/>
              </a:ext>
            </a:extLst>
          </p:cNvPr>
          <p:cNvSpPr txBox="1"/>
          <p:nvPr/>
        </p:nvSpPr>
        <p:spPr>
          <a:xfrm>
            <a:off x="5499060" y="4616791"/>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l</a:t>
            </a:r>
            <a:r>
              <a:rPr lang="en-GB" sz="2200" b="1" dirty="0">
                <a:solidFill>
                  <a:schemeClr val="accent1">
                    <a:lumMod val="50000"/>
                  </a:schemeClr>
                </a:solidFill>
                <a:latin typeface="Century Gothic" panose="020B0502020202020204" pitchFamily="34" charset="0"/>
              </a:rPr>
              <a:t>e</a:t>
            </a:r>
            <a:r>
              <a:rPr lang="en-GB" sz="2200" dirty="0">
                <a:solidFill>
                  <a:schemeClr val="accent1">
                    <a:lumMod val="50000"/>
                  </a:schemeClr>
                </a:solidFill>
                <a:latin typeface="Century Gothic" panose="020B0502020202020204" pitchFamily="34" charset="0"/>
              </a:rPr>
              <a:t>se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2764FEB9-ED40-0149-A114-084025C8138A}"/>
              </a:ext>
            </a:extLst>
          </p:cNvPr>
          <p:cNvSpPr txBox="1"/>
          <p:nvPr/>
        </p:nvSpPr>
        <p:spPr>
          <a:xfrm>
            <a:off x="7974037" y="4622407"/>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B0502020202020204" pitchFamily="34" charset="0"/>
              </a:rPr>
              <a:t>sie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l</a:t>
            </a:r>
            <a:r>
              <a:rPr lang="en-GB" sz="2200" b="1" dirty="0" err="1">
                <a:solidFill>
                  <a:srgbClr val="DAA520"/>
                </a:solidFill>
                <a:latin typeface="Century Gothic" panose="020B0502020202020204" pitchFamily="34" charset="0"/>
              </a:rPr>
              <a:t>ie</a:t>
            </a:r>
            <a:r>
              <a:rPr lang="en-GB" sz="2200" dirty="0" err="1">
                <a:solidFill>
                  <a:srgbClr val="1F4E79"/>
                </a:solidFill>
                <a:latin typeface="Century Gothic" panose="020B0502020202020204" pitchFamily="34" charset="0"/>
              </a:rPr>
              <a:t>st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7EF2591-715D-4C47-BCE9-285E12E91242}"/>
              </a:ext>
            </a:extLst>
          </p:cNvPr>
          <p:cNvSpPr txBox="1"/>
          <p:nvPr/>
        </p:nvSpPr>
        <p:spPr>
          <a:xfrm>
            <a:off x="5499059" y="5209316"/>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a:t>
            </a:r>
            <a:r>
              <a:rPr lang="en-GB" sz="2200" dirty="0" err="1">
                <a:solidFill>
                  <a:schemeClr val="accent1">
                    <a:lumMod val="50000"/>
                  </a:schemeClr>
                </a:solidFill>
                <a:latin typeface="Century Gothic" panose="020B0502020202020204" pitchFamily="34" charset="0"/>
              </a:rPr>
              <a:t>f</a:t>
            </a:r>
            <a:r>
              <a:rPr lang="en-GB" sz="2200" b="1" dirty="0" err="1">
                <a:solidFill>
                  <a:schemeClr val="accent1">
                    <a:lumMod val="50000"/>
                  </a:schemeClr>
                </a:solidFill>
                <a:latin typeface="Century Gothic" panose="020B0502020202020204" pitchFamily="34" charset="0"/>
              </a:rPr>
              <a:t>a</a:t>
            </a:r>
            <a:r>
              <a:rPr lang="en-GB" sz="2200" dirty="0" err="1">
                <a:solidFill>
                  <a:schemeClr val="accent1">
                    <a:lumMod val="50000"/>
                  </a:schemeClr>
                </a:solidFill>
                <a:latin typeface="Century Gothic" panose="020B0502020202020204" pitchFamily="34" charset="0"/>
              </a:rPr>
              <a:t>hre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877DBE5C-1467-BF47-AE8E-551A6D2310B3}"/>
              </a:ext>
            </a:extLst>
          </p:cNvPr>
          <p:cNvSpPr txBox="1"/>
          <p:nvPr/>
        </p:nvSpPr>
        <p:spPr>
          <a:xfrm>
            <a:off x="5499059" y="5604061"/>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au</a:t>
            </a:r>
            <a:r>
              <a:rPr lang="en-GB" sz="2200" dirty="0" err="1">
                <a:solidFill>
                  <a:schemeClr val="accent1">
                    <a:lumMod val="50000"/>
                  </a:schemeClr>
                </a:solidFill>
                <a:latin typeface="Century Gothic" panose="020B0502020202020204" pitchFamily="34" charset="0"/>
              </a:rPr>
              <a:t>fe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0DFDB005-B5E6-8344-A302-2865B39C9964}"/>
              </a:ext>
            </a:extLst>
          </p:cNvPr>
          <p:cNvSpPr txBox="1"/>
          <p:nvPr/>
        </p:nvSpPr>
        <p:spPr>
          <a:xfrm>
            <a:off x="7974037" y="5178791"/>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B0502020202020204" pitchFamily="34" charset="0"/>
              </a:rPr>
              <a:t>sie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f</a:t>
            </a:r>
            <a:r>
              <a:rPr lang="en-GB" sz="2200" b="1" dirty="0" err="1">
                <a:solidFill>
                  <a:srgbClr val="DAA520"/>
                </a:solidFill>
                <a:latin typeface="Century Gothic" panose="020B0502020202020204" pitchFamily="34" charset="0"/>
              </a:rPr>
              <a:t>ä</a:t>
            </a:r>
            <a:r>
              <a:rPr lang="en-GB" sz="2200" dirty="0" err="1">
                <a:solidFill>
                  <a:srgbClr val="1F4E79"/>
                </a:solidFill>
                <a:latin typeface="Century Gothic" panose="020B0502020202020204" pitchFamily="34" charset="0"/>
              </a:rPr>
              <a:t>hrt</a:t>
            </a:r>
            <a:r>
              <a:rPr lang="en-GB" sz="2200" dirty="0">
                <a:solidFill>
                  <a:srgbClr val="1F4E79"/>
                </a:solidFill>
                <a:latin typeface="Century Gothic" panose="020B0502020202020204" pitchFamily="34" charset="0"/>
              </a:rPr>
              <a:t> </a:t>
            </a:r>
            <a:endPar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2B0538E-F8C2-D141-B74F-DD0912840E2F}"/>
              </a:ext>
            </a:extLst>
          </p:cNvPr>
          <p:cNvSpPr txBox="1"/>
          <p:nvPr/>
        </p:nvSpPr>
        <p:spPr>
          <a:xfrm>
            <a:off x="7974036" y="560406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B0502020202020204" pitchFamily="34" charset="0"/>
              </a:rPr>
              <a:t>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l</a:t>
            </a:r>
            <a:r>
              <a:rPr lang="en-GB" sz="2200" b="1" dirty="0" err="1">
                <a:solidFill>
                  <a:srgbClr val="DAA520"/>
                </a:solidFill>
                <a:latin typeface="Century Gothic" panose="020B0502020202020204" pitchFamily="34" charset="0"/>
              </a:rPr>
              <a:t>äu</a:t>
            </a:r>
            <a:r>
              <a:rPr lang="en-GB" sz="2200" dirty="0" err="1">
                <a:solidFill>
                  <a:srgbClr val="1F4E79"/>
                </a:solidFill>
                <a:latin typeface="Century Gothic" panose="020B0502020202020204" pitchFamily="34" charset="0"/>
              </a:rPr>
              <a:t>ft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3" name="Google Shape;653;p27">
            <a:extLst>
              <a:ext uri="{FF2B5EF4-FFF2-40B4-BE49-F238E27FC236}">
                <a16:creationId xmlns:a16="http://schemas.microsoft.com/office/drawing/2014/main" id="{6FEED54F-CDA7-DF4A-8455-42AFFDBE0FDF}"/>
              </a:ext>
            </a:extLst>
          </p:cNvPr>
          <p:cNvSpPr/>
          <p:nvPr/>
        </p:nvSpPr>
        <p:spPr>
          <a:xfrm>
            <a:off x="2767816" y="5640203"/>
            <a:ext cx="2468880" cy="869950"/>
          </a:xfrm>
          <a:prstGeom prst="wedgeRoundRectCallout">
            <a:avLst>
              <a:gd name="adj1" fmla="val 63781"/>
              <a:gd name="adj2" fmla="val -29732"/>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This includes the </a:t>
            </a:r>
            <a:r>
              <a:rPr kumimoji="0" lang="en-GB" sz="2400" b="1" i="0" u="none" strike="noStrike" kern="1200" cap="none" spc="0" normalizeH="0" baseline="0" noProof="0" dirty="0">
                <a:ln>
                  <a:noFill/>
                </a:ln>
                <a:solidFill>
                  <a:srgbClr val="DAA520"/>
                </a:solidFill>
                <a:effectLst/>
                <a:uLnTx/>
                <a:uFillTx/>
                <a:latin typeface="Century Gothic"/>
                <a:ea typeface="Century Gothic"/>
                <a:cs typeface="Century Gothic"/>
                <a:sym typeface="Century Gothic"/>
              </a:rPr>
              <a:t>a</a:t>
            </a: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in </a:t>
            </a:r>
            <a:r>
              <a:rPr kumimoji="0" lang="en-GB" sz="2400" b="1" i="0" u="none" strike="noStrike" kern="1200" cap="none" spc="0" normalizeH="0" baseline="0" noProof="0" dirty="0">
                <a:ln>
                  <a:noFill/>
                </a:ln>
                <a:solidFill>
                  <a:srgbClr val="DAA520"/>
                </a:solidFill>
                <a:effectLst/>
                <a:uLnTx/>
                <a:uFillTx/>
                <a:latin typeface="Century Gothic"/>
                <a:ea typeface="Century Gothic"/>
                <a:cs typeface="Century Gothic"/>
                <a:sym typeface="Century Gothic"/>
              </a:rPr>
              <a:t>au</a:t>
            </a: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80750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animBg="1"/>
      <p:bldP spid="13" grpId="0"/>
      <p:bldP spid="14" grpId="0"/>
      <p:bldP spid="15" grpId="0"/>
      <p:bldP spid="16" grpId="0"/>
      <p:bldP spid="17" grpId="0"/>
      <p:bldP spid="18" grpId="0"/>
      <p:bldP spid="19" grpId="0"/>
      <p:bldP spid="20" grpId="0"/>
      <p:bldP spid="21" grpId="0"/>
      <p:bldP spid="22"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91BE2ECF-5006-044A-A4BA-98FBEC55972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7134"/>
          <a:stretch/>
        </p:blipFill>
        <p:spPr>
          <a:xfrm>
            <a:off x="5911358" y="0"/>
            <a:ext cx="6264600" cy="6368716"/>
          </a:xfrm>
        </p:spPr>
      </p:pic>
      <p:pic>
        <p:nvPicPr>
          <p:cNvPr id="16" name="Picture 15" descr="A screenshot of a cell phone&#10;&#10;Description automatically generated">
            <a:extLst>
              <a:ext uri="{FF2B5EF4-FFF2-40B4-BE49-F238E27FC236}">
                <a16:creationId xmlns:a16="http://schemas.microsoft.com/office/drawing/2014/main" id="{7D33AB45-3A5E-4345-A549-CD85F36BD100}"/>
              </a:ext>
            </a:extLst>
          </p:cNvPr>
          <p:cNvPicPr>
            <a:picLocks noChangeAspect="1"/>
          </p:cNvPicPr>
          <p:nvPr/>
        </p:nvPicPr>
        <p:blipFill rotWithShape="1">
          <a:blip r:embed="rId4">
            <a:extLst>
              <a:ext uri="{28A0092B-C50C-407E-A947-70E740481C1C}">
                <a14:useLocalDpi xmlns:a14="http://schemas.microsoft.com/office/drawing/2010/main" val="0"/>
              </a:ext>
            </a:extLst>
          </a:blip>
          <a:srcRect b="7134"/>
          <a:stretch/>
        </p:blipFill>
        <p:spPr>
          <a:xfrm>
            <a:off x="5927399" y="0"/>
            <a:ext cx="6264601" cy="6368716"/>
          </a:xfrm>
          <a:prstGeom prst="rect">
            <a:avLst/>
          </a:prstGeom>
        </p:spPr>
      </p:pic>
      <p:sp>
        <p:nvSpPr>
          <p:cNvPr id="2" name="Title 1"/>
          <p:cNvSpPr>
            <a:spLocks noGrp="1"/>
          </p:cNvSpPr>
          <p:nvPr>
            <p:ph type="title"/>
          </p:nvPr>
        </p:nvSpPr>
        <p:spPr/>
        <p:txBody>
          <a:bodyPr/>
          <a:lstStyle/>
          <a:p>
            <a:r>
              <a:rPr lang="en-GB" dirty="0">
                <a:solidFill>
                  <a:schemeClr val="accent1">
                    <a:lumMod val="50000"/>
                  </a:schemeClr>
                </a:solidFill>
              </a:rPr>
              <a:t>Wie </a:t>
            </a:r>
            <a:r>
              <a:rPr lang="en-GB" dirty="0" err="1">
                <a:solidFill>
                  <a:schemeClr val="accent1">
                    <a:lumMod val="50000"/>
                  </a:schemeClr>
                </a:solidFill>
              </a:rPr>
              <a:t>finde</a:t>
            </a:r>
            <a:r>
              <a:rPr lang="en-GB" dirty="0">
                <a:solidFill>
                  <a:schemeClr val="accent1">
                    <a:lumMod val="50000"/>
                  </a:schemeClr>
                </a:solidFill>
              </a:rPr>
              <a:t> ich das?</a:t>
            </a:r>
          </a:p>
        </p:txBody>
      </p:sp>
      <p:sp>
        <p:nvSpPr>
          <p:cNvPr id="6" name="Rectangle 5">
            <a:extLst>
              <a:ext uri="{FF2B5EF4-FFF2-40B4-BE49-F238E27FC236}">
                <a16:creationId xmlns:a16="http://schemas.microsoft.com/office/drawing/2014/main" id="{7D09BCAF-5849-6242-BAF8-7DFCEE14BB67}"/>
              </a:ext>
            </a:extLst>
          </p:cNvPr>
          <p:cNvSpPr/>
          <p:nvPr/>
        </p:nvSpPr>
        <p:spPr>
          <a:xfrm>
            <a:off x="10386255" y="2421513"/>
            <a:ext cx="1063256" cy="34024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TextBox 6">
            <a:extLst>
              <a:ext uri="{FF2B5EF4-FFF2-40B4-BE49-F238E27FC236}">
                <a16:creationId xmlns:a16="http://schemas.microsoft.com/office/drawing/2014/main" id="{CADFC7F1-77E0-284A-BDC0-FBA1BFC98103}"/>
              </a:ext>
            </a:extLst>
          </p:cNvPr>
          <p:cNvSpPr txBox="1"/>
          <p:nvPr/>
        </p:nvSpPr>
        <p:spPr>
          <a:xfrm>
            <a:off x="1531088" y="2254102"/>
            <a:ext cx="2167581" cy="400110"/>
          </a:xfrm>
          <a:prstGeom prst="rect">
            <a:avLst/>
          </a:prstGeom>
          <a:noFill/>
        </p:spPr>
        <p:txBody>
          <a:bodyPr wrap="none" rtlCol="0">
            <a:spAutoFit/>
          </a:bodyPr>
          <a:lstStyle/>
          <a:p>
            <a:r>
              <a:rPr lang="en-US" sz="2000" dirty="0">
                <a:solidFill>
                  <a:schemeClr val="accent1">
                    <a:lumMod val="50000"/>
                  </a:schemeClr>
                </a:solidFill>
              </a:rPr>
              <a:t>strong or weak?</a:t>
            </a:r>
          </a:p>
        </p:txBody>
      </p:sp>
      <p:sp>
        <p:nvSpPr>
          <p:cNvPr id="8" name="TextBox 7">
            <a:extLst>
              <a:ext uri="{FF2B5EF4-FFF2-40B4-BE49-F238E27FC236}">
                <a16:creationId xmlns:a16="http://schemas.microsoft.com/office/drawing/2014/main" id="{2A82BF0D-EE12-1247-BB36-939ACB8CF4E7}"/>
              </a:ext>
            </a:extLst>
          </p:cNvPr>
          <p:cNvSpPr txBox="1"/>
          <p:nvPr/>
        </p:nvSpPr>
        <p:spPr>
          <a:xfrm>
            <a:off x="1531087" y="1768636"/>
            <a:ext cx="1024639" cy="461665"/>
          </a:xfrm>
          <a:prstGeom prst="rect">
            <a:avLst/>
          </a:prstGeom>
          <a:noFill/>
        </p:spPr>
        <p:txBody>
          <a:bodyPr wrap="none" rtlCol="0">
            <a:spAutoFit/>
          </a:bodyPr>
          <a:lstStyle/>
          <a:p>
            <a:r>
              <a:rPr lang="en-US" sz="2400" dirty="0">
                <a:solidFill>
                  <a:schemeClr val="accent1">
                    <a:lumMod val="50000"/>
                  </a:schemeClr>
                </a:solidFill>
              </a:rPr>
              <a:t>Verbs</a:t>
            </a:r>
          </a:p>
        </p:txBody>
      </p:sp>
      <p:sp>
        <p:nvSpPr>
          <p:cNvPr id="13" name="TextBox 12">
            <a:extLst>
              <a:ext uri="{FF2B5EF4-FFF2-40B4-BE49-F238E27FC236}">
                <a16:creationId xmlns:a16="http://schemas.microsoft.com/office/drawing/2014/main" id="{8C4B6175-B3B1-F542-86A6-70E42B123F98}"/>
              </a:ext>
            </a:extLst>
          </p:cNvPr>
          <p:cNvSpPr txBox="1"/>
          <p:nvPr/>
        </p:nvSpPr>
        <p:spPr>
          <a:xfrm>
            <a:off x="1531087" y="3380837"/>
            <a:ext cx="1109599" cy="461665"/>
          </a:xfrm>
          <a:prstGeom prst="rect">
            <a:avLst/>
          </a:prstGeom>
          <a:noFill/>
        </p:spPr>
        <p:txBody>
          <a:bodyPr wrap="none" rtlCol="0">
            <a:spAutoFit/>
          </a:bodyPr>
          <a:lstStyle/>
          <a:p>
            <a:r>
              <a:rPr lang="en-US" sz="2400" dirty="0">
                <a:solidFill>
                  <a:schemeClr val="accent1">
                    <a:lumMod val="50000"/>
                  </a:schemeClr>
                </a:solidFill>
              </a:rPr>
              <a:t>Nouns</a:t>
            </a:r>
          </a:p>
        </p:txBody>
      </p:sp>
      <p:sp>
        <p:nvSpPr>
          <p:cNvPr id="14" name="TextBox 13">
            <a:extLst>
              <a:ext uri="{FF2B5EF4-FFF2-40B4-BE49-F238E27FC236}">
                <a16:creationId xmlns:a16="http://schemas.microsoft.com/office/drawing/2014/main" id="{A7DB0EA1-B45A-A94F-8325-ACC01DEF7831}"/>
              </a:ext>
            </a:extLst>
          </p:cNvPr>
          <p:cNvSpPr txBox="1"/>
          <p:nvPr/>
        </p:nvSpPr>
        <p:spPr>
          <a:xfrm>
            <a:off x="1534293" y="3804748"/>
            <a:ext cx="1021433" cy="400110"/>
          </a:xfrm>
          <a:prstGeom prst="rect">
            <a:avLst/>
          </a:prstGeom>
          <a:noFill/>
        </p:spPr>
        <p:txBody>
          <a:bodyPr wrap="none" rtlCol="0">
            <a:spAutoFit/>
          </a:bodyPr>
          <a:lstStyle/>
          <a:p>
            <a:r>
              <a:rPr lang="en-US" sz="2000" dirty="0">
                <a:solidFill>
                  <a:schemeClr val="accent1">
                    <a:lumMod val="50000"/>
                  </a:schemeClr>
                </a:solidFill>
              </a:rPr>
              <a:t>plural?</a:t>
            </a:r>
          </a:p>
        </p:txBody>
      </p:sp>
      <p:sp>
        <p:nvSpPr>
          <p:cNvPr id="17" name="Rectangle 16">
            <a:extLst>
              <a:ext uri="{FF2B5EF4-FFF2-40B4-BE49-F238E27FC236}">
                <a16:creationId xmlns:a16="http://schemas.microsoft.com/office/drawing/2014/main" id="{8B0D9F48-F912-624D-BC24-7A9B8CA3E9D9}"/>
              </a:ext>
            </a:extLst>
          </p:cNvPr>
          <p:cNvSpPr/>
          <p:nvPr/>
        </p:nvSpPr>
        <p:spPr>
          <a:xfrm>
            <a:off x="9803219" y="2211709"/>
            <a:ext cx="770114" cy="34024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C14BA83-CD98-1942-95A3-AD71956F5493}"/>
              </a:ext>
            </a:extLst>
          </p:cNvPr>
          <p:cNvCxnSpPr/>
          <p:nvPr/>
        </p:nvCxnSpPr>
        <p:spPr>
          <a:xfrm flipV="1">
            <a:off x="2849526" y="2381830"/>
            <a:ext cx="6953693" cy="1660727"/>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70C7BC-A285-1243-8101-31914532012F}"/>
              </a:ext>
            </a:extLst>
          </p:cNvPr>
          <p:cNvCxnSpPr>
            <a:cxnSpLocks/>
            <a:stCxn id="7" idx="3"/>
            <a:endCxn id="6" idx="1"/>
          </p:cNvCxnSpPr>
          <p:nvPr/>
        </p:nvCxnSpPr>
        <p:spPr>
          <a:xfrm>
            <a:off x="3698669" y="2454157"/>
            <a:ext cx="6687586" cy="137477"/>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24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p:bldP spid="13" grpId="0"/>
      <p:bldP spid="14"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535424" cy="707849"/>
          </a:xfrm>
        </p:spPr>
        <p:txBody>
          <a:bodyPr>
            <a:normAutofit fontScale="90000"/>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Tante</a:t>
            </a:r>
            <a:r>
              <a:rPr lang="en-GB" sz="3600" b="1" dirty="0">
                <a:solidFill>
                  <a:schemeClr val="bg1"/>
                </a:solidFill>
              </a:rPr>
              <a:t> Laura - 1</a:t>
            </a:r>
          </a:p>
        </p:txBody>
      </p:sp>
      <p:sp>
        <p:nvSpPr>
          <p:cNvPr id="6" name="TextBox 5">
            <a:extLst>
              <a:ext uri="{FF2B5EF4-FFF2-40B4-BE49-F238E27FC236}">
                <a16:creationId xmlns:a16="http://schemas.microsoft.com/office/drawing/2014/main" id="{E31BE26B-64BA-DA4C-B173-A3C7AB3D991D}"/>
              </a:ext>
            </a:extLst>
          </p:cNvPr>
          <p:cNvSpPr txBox="1"/>
          <p:nvPr/>
        </p:nvSpPr>
        <p:spPr>
          <a:xfrm>
            <a:off x="226021" y="148712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D73F759-0CFC-A34E-9CC0-A2010F4FC588}"/>
              </a:ext>
            </a:extLst>
          </p:cNvPr>
          <p:cNvSpPr txBox="1"/>
          <p:nvPr/>
        </p:nvSpPr>
        <p:spPr>
          <a:xfrm>
            <a:off x="2713893" y="1275866"/>
            <a:ext cx="61663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chemeClr val="accent1">
                    <a:lumMod val="50000"/>
                  </a:schemeClr>
                </a:solidFill>
                <a:latin typeface="Century Gothic" panose="020B0502020202020204" pitchFamily="34" charset="0"/>
              </a:rPr>
              <a:t>Mia is staying with her aunt Laura for the holidays.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91DEC3A0-279E-6D48-9460-A15C8B021528}"/>
              </a:ext>
            </a:extLst>
          </p:cNvPr>
          <p:cNvSpPr txBox="1"/>
          <p:nvPr/>
        </p:nvSpPr>
        <p:spPr>
          <a:xfrm>
            <a:off x="445476" y="2965553"/>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A50E59D6-9683-DA48-B3B9-695B48F01B12}"/>
              </a:ext>
            </a:extLst>
          </p:cNvPr>
          <p:cNvGrpSpPr/>
          <p:nvPr/>
        </p:nvGrpSpPr>
        <p:grpSpPr>
          <a:xfrm>
            <a:off x="9038664" y="247046"/>
            <a:ext cx="3153336" cy="4619360"/>
            <a:chOff x="8519170" y="1051851"/>
            <a:chExt cx="3153336" cy="4619360"/>
          </a:xfrm>
        </p:grpSpPr>
        <p:pic>
          <p:nvPicPr>
            <p:cNvPr id="11" name="Picture 10">
              <a:extLst>
                <a:ext uri="{FF2B5EF4-FFF2-40B4-BE49-F238E27FC236}">
                  <a16:creationId xmlns:a16="http://schemas.microsoft.com/office/drawing/2014/main" id="{066CEA89-32AC-D949-BDB2-627C220F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12" name="Rectangle 11">
              <a:extLst>
                <a:ext uri="{FF2B5EF4-FFF2-40B4-BE49-F238E27FC236}">
                  <a16:creationId xmlns:a16="http://schemas.microsoft.com/office/drawing/2014/main" id="{D2DE8274-92B7-4847-B82C-1B70FE00CD2E}"/>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F39A572-314D-F84B-B703-4001DC863711}"/>
              </a:ext>
            </a:extLst>
          </p:cNvPr>
          <p:cNvGrpSpPr/>
          <p:nvPr/>
        </p:nvGrpSpPr>
        <p:grpSpPr>
          <a:xfrm>
            <a:off x="226021" y="2965553"/>
            <a:ext cx="2267009" cy="3287163"/>
            <a:chOff x="2268414" y="3039469"/>
            <a:chExt cx="2267009" cy="3287163"/>
          </a:xfrm>
        </p:grpSpPr>
        <p:pic>
          <p:nvPicPr>
            <p:cNvPr id="14" name="Picture 13" descr="A close up of a logo&#10;&#10;Description automatically generated">
              <a:extLst>
                <a:ext uri="{FF2B5EF4-FFF2-40B4-BE49-F238E27FC236}">
                  <a16:creationId xmlns:a16="http://schemas.microsoft.com/office/drawing/2014/main" id="{60B8746E-AB1D-7248-804A-90586D9167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727"/>
            <a:stretch/>
          </p:blipFill>
          <p:spPr>
            <a:xfrm flipH="1">
              <a:off x="2268414" y="3039469"/>
              <a:ext cx="2267009" cy="3287163"/>
            </a:xfrm>
            <a:prstGeom prst="rect">
              <a:avLst/>
            </a:prstGeom>
          </p:spPr>
        </p:pic>
        <p:sp>
          <p:nvSpPr>
            <p:cNvPr id="15" name="Rectangle 14">
              <a:extLst>
                <a:ext uri="{FF2B5EF4-FFF2-40B4-BE49-F238E27FC236}">
                  <a16:creationId xmlns:a16="http://schemas.microsoft.com/office/drawing/2014/main" id="{2692AE21-EE49-6B41-A05E-5DFF656BF7F6}"/>
                </a:ext>
              </a:extLst>
            </p:cNvPr>
            <p:cNvSpPr/>
            <p:nvPr/>
          </p:nvSpPr>
          <p:spPr>
            <a:xfrm>
              <a:off x="2268414" y="3235569"/>
              <a:ext cx="246186" cy="142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2811EC93-8183-9E40-B5C4-85118D8DF136}"/>
              </a:ext>
            </a:extLst>
          </p:cNvPr>
          <p:cNvSpPr txBox="1"/>
          <p:nvPr/>
        </p:nvSpPr>
        <p:spPr>
          <a:xfrm>
            <a:off x="2713893" y="2107195"/>
            <a:ext cx="616633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She is </a:t>
            </a:r>
            <a:r>
              <a:rPr lang="en-GB" sz="2200" dirty="0">
                <a:solidFill>
                  <a:schemeClr val="accent1">
                    <a:lumMod val="50000"/>
                  </a:schemeClr>
                </a:solidFill>
                <a:latin typeface="Century Gothic" panose="020B0502020202020204" pitchFamily="34" charset="0"/>
              </a:rPr>
              <a:t>texting a friend about some of the things she does and some of the things her aunt does.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A2C91D48-7F3D-6948-B044-D09A3DEA3094}"/>
              </a:ext>
            </a:extLst>
          </p:cNvPr>
          <p:cNvSpPr txBox="1"/>
          <p:nvPr/>
        </p:nvSpPr>
        <p:spPr>
          <a:xfrm>
            <a:off x="2713893" y="3374038"/>
            <a:ext cx="61663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Unfortunately, a virus has </a:t>
            </a:r>
            <a:r>
              <a:rPr lang="en-GB" sz="2200" dirty="0">
                <a:solidFill>
                  <a:schemeClr val="accent1">
                    <a:lumMod val="50000"/>
                  </a:schemeClr>
                </a:solidFill>
                <a:latin typeface="Century Gothic" panose="020B0502020202020204" pitchFamily="34" charset="0"/>
              </a:rPr>
              <a:t>changed some of the letters to strange symbols.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D5B94AC4-B21E-5C4A-ABFA-55EB17980BAC}"/>
              </a:ext>
            </a:extLst>
          </p:cNvPr>
          <p:cNvSpPr txBox="1"/>
          <p:nvPr/>
        </p:nvSpPr>
        <p:spPr>
          <a:xfrm>
            <a:off x="2786357" y="4262734"/>
            <a:ext cx="616633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Read </a:t>
            </a:r>
            <a:r>
              <a:rPr lang="en-GB" sz="2200" dirty="0">
                <a:solidFill>
                  <a:schemeClr val="accent1">
                    <a:lumMod val="50000"/>
                  </a:schemeClr>
                </a:solidFill>
                <a:latin typeface="Century Gothic" panose="020B0502020202020204" pitchFamily="34" charset="0"/>
              </a:rPr>
              <a:t>Mia’s texts and decided which ones refer to Mia (ich) and which ones refer to aunt Laura (</a:t>
            </a: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AA026D70-C8DC-ED43-9586-7108F5D3D08A}"/>
              </a:ext>
            </a:extLst>
          </p:cNvPr>
          <p:cNvGrpSpPr/>
          <p:nvPr/>
        </p:nvGrpSpPr>
        <p:grpSpPr>
          <a:xfrm>
            <a:off x="1299798" y="1425235"/>
            <a:ext cx="989077" cy="1653387"/>
            <a:chOff x="-30480" y="22860"/>
            <a:chExt cx="3394710" cy="6004560"/>
          </a:xfrm>
        </p:grpSpPr>
        <p:grpSp>
          <p:nvGrpSpPr>
            <p:cNvPr id="26" name="Group 25">
              <a:extLst>
                <a:ext uri="{FF2B5EF4-FFF2-40B4-BE49-F238E27FC236}">
                  <a16:creationId xmlns:a16="http://schemas.microsoft.com/office/drawing/2014/main" id="{1F4A86FF-8DF5-1047-923F-CD8CEBD76818}"/>
                </a:ext>
              </a:extLst>
            </p:cNvPr>
            <p:cNvGrpSpPr/>
            <p:nvPr/>
          </p:nvGrpSpPr>
          <p:grpSpPr>
            <a:xfrm>
              <a:off x="-30480" y="22860"/>
              <a:ext cx="3394710" cy="6004560"/>
              <a:chOff x="-30480" y="22860"/>
              <a:chExt cx="3394710" cy="6004560"/>
            </a:xfrm>
          </p:grpSpPr>
          <p:sp>
            <p:nvSpPr>
              <p:cNvPr id="28" name="Rectangle: Rounded Corners 80">
                <a:extLst>
                  <a:ext uri="{FF2B5EF4-FFF2-40B4-BE49-F238E27FC236}">
                    <a16:creationId xmlns:a16="http://schemas.microsoft.com/office/drawing/2014/main" id="{6A508822-B9F7-7646-B7B2-9D2AA4558E4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Rectangle 28">
                <a:extLst>
                  <a:ext uri="{FF2B5EF4-FFF2-40B4-BE49-F238E27FC236}">
                    <a16:creationId xmlns:a16="http://schemas.microsoft.com/office/drawing/2014/main" id="{4EE24198-073A-E64A-AB80-F56DF087180A}"/>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7" name="Oval 26">
              <a:extLst>
                <a:ext uri="{FF2B5EF4-FFF2-40B4-BE49-F238E27FC236}">
                  <a16:creationId xmlns:a16="http://schemas.microsoft.com/office/drawing/2014/main" id="{ABAD9B6D-19E8-374D-B507-24ED0B378879}"/>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35" name="TextBox 34">
            <a:extLst>
              <a:ext uri="{FF2B5EF4-FFF2-40B4-BE49-F238E27FC236}">
                <a16:creationId xmlns:a16="http://schemas.microsoft.com/office/drawing/2014/main" id="{BB0763B9-7760-D94C-A737-885EC4658C74}"/>
              </a:ext>
            </a:extLst>
          </p:cNvPr>
          <p:cNvSpPr txBox="1"/>
          <p:nvPr/>
        </p:nvSpPr>
        <p:spPr>
          <a:xfrm>
            <a:off x="2786357" y="5489985"/>
            <a:ext cx="61663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Remember: pay attention to the vowel in the verb.</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1"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49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2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535424" cy="707849"/>
          </a:xfrm>
        </p:spPr>
        <p:txBody>
          <a:bodyPr>
            <a:normAutofit fontScale="90000"/>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Tante</a:t>
            </a:r>
            <a:r>
              <a:rPr lang="en-GB" sz="3600" b="1" dirty="0">
                <a:solidFill>
                  <a:schemeClr val="bg1"/>
                </a:solidFill>
              </a:rPr>
              <a:t> Laura - 1</a:t>
            </a:r>
          </a:p>
        </p:txBody>
      </p:sp>
      <p:sp>
        <p:nvSpPr>
          <p:cNvPr id="6" name="TextBox 5">
            <a:extLst>
              <a:ext uri="{FF2B5EF4-FFF2-40B4-BE49-F238E27FC236}">
                <a16:creationId xmlns:a16="http://schemas.microsoft.com/office/drawing/2014/main" id="{E31BE26B-64BA-DA4C-B173-A3C7AB3D991D}"/>
              </a:ext>
            </a:extLst>
          </p:cNvPr>
          <p:cNvSpPr txBox="1"/>
          <p:nvPr/>
        </p:nvSpPr>
        <p:spPr>
          <a:xfrm>
            <a:off x="226021" y="148712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1DEC3A0-279E-6D48-9460-A15C8B021528}"/>
              </a:ext>
            </a:extLst>
          </p:cNvPr>
          <p:cNvSpPr txBox="1"/>
          <p:nvPr/>
        </p:nvSpPr>
        <p:spPr>
          <a:xfrm>
            <a:off x="445476" y="2965553"/>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B47306C2-E93C-4744-B977-CC831EE8293C}"/>
              </a:ext>
            </a:extLst>
          </p:cNvPr>
          <p:cNvGrpSpPr/>
          <p:nvPr/>
        </p:nvGrpSpPr>
        <p:grpSpPr>
          <a:xfrm>
            <a:off x="271981" y="1001890"/>
            <a:ext cx="3131619" cy="5236809"/>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9" name="Group 8">
            <a:extLst>
              <a:ext uri="{FF2B5EF4-FFF2-40B4-BE49-F238E27FC236}">
                <a16:creationId xmlns:a16="http://schemas.microsoft.com/office/drawing/2014/main" id="{28EC1B72-A314-D94A-B7F4-F12543F47416}"/>
              </a:ext>
            </a:extLst>
          </p:cNvPr>
          <p:cNvGrpSpPr/>
          <p:nvPr/>
        </p:nvGrpSpPr>
        <p:grpSpPr>
          <a:xfrm>
            <a:off x="523283" y="1440685"/>
            <a:ext cx="2797721" cy="1071811"/>
            <a:chOff x="523283" y="1440685"/>
            <a:chExt cx="2797721" cy="1071811"/>
          </a:xfrm>
        </p:grpSpPr>
        <p:sp>
          <p:nvSpPr>
            <p:cNvPr id="20" name="Speech Bubble: Rectangle with Corners Rounded 77">
              <a:extLst>
                <a:ext uri="{FF2B5EF4-FFF2-40B4-BE49-F238E27FC236}">
                  <a16:creationId xmlns:a16="http://schemas.microsoft.com/office/drawing/2014/main" id="{73FD3DC6-489E-C640-B261-47529762B41C}"/>
                </a:ext>
              </a:extLst>
            </p:cNvPr>
            <p:cNvSpPr/>
            <p:nvPr/>
          </p:nvSpPr>
          <p:spPr>
            <a:xfrm>
              <a:off x="545769" y="1440685"/>
              <a:ext cx="2611313"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AF1CB85-96C1-7646-9306-ABD2EC983919}"/>
                </a:ext>
              </a:extLst>
            </p:cNvPr>
            <p:cNvSpPr txBox="1"/>
            <p:nvPr/>
          </p:nvSpPr>
          <p:spPr>
            <a:xfrm>
              <a:off x="523283" y="1543113"/>
              <a:ext cx="2797721"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a:t>
              </a:r>
              <a:r>
                <a:rPr lang="en-GB" sz="2000" dirty="0">
                  <a:solidFill>
                    <a:schemeClr val="accent1">
                      <a:lumMod val="50000"/>
                    </a:schemeClr>
                  </a:solidFill>
                  <a:latin typeface="Wingdings" pitchFamily="2" charset="2"/>
                </a:rPr>
                <a:t>Sie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fähr</a:t>
              </a:r>
              <a:r>
                <a:rPr lang="en-GB" sz="2000" dirty="0" err="1">
                  <a:solidFill>
                    <a:schemeClr val="accent1">
                      <a:lumMod val="50000"/>
                    </a:schemeClr>
                  </a:solidFill>
                  <a:latin typeface="Wingdings" pitchFamily="2" charset="2"/>
                </a:rPr>
                <a:t>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jeden</a:t>
              </a:r>
              <a:r>
                <a:rPr lang="en-GB" sz="2000" dirty="0">
                  <a:solidFill>
                    <a:schemeClr val="accent1">
                      <a:lumMod val="50000"/>
                    </a:schemeClr>
                  </a:solidFill>
                  <a:latin typeface="Century Gothic" panose="020B0502020202020204" pitchFamily="34" charset="0"/>
                </a:rPr>
                <a:t> Tag </a:t>
              </a:r>
              <a:r>
                <a:rPr lang="en-GB" sz="2000" dirty="0" err="1">
                  <a:solidFill>
                    <a:schemeClr val="accent1">
                      <a:lumMod val="50000"/>
                    </a:schemeClr>
                  </a:solidFill>
                  <a:latin typeface="Century Gothic" panose="020B0502020202020204" pitchFamily="34" charset="0"/>
                </a:rPr>
                <a:t>Fahrrad</a:t>
              </a:r>
              <a:r>
                <a:rPr lang="en-GB" sz="2000" dirty="0">
                  <a:solidFill>
                    <a:schemeClr val="accent1">
                      <a:lumMod val="50000"/>
                    </a:schemeClr>
                  </a:solidFill>
                  <a:latin typeface="Century Gothic" panose="020B0502020202020204" pitchFamily="34" charset="0"/>
                </a:rPr>
                <a:t>.</a:t>
              </a:r>
            </a:p>
          </p:txBody>
        </p:sp>
      </p:grpSp>
      <p:grpSp>
        <p:nvGrpSpPr>
          <p:cNvPr id="67" name="Group 66">
            <a:extLst>
              <a:ext uri="{FF2B5EF4-FFF2-40B4-BE49-F238E27FC236}">
                <a16:creationId xmlns:a16="http://schemas.microsoft.com/office/drawing/2014/main" id="{9F917795-B2E7-984F-928F-F1B110C3161A}"/>
              </a:ext>
            </a:extLst>
          </p:cNvPr>
          <p:cNvGrpSpPr/>
          <p:nvPr/>
        </p:nvGrpSpPr>
        <p:grpSpPr>
          <a:xfrm>
            <a:off x="483901" y="2919854"/>
            <a:ext cx="2797721" cy="1128817"/>
            <a:chOff x="483901" y="2919854"/>
            <a:chExt cx="2797721" cy="1128817"/>
          </a:xfrm>
        </p:grpSpPr>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523283" y="2919854"/>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2E7B235-E167-994A-B7C0-3E5781844131}"/>
                </a:ext>
              </a:extLst>
            </p:cNvPr>
            <p:cNvSpPr txBox="1"/>
            <p:nvPr/>
          </p:nvSpPr>
          <p:spPr>
            <a:xfrm>
              <a:off x="483901" y="3033008"/>
              <a:ext cx="2797721" cy="1015663"/>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2. </a:t>
              </a:r>
              <a:r>
                <a:rPr lang="en-GB" sz="2000" dirty="0">
                  <a:solidFill>
                    <a:schemeClr val="accent1">
                      <a:lumMod val="50000"/>
                    </a:schemeClr>
                  </a:solidFill>
                  <a:latin typeface="Wingdings" pitchFamily="2" charset="2"/>
                </a:rPr>
                <a:t>Ich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geb</a:t>
              </a:r>
              <a:r>
                <a:rPr lang="en-GB" sz="2000" dirty="0" err="1">
                  <a:solidFill>
                    <a:schemeClr val="accent1">
                      <a:lumMod val="50000"/>
                    </a:schemeClr>
                  </a:solidFill>
                  <a:latin typeface="Wingdings" pitchFamily="2" charset="2"/>
                </a:rPr>
                <a:t>e</a:t>
              </a:r>
              <a:r>
                <a:rPr lang="en-GB" sz="2000" dirty="0">
                  <a:solidFill>
                    <a:schemeClr val="accent1">
                      <a:lumMod val="50000"/>
                    </a:schemeClr>
                  </a:solidFill>
                  <a:latin typeface="Century Gothic" panose="020B0502020202020204" pitchFamily="34" charset="0"/>
                </a:rPr>
                <a:t> Wolfgang </a:t>
              </a:r>
              <a:r>
                <a:rPr lang="en-GB" sz="200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Geschenk</a:t>
              </a:r>
              <a:r>
                <a:rPr lang="en-GB" sz="2000" dirty="0">
                  <a:solidFill>
                    <a:schemeClr val="accent1">
                      <a:lumMod val="50000"/>
                    </a:schemeClr>
                  </a:solidFill>
                  <a:latin typeface="Century Gothic" panose="020B0502020202020204" pitchFamily="34" charset="0"/>
                </a:rPr>
                <a:t>.</a:t>
              </a:r>
            </a:p>
          </p:txBody>
        </p:sp>
      </p:grpSp>
      <p:grpSp>
        <p:nvGrpSpPr>
          <p:cNvPr id="68" name="Group 67">
            <a:extLst>
              <a:ext uri="{FF2B5EF4-FFF2-40B4-BE49-F238E27FC236}">
                <a16:creationId xmlns:a16="http://schemas.microsoft.com/office/drawing/2014/main" id="{A184139A-A117-5845-8354-9729B00E502C}"/>
              </a:ext>
            </a:extLst>
          </p:cNvPr>
          <p:cNvGrpSpPr/>
          <p:nvPr/>
        </p:nvGrpSpPr>
        <p:grpSpPr>
          <a:xfrm>
            <a:off x="523283" y="4356620"/>
            <a:ext cx="2611312" cy="1112218"/>
            <a:chOff x="523283" y="4356620"/>
            <a:chExt cx="2611312" cy="1112218"/>
          </a:xfrm>
        </p:grpSpPr>
        <p:sp>
          <p:nvSpPr>
            <p:cNvPr id="14" name="Speech Bubble: Rectangle with Corners Rounded 97">
              <a:extLst>
                <a:ext uri="{FF2B5EF4-FFF2-40B4-BE49-F238E27FC236}">
                  <a16:creationId xmlns:a16="http://schemas.microsoft.com/office/drawing/2014/main" id="{DB517DD1-F612-1A45-9C30-3E9C2E878422}"/>
                </a:ext>
              </a:extLst>
            </p:cNvPr>
            <p:cNvSpPr/>
            <p:nvPr/>
          </p:nvSpPr>
          <p:spPr>
            <a:xfrm>
              <a:off x="523283" y="4356620"/>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34E0DD3-014D-4B43-AD3C-F4D21729B89B}"/>
                </a:ext>
              </a:extLst>
            </p:cNvPr>
            <p:cNvSpPr txBox="1"/>
            <p:nvPr/>
          </p:nvSpPr>
          <p:spPr>
            <a:xfrm>
              <a:off x="562096" y="4453175"/>
              <a:ext cx="2534844" cy="1015663"/>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3. </a:t>
              </a:r>
              <a:r>
                <a:rPr lang="en-GB" sz="2000" dirty="0" err="1">
                  <a:solidFill>
                    <a:schemeClr val="accent1">
                      <a:lumMod val="50000"/>
                    </a:schemeClr>
                  </a:solidFill>
                  <a:latin typeface="Wingdings" pitchFamily="2" charset="2"/>
                </a:rPr>
                <a:t>hjt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hilf</a:t>
              </a:r>
              <a:r>
                <a:rPr lang="en-GB" sz="2000" dirty="0" err="1">
                  <a:solidFill>
                    <a:schemeClr val="accent1">
                      <a:lumMod val="50000"/>
                    </a:schemeClr>
                  </a:solidFill>
                  <a:latin typeface="Wingdings" pitchFamily="2" charset="2"/>
                </a:rPr>
                <a:t>y</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manchmal</a:t>
              </a:r>
              <a:r>
                <a:rPr lang="en-GB" sz="2000" dirty="0">
                  <a:solidFill>
                    <a:schemeClr val="accent1">
                      <a:lumMod val="50000"/>
                    </a:schemeClr>
                  </a:solidFill>
                  <a:latin typeface="Century Gothic" panose="020B0502020202020204" pitchFamily="34" charset="0"/>
                </a:rPr>
                <a:t> in der </a:t>
              </a:r>
              <a:r>
                <a:rPr lang="en-GB" sz="2000" dirty="0" err="1">
                  <a:solidFill>
                    <a:schemeClr val="accent1">
                      <a:lumMod val="50000"/>
                    </a:schemeClr>
                  </a:solidFill>
                  <a:latin typeface="Century Gothic" panose="020B0502020202020204" pitchFamily="34" charset="0"/>
                </a:rPr>
                <a:t>Schule</a:t>
              </a:r>
              <a:r>
                <a:rPr lang="en-GB" sz="2000" dirty="0">
                  <a:solidFill>
                    <a:schemeClr val="accent1">
                      <a:lumMod val="50000"/>
                    </a:schemeClr>
                  </a:solidFill>
                  <a:latin typeface="Century Gothic" panose="020B0502020202020204" pitchFamily="34" charset="0"/>
                </a:rPr>
                <a:t>.</a:t>
              </a:r>
            </a:p>
          </p:txBody>
        </p:sp>
      </p:grpSp>
      <p:grpSp>
        <p:nvGrpSpPr>
          <p:cNvPr id="47" name="Group 46">
            <a:extLst>
              <a:ext uri="{FF2B5EF4-FFF2-40B4-BE49-F238E27FC236}">
                <a16:creationId xmlns:a16="http://schemas.microsoft.com/office/drawing/2014/main" id="{80E77AF6-A0DF-4A4F-B43A-48418ECFF183}"/>
              </a:ext>
            </a:extLst>
          </p:cNvPr>
          <p:cNvGrpSpPr/>
          <p:nvPr/>
        </p:nvGrpSpPr>
        <p:grpSpPr>
          <a:xfrm>
            <a:off x="3844480" y="1001889"/>
            <a:ext cx="3131619" cy="5236809"/>
            <a:chOff x="-30480" y="22860"/>
            <a:chExt cx="3394710" cy="6004560"/>
          </a:xfrm>
        </p:grpSpPr>
        <p:grpSp>
          <p:nvGrpSpPr>
            <p:cNvPr id="49" name="Group 48">
              <a:extLst>
                <a:ext uri="{FF2B5EF4-FFF2-40B4-BE49-F238E27FC236}">
                  <a16:creationId xmlns:a16="http://schemas.microsoft.com/office/drawing/2014/main" id="{B9536319-FCFA-234F-9FE4-F1DC1A5E4C53}"/>
                </a:ext>
              </a:extLst>
            </p:cNvPr>
            <p:cNvGrpSpPr/>
            <p:nvPr/>
          </p:nvGrpSpPr>
          <p:grpSpPr>
            <a:xfrm>
              <a:off x="-30480" y="22860"/>
              <a:ext cx="3394710" cy="6004560"/>
              <a:chOff x="-30480" y="22860"/>
              <a:chExt cx="3394710" cy="6004560"/>
            </a:xfrm>
          </p:grpSpPr>
          <p:sp>
            <p:nvSpPr>
              <p:cNvPr id="51" name="Rectangle: Rounded Corners 80">
                <a:extLst>
                  <a:ext uri="{FF2B5EF4-FFF2-40B4-BE49-F238E27FC236}">
                    <a16:creationId xmlns:a16="http://schemas.microsoft.com/office/drawing/2014/main" id="{092657FF-AAD1-9945-A7F6-F3CA52CF99B0}"/>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Rectangle 51">
                <a:extLst>
                  <a:ext uri="{FF2B5EF4-FFF2-40B4-BE49-F238E27FC236}">
                    <a16:creationId xmlns:a16="http://schemas.microsoft.com/office/drawing/2014/main" id="{00C2BB1B-2BBB-8F42-A82D-95606D6CA768}"/>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50" name="Oval 49">
              <a:extLst>
                <a:ext uri="{FF2B5EF4-FFF2-40B4-BE49-F238E27FC236}">
                  <a16:creationId xmlns:a16="http://schemas.microsoft.com/office/drawing/2014/main" id="{1CA09B18-6EA5-CE4A-BF17-E5D08984115C}"/>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69" name="Group 68">
            <a:extLst>
              <a:ext uri="{FF2B5EF4-FFF2-40B4-BE49-F238E27FC236}">
                <a16:creationId xmlns:a16="http://schemas.microsoft.com/office/drawing/2014/main" id="{1C096568-553A-BF41-BFC2-5457B3077567}"/>
              </a:ext>
            </a:extLst>
          </p:cNvPr>
          <p:cNvGrpSpPr/>
          <p:nvPr/>
        </p:nvGrpSpPr>
        <p:grpSpPr>
          <a:xfrm>
            <a:off x="4095782" y="1440684"/>
            <a:ext cx="2797721" cy="1118091"/>
            <a:chOff x="4095782" y="1440684"/>
            <a:chExt cx="2797721" cy="1118091"/>
          </a:xfrm>
        </p:grpSpPr>
        <p:sp>
          <p:nvSpPr>
            <p:cNvPr id="48" name="Speech Bubble: Rectangle with Corners Rounded 77">
              <a:extLst>
                <a:ext uri="{FF2B5EF4-FFF2-40B4-BE49-F238E27FC236}">
                  <a16:creationId xmlns:a16="http://schemas.microsoft.com/office/drawing/2014/main" id="{16C98A30-9BBF-8847-8404-92C99B0AECEA}"/>
                </a:ext>
              </a:extLst>
            </p:cNvPr>
            <p:cNvSpPr/>
            <p:nvPr/>
          </p:nvSpPr>
          <p:spPr>
            <a:xfrm>
              <a:off x="4118268" y="1440684"/>
              <a:ext cx="2611313"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81C89CDB-DDDB-2F40-8860-C8DAED2AAB3A}"/>
                </a:ext>
              </a:extLst>
            </p:cNvPr>
            <p:cNvSpPr txBox="1"/>
            <p:nvPr/>
          </p:nvSpPr>
          <p:spPr>
            <a:xfrm>
              <a:off x="4095782" y="1543112"/>
              <a:ext cx="2797721" cy="1015663"/>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4. </a:t>
              </a:r>
              <a:r>
                <a:rPr lang="en-GB" sz="2000" dirty="0" err="1">
                  <a:solidFill>
                    <a:schemeClr val="accent1">
                      <a:lumMod val="50000"/>
                    </a:schemeClr>
                  </a:solidFill>
                  <a:latin typeface="Wingdings" pitchFamily="2" charset="2"/>
                </a:rPr>
                <a:t>kls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vergiss</a:t>
              </a:r>
              <a:r>
                <a:rPr lang="en-GB" sz="2000" dirty="0" err="1">
                  <a:solidFill>
                    <a:schemeClr val="accent1">
                      <a:lumMod val="50000"/>
                    </a:schemeClr>
                  </a:solidFill>
                  <a:latin typeface="Wingdings" pitchFamily="2" charset="2"/>
                </a:rPr>
                <a:t>l</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nie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meine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Telefonnummer</a:t>
              </a:r>
              <a:r>
                <a:rPr lang="en-GB" sz="2000" dirty="0">
                  <a:solidFill>
                    <a:schemeClr val="accent1">
                      <a:lumMod val="50000"/>
                    </a:schemeClr>
                  </a:solidFill>
                  <a:latin typeface="Century Gothic" panose="020B0502020202020204" pitchFamily="34" charset="0"/>
                </a:rPr>
                <a:t>.</a:t>
              </a:r>
            </a:p>
          </p:txBody>
        </p:sp>
      </p:grpSp>
      <p:grpSp>
        <p:nvGrpSpPr>
          <p:cNvPr id="70" name="Group 69">
            <a:extLst>
              <a:ext uri="{FF2B5EF4-FFF2-40B4-BE49-F238E27FC236}">
                <a16:creationId xmlns:a16="http://schemas.microsoft.com/office/drawing/2014/main" id="{D2F27494-7128-424A-AA93-8574C48C0A90}"/>
              </a:ext>
            </a:extLst>
          </p:cNvPr>
          <p:cNvGrpSpPr/>
          <p:nvPr/>
        </p:nvGrpSpPr>
        <p:grpSpPr>
          <a:xfrm>
            <a:off x="4056400" y="2919853"/>
            <a:ext cx="2797721" cy="1071811"/>
            <a:chOff x="4056400" y="2919853"/>
            <a:chExt cx="2797721" cy="1071811"/>
          </a:xfrm>
        </p:grpSpPr>
        <p:sp>
          <p:nvSpPr>
            <p:cNvPr id="41" name="Speech Bubble: Rectangle with Corners Rounded 95">
              <a:extLst>
                <a:ext uri="{FF2B5EF4-FFF2-40B4-BE49-F238E27FC236}">
                  <a16:creationId xmlns:a16="http://schemas.microsoft.com/office/drawing/2014/main" id="{790D2C05-0798-E84F-B455-FD48F23CAC39}"/>
                </a:ext>
              </a:extLst>
            </p:cNvPr>
            <p:cNvSpPr/>
            <p:nvPr/>
          </p:nvSpPr>
          <p:spPr>
            <a:xfrm>
              <a:off x="4095782" y="2919853"/>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560B3FB7-9F43-3C48-A768-52BC32A1B0A9}"/>
                </a:ext>
              </a:extLst>
            </p:cNvPr>
            <p:cNvSpPr txBox="1"/>
            <p:nvPr/>
          </p:nvSpPr>
          <p:spPr>
            <a:xfrm>
              <a:off x="4056400" y="3033007"/>
              <a:ext cx="2797721"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5. </a:t>
              </a:r>
              <a:r>
                <a:rPr lang="en-GB" sz="2000" dirty="0" err="1">
                  <a:solidFill>
                    <a:schemeClr val="accent1">
                      <a:lumMod val="50000"/>
                    </a:schemeClr>
                  </a:solidFill>
                  <a:latin typeface="Wingdings" pitchFamily="2" charset="2"/>
                </a:rPr>
                <a:t>xha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lauf</a:t>
              </a:r>
              <a:r>
                <a:rPr lang="en-GB" sz="2000" dirty="0" err="1">
                  <a:solidFill>
                    <a:schemeClr val="accent1">
                      <a:lumMod val="50000"/>
                    </a:schemeClr>
                  </a:solidFill>
                  <a:latin typeface="Wingdings" pitchFamily="2" charset="2"/>
                </a:rPr>
                <a:t>p</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einmal</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Woche</a:t>
              </a:r>
              <a:r>
                <a:rPr lang="en-GB" sz="2000" dirty="0">
                  <a:solidFill>
                    <a:schemeClr val="accent1">
                      <a:lumMod val="50000"/>
                    </a:schemeClr>
                  </a:solidFill>
                  <a:latin typeface="Century Gothic" panose="020B0502020202020204" pitchFamily="34" charset="0"/>
                </a:rPr>
                <a:t>.</a:t>
              </a:r>
            </a:p>
          </p:txBody>
        </p:sp>
      </p:grpSp>
      <p:grpSp>
        <p:nvGrpSpPr>
          <p:cNvPr id="71" name="Group 70">
            <a:extLst>
              <a:ext uri="{FF2B5EF4-FFF2-40B4-BE49-F238E27FC236}">
                <a16:creationId xmlns:a16="http://schemas.microsoft.com/office/drawing/2014/main" id="{FDEE2233-D67F-8047-9EA0-EAD2E9B53CFB}"/>
              </a:ext>
            </a:extLst>
          </p:cNvPr>
          <p:cNvGrpSpPr/>
          <p:nvPr/>
        </p:nvGrpSpPr>
        <p:grpSpPr>
          <a:xfrm>
            <a:off x="4095782" y="4356619"/>
            <a:ext cx="2611312" cy="1112218"/>
            <a:chOff x="4095782" y="4356619"/>
            <a:chExt cx="2611312" cy="1112218"/>
          </a:xfrm>
        </p:grpSpPr>
        <p:sp>
          <p:nvSpPr>
            <p:cNvPr id="42" name="Speech Bubble: Rectangle with Corners Rounded 97">
              <a:extLst>
                <a:ext uri="{FF2B5EF4-FFF2-40B4-BE49-F238E27FC236}">
                  <a16:creationId xmlns:a16="http://schemas.microsoft.com/office/drawing/2014/main" id="{91032456-72EA-FB40-9B2D-14A22E7E559E}"/>
                </a:ext>
              </a:extLst>
            </p:cNvPr>
            <p:cNvSpPr/>
            <p:nvPr/>
          </p:nvSpPr>
          <p:spPr>
            <a:xfrm>
              <a:off x="4095782" y="4356619"/>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E4FD7197-3C0C-3846-84BF-953DDA5F9BCF}"/>
                </a:ext>
              </a:extLst>
            </p:cNvPr>
            <p:cNvSpPr txBox="1"/>
            <p:nvPr/>
          </p:nvSpPr>
          <p:spPr>
            <a:xfrm>
              <a:off x="4134595" y="4453174"/>
              <a:ext cx="2534844" cy="1015663"/>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6. </a:t>
              </a:r>
              <a:r>
                <a:rPr lang="en-GB" sz="2000" dirty="0" err="1">
                  <a:solidFill>
                    <a:schemeClr val="accent1">
                      <a:lumMod val="50000"/>
                    </a:schemeClr>
                  </a:solidFill>
                  <a:latin typeface="Wingdings" pitchFamily="2" charset="2"/>
                </a:rPr>
                <a:t>bzw</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schlaf</a:t>
              </a:r>
              <a:r>
                <a:rPr lang="en-GB" sz="2000" dirty="0" err="1">
                  <a:solidFill>
                    <a:schemeClr val="accent1">
                      <a:lumMod val="50000"/>
                    </a:schemeClr>
                  </a:solidFill>
                  <a:latin typeface="Wingdings" pitchFamily="2" charset="2"/>
                </a:rPr>
                <a:t>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manchmal</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im</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Unterricht</a:t>
              </a:r>
              <a:r>
                <a:rPr lang="en-GB" sz="2000" dirty="0">
                  <a:solidFill>
                    <a:schemeClr val="accent1">
                      <a:lumMod val="50000"/>
                    </a:schemeClr>
                  </a:solidFill>
                  <a:latin typeface="Century Gothic" panose="020B0502020202020204" pitchFamily="34" charset="0"/>
                </a:rPr>
                <a:t>.</a:t>
              </a:r>
            </a:p>
          </p:txBody>
        </p:sp>
      </p:grpSp>
      <p:grpSp>
        <p:nvGrpSpPr>
          <p:cNvPr id="61" name="Group 60">
            <a:extLst>
              <a:ext uri="{FF2B5EF4-FFF2-40B4-BE49-F238E27FC236}">
                <a16:creationId xmlns:a16="http://schemas.microsoft.com/office/drawing/2014/main" id="{A835F431-F976-7243-B74A-FBAD342388B8}"/>
              </a:ext>
            </a:extLst>
          </p:cNvPr>
          <p:cNvGrpSpPr/>
          <p:nvPr/>
        </p:nvGrpSpPr>
        <p:grpSpPr>
          <a:xfrm>
            <a:off x="7416979" y="1001889"/>
            <a:ext cx="3131619" cy="5236809"/>
            <a:chOff x="-30480" y="22860"/>
            <a:chExt cx="3394710" cy="6004560"/>
          </a:xfrm>
        </p:grpSpPr>
        <p:grpSp>
          <p:nvGrpSpPr>
            <p:cNvPr id="63" name="Group 62">
              <a:extLst>
                <a:ext uri="{FF2B5EF4-FFF2-40B4-BE49-F238E27FC236}">
                  <a16:creationId xmlns:a16="http://schemas.microsoft.com/office/drawing/2014/main" id="{9592D542-8947-D343-9931-4F128ED28252}"/>
                </a:ext>
              </a:extLst>
            </p:cNvPr>
            <p:cNvGrpSpPr/>
            <p:nvPr/>
          </p:nvGrpSpPr>
          <p:grpSpPr>
            <a:xfrm>
              <a:off x="-30480" y="22860"/>
              <a:ext cx="3394710" cy="6004560"/>
              <a:chOff x="-30480" y="22860"/>
              <a:chExt cx="3394710" cy="6004560"/>
            </a:xfrm>
          </p:grpSpPr>
          <p:sp>
            <p:nvSpPr>
              <p:cNvPr id="65" name="Rectangle: Rounded Corners 80">
                <a:extLst>
                  <a:ext uri="{FF2B5EF4-FFF2-40B4-BE49-F238E27FC236}">
                    <a16:creationId xmlns:a16="http://schemas.microsoft.com/office/drawing/2014/main" id="{0868C24B-5D30-364D-8A37-CABD0D1321FB}"/>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Rectangle 65">
                <a:extLst>
                  <a:ext uri="{FF2B5EF4-FFF2-40B4-BE49-F238E27FC236}">
                    <a16:creationId xmlns:a16="http://schemas.microsoft.com/office/drawing/2014/main" id="{38B5A7E7-17F4-3C4C-8822-5F62C1DE1CEA}"/>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64" name="Oval 63">
              <a:extLst>
                <a:ext uri="{FF2B5EF4-FFF2-40B4-BE49-F238E27FC236}">
                  <a16:creationId xmlns:a16="http://schemas.microsoft.com/office/drawing/2014/main" id="{D60015AC-A37F-AF4F-9292-E16036C59C87}"/>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72" name="Group 71">
            <a:extLst>
              <a:ext uri="{FF2B5EF4-FFF2-40B4-BE49-F238E27FC236}">
                <a16:creationId xmlns:a16="http://schemas.microsoft.com/office/drawing/2014/main" id="{9D5F3394-D574-454F-B465-06FCF39D0460}"/>
              </a:ext>
            </a:extLst>
          </p:cNvPr>
          <p:cNvGrpSpPr/>
          <p:nvPr/>
        </p:nvGrpSpPr>
        <p:grpSpPr>
          <a:xfrm>
            <a:off x="7668282" y="1440684"/>
            <a:ext cx="2633798" cy="1071811"/>
            <a:chOff x="7668282" y="1440684"/>
            <a:chExt cx="2633798" cy="1071811"/>
          </a:xfrm>
        </p:grpSpPr>
        <p:sp>
          <p:nvSpPr>
            <p:cNvPr id="62" name="Speech Bubble: Rectangle with Corners Rounded 77">
              <a:extLst>
                <a:ext uri="{FF2B5EF4-FFF2-40B4-BE49-F238E27FC236}">
                  <a16:creationId xmlns:a16="http://schemas.microsoft.com/office/drawing/2014/main" id="{C5CE41D9-D617-E84F-842E-7A185BFCC527}"/>
                </a:ext>
              </a:extLst>
            </p:cNvPr>
            <p:cNvSpPr/>
            <p:nvPr/>
          </p:nvSpPr>
          <p:spPr>
            <a:xfrm>
              <a:off x="7690767" y="1440684"/>
              <a:ext cx="2611313"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2A164373-84EE-0E46-AE29-2ED20729BC3A}"/>
                </a:ext>
              </a:extLst>
            </p:cNvPr>
            <p:cNvSpPr txBox="1"/>
            <p:nvPr/>
          </p:nvSpPr>
          <p:spPr>
            <a:xfrm>
              <a:off x="7668282" y="1543112"/>
              <a:ext cx="2611312"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7. </a:t>
              </a:r>
              <a:r>
                <a:rPr lang="en-GB" sz="2000" dirty="0" err="1">
                  <a:solidFill>
                    <a:schemeClr val="accent1">
                      <a:lumMod val="50000"/>
                    </a:schemeClr>
                  </a:solidFill>
                  <a:latin typeface="Wingdings" pitchFamily="2" charset="2"/>
                </a:rPr>
                <a:t>owa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lies</a:t>
              </a:r>
              <a:r>
                <a:rPr lang="en-GB" sz="2000" dirty="0" err="1">
                  <a:solidFill>
                    <a:schemeClr val="accent1">
                      <a:lumMod val="50000"/>
                    </a:schemeClr>
                  </a:solidFill>
                  <a:latin typeface="Wingdings" pitchFamily="2" charset="2"/>
                </a:rPr>
                <a:t>a</a:t>
              </a:r>
              <a:r>
                <a:rPr lang="en-GB" sz="2000" dirty="0">
                  <a:solidFill>
                    <a:schemeClr val="accent1">
                      <a:lumMod val="50000"/>
                    </a:schemeClr>
                  </a:solidFill>
                  <a:latin typeface="Century Gothic" panose="020B0502020202020204" pitchFamily="34" charset="0"/>
                </a:rPr>
                <a:t> oft </a:t>
              </a:r>
              <a:r>
                <a:rPr lang="en-GB" sz="2000" dirty="0" err="1">
                  <a:solidFill>
                    <a:schemeClr val="accent1">
                      <a:lumMod val="50000"/>
                    </a:schemeClr>
                  </a:solidFill>
                  <a:latin typeface="Century Gothic" panose="020B0502020202020204" pitchFamily="34" charset="0"/>
                </a:rPr>
                <a:t>Bücher</a:t>
              </a:r>
              <a:r>
                <a:rPr lang="en-GB" sz="2000" dirty="0">
                  <a:solidFill>
                    <a:schemeClr val="accent1">
                      <a:lumMod val="50000"/>
                    </a:schemeClr>
                  </a:solidFill>
                  <a:latin typeface="Century Gothic" panose="020B0502020202020204" pitchFamily="34" charset="0"/>
                </a:rPr>
                <a:t>.</a:t>
              </a:r>
            </a:p>
          </p:txBody>
        </p:sp>
      </p:grpSp>
      <p:grpSp>
        <p:nvGrpSpPr>
          <p:cNvPr id="73" name="Group 72">
            <a:extLst>
              <a:ext uri="{FF2B5EF4-FFF2-40B4-BE49-F238E27FC236}">
                <a16:creationId xmlns:a16="http://schemas.microsoft.com/office/drawing/2014/main" id="{370B6FEB-4078-7C4C-AFBD-ABAD9CD757B5}"/>
              </a:ext>
            </a:extLst>
          </p:cNvPr>
          <p:cNvGrpSpPr/>
          <p:nvPr/>
        </p:nvGrpSpPr>
        <p:grpSpPr>
          <a:xfrm>
            <a:off x="7628899" y="2919853"/>
            <a:ext cx="2797721" cy="1071811"/>
            <a:chOff x="7628899" y="2919853"/>
            <a:chExt cx="2797721" cy="1071811"/>
          </a:xfrm>
        </p:grpSpPr>
        <p:sp>
          <p:nvSpPr>
            <p:cNvPr id="55" name="Speech Bubble: Rectangle with Corners Rounded 95">
              <a:extLst>
                <a:ext uri="{FF2B5EF4-FFF2-40B4-BE49-F238E27FC236}">
                  <a16:creationId xmlns:a16="http://schemas.microsoft.com/office/drawing/2014/main" id="{A61A86B1-BB9F-7347-B181-8823723881E8}"/>
                </a:ext>
              </a:extLst>
            </p:cNvPr>
            <p:cNvSpPr/>
            <p:nvPr/>
          </p:nvSpPr>
          <p:spPr>
            <a:xfrm>
              <a:off x="7668281" y="2919853"/>
              <a:ext cx="2611312" cy="10718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0607B0BB-6516-0140-8BBD-E1890A7F45AA}"/>
                </a:ext>
              </a:extLst>
            </p:cNvPr>
            <p:cNvSpPr txBox="1"/>
            <p:nvPr/>
          </p:nvSpPr>
          <p:spPr>
            <a:xfrm>
              <a:off x="7628899" y="3033007"/>
              <a:ext cx="2797721"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8. </a:t>
              </a:r>
              <a:r>
                <a:rPr lang="en-GB" sz="2000" dirty="0" err="1">
                  <a:solidFill>
                    <a:schemeClr val="accent1">
                      <a:lumMod val="50000"/>
                    </a:schemeClr>
                  </a:solidFill>
                  <a:latin typeface="Wingdings" pitchFamily="2" charset="2"/>
                </a:rPr>
                <a:t>ptl</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sprich</a:t>
              </a:r>
              <a:r>
                <a:rPr lang="en-GB" sz="2000" dirty="0" err="1">
                  <a:solidFill>
                    <a:schemeClr val="accent1">
                      <a:lumMod val="50000"/>
                    </a:schemeClr>
                  </a:solidFill>
                  <a:latin typeface="Wingdings" pitchFamily="2" charset="2"/>
                </a:rPr>
                <a:t>b</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viele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Fremdsprachen</a:t>
              </a:r>
              <a:r>
                <a:rPr lang="en-GB" sz="2000" dirty="0">
                  <a:solidFill>
                    <a:schemeClr val="accent1">
                      <a:lumMod val="50000"/>
                    </a:schemeClr>
                  </a:solidFill>
                  <a:latin typeface="Century Gothic" panose="020B0502020202020204" pitchFamily="34" charset="0"/>
                </a:rPr>
                <a:t>.</a:t>
              </a:r>
            </a:p>
          </p:txBody>
        </p:sp>
      </p:grpSp>
      <p:grpSp>
        <p:nvGrpSpPr>
          <p:cNvPr id="53" name="Group 52">
            <a:extLst>
              <a:ext uri="{FF2B5EF4-FFF2-40B4-BE49-F238E27FC236}">
                <a16:creationId xmlns:a16="http://schemas.microsoft.com/office/drawing/2014/main" id="{39062201-CA0E-8E4D-86B5-4746878BA781}"/>
              </a:ext>
            </a:extLst>
          </p:cNvPr>
          <p:cNvGrpSpPr/>
          <p:nvPr/>
        </p:nvGrpSpPr>
        <p:grpSpPr>
          <a:xfrm>
            <a:off x="10973249" y="1249962"/>
            <a:ext cx="809740" cy="1352406"/>
            <a:chOff x="2268414" y="3039469"/>
            <a:chExt cx="2267009" cy="3287163"/>
          </a:xfrm>
        </p:grpSpPr>
        <p:pic>
          <p:nvPicPr>
            <p:cNvPr id="54" name="Picture 53" descr="A close up of a logo&#10;&#10;Description automatically generated">
              <a:extLst>
                <a:ext uri="{FF2B5EF4-FFF2-40B4-BE49-F238E27FC236}">
                  <a16:creationId xmlns:a16="http://schemas.microsoft.com/office/drawing/2014/main" id="{FFDD3527-52A4-1D49-AC95-FC57CB89D7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727"/>
            <a:stretch/>
          </p:blipFill>
          <p:spPr>
            <a:xfrm flipH="1">
              <a:off x="2268414" y="3039469"/>
              <a:ext cx="2267009" cy="3287163"/>
            </a:xfrm>
            <a:prstGeom prst="rect">
              <a:avLst/>
            </a:prstGeom>
          </p:spPr>
        </p:pic>
        <p:sp>
          <p:nvSpPr>
            <p:cNvPr id="56" name="Rectangle 55">
              <a:extLst>
                <a:ext uri="{FF2B5EF4-FFF2-40B4-BE49-F238E27FC236}">
                  <a16:creationId xmlns:a16="http://schemas.microsoft.com/office/drawing/2014/main" id="{5EA22F0B-B4E5-1347-ACBC-1A90B72A7C0D}"/>
                </a:ext>
              </a:extLst>
            </p:cNvPr>
            <p:cNvSpPr/>
            <p:nvPr/>
          </p:nvSpPr>
          <p:spPr>
            <a:xfrm>
              <a:off x="2268414" y="3235569"/>
              <a:ext cx="246186" cy="1424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30630411-1E66-2D49-99BF-6C367780B684}"/>
              </a:ext>
            </a:extLst>
          </p:cNvPr>
          <p:cNvGrpSpPr/>
          <p:nvPr/>
        </p:nvGrpSpPr>
        <p:grpSpPr>
          <a:xfrm flipH="1">
            <a:off x="10886105" y="3740893"/>
            <a:ext cx="972629" cy="1810498"/>
            <a:chOff x="8519170" y="1051851"/>
            <a:chExt cx="3153336" cy="4619360"/>
          </a:xfrm>
        </p:grpSpPr>
        <p:pic>
          <p:nvPicPr>
            <p:cNvPr id="59" name="Picture 58">
              <a:extLst>
                <a:ext uri="{FF2B5EF4-FFF2-40B4-BE49-F238E27FC236}">
                  <a16:creationId xmlns:a16="http://schemas.microsoft.com/office/drawing/2014/main" id="{F0E93663-8267-8E46-8B70-28F56AB87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74" name="Rectangle 73">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0973249" y="2602368"/>
            <a:ext cx="885485" cy="523220"/>
          </a:xfrm>
          <a:prstGeom prst="rect">
            <a:avLst/>
          </a:prstGeom>
          <a:noFill/>
        </p:spPr>
        <p:txBody>
          <a:bodyPr wrap="square" rtlCol="0">
            <a:spAutoFit/>
          </a:bodyPr>
          <a:lstStyle/>
          <a:p>
            <a:pPr algn="ctr"/>
            <a:r>
              <a:rPr lang="en-GB" sz="2800" b="1" dirty="0" err="1">
                <a:solidFill>
                  <a:schemeClr val="accent1">
                    <a:lumMod val="50000"/>
                  </a:schemeClr>
                </a:solidFill>
              </a:rPr>
              <a:t>ich</a:t>
            </a:r>
            <a:endParaRPr lang="en-GB" sz="2800" b="1" dirty="0">
              <a:solidFill>
                <a:schemeClr val="accent1">
                  <a:lumMod val="50000"/>
                </a:schemeClr>
              </a:solidFill>
            </a:endParaRPr>
          </a:p>
        </p:txBody>
      </p:sp>
      <p:sp>
        <p:nvSpPr>
          <p:cNvPr id="75" name="TextBox 74"/>
          <p:cNvSpPr txBox="1"/>
          <p:nvPr/>
        </p:nvSpPr>
        <p:spPr>
          <a:xfrm>
            <a:off x="10928097" y="5521858"/>
            <a:ext cx="885485" cy="523220"/>
          </a:xfrm>
          <a:prstGeom prst="rect">
            <a:avLst/>
          </a:prstGeom>
          <a:noFill/>
        </p:spPr>
        <p:txBody>
          <a:bodyPr wrap="square" rtlCol="0">
            <a:spAutoFit/>
          </a:bodyPr>
          <a:lstStyle/>
          <a:p>
            <a:pPr algn="ctr"/>
            <a:r>
              <a:rPr lang="en-GB" sz="2800" b="1" dirty="0" err="1">
                <a:solidFill>
                  <a:schemeClr val="accent1">
                    <a:lumMod val="50000"/>
                  </a:schemeClr>
                </a:solidFill>
              </a:rPr>
              <a:t>sie</a:t>
            </a:r>
            <a:endParaRPr lang="en-GB" sz="2800" b="1" dirty="0">
              <a:solidFill>
                <a:schemeClr val="accent1">
                  <a:lumMod val="50000"/>
                </a:schemeClr>
              </a:solidFill>
            </a:endParaRPr>
          </a:p>
        </p:txBody>
      </p:sp>
      <p:sp>
        <p:nvSpPr>
          <p:cNvPr id="77"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30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ms-alert-3-daniel_simo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sms-alert-3-daniel_simo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sms-alert-3-daniel_simo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ms-alert-3-daniel_simo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32504</TotalTime>
  <Words>6728</Words>
  <Application>Microsoft Macintosh PowerPoint</Application>
  <PresentationFormat>Widescreen</PresentationFormat>
  <Paragraphs>911</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Century Gothic</vt:lpstr>
      <vt:lpstr>Tw Cen MT</vt:lpstr>
      <vt:lpstr>Wingdings</vt:lpstr>
      <vt:lpstr>1_Office Theme</vt:lpstr>
      <vt:lpstr>3_Office Theme</vt:lpstr>
      <vt:lpstr>Comparing lifestyles</vt:lpstr>
      <vt:lpstr>Vokabeln</vt:lpstr>
      <vt:lpstr>[a] vs [ä]</vt:lpstr>
      <vt:lpstr>[e] vs [i]</vt:lpstr>
      <vt:lpstr>au/äu</vt:lpstr>
      <vt:lpstr>Grammatik – strong verbs</vt:lpstr>
      <vt:lpstr>Wie finde ich das?</vt:lpstr>
      <vt:lpstr>Meine Tante Laura - 1</vt:lpstr>
      <vt:lpstr>Meine Tante Laura - 1</vt:lpstr>
      <vt:lpstr>Antworten</vt:lpstr>
      <vt:lpstr>Meine Tante Laura - 2</vt:lpstr>
      <vt:lpstr>Tante Laura schreibt an Mias Mutter!</vt:lpstr>
      <vt:lpstr>Antworten</vt:lpstr>
      <vt:lpstr>Comparing lifestyles</vt:lpstr>
      <vt:lpstr>Vokabeln</vt:lpstr>
      <vt:lpstr>r </vt:lpstr>
      <vt:lpstr>r </vt:lpstr>
      <vt:lpstr>r </vt:lpstr>
      <vt:lpstr>r</vt:lpstr>
      <vt:lpstr>r</vt:lpstr>
      <vt:lpstr>r</vt:lpstr>
      <vt:lpstr>r </vt:lpstr>
      <vt:lpstr>r </vt:lpstr>
      <vt:lpstr>r </vt:lpstr>
      <vt:lpstr>r</vt:lpstr>
      <vt:lpstr>r</vt:lpstr>
      <vt:lpstr>r</vt:lpstr>
      <vt:lpstr>Vokabeln</vt:lpstr>
      <vt:lpstr>German compound nouns</vt:lpstr>
      <vt:lpstr>German compound nouns</vt:lpstr>
      <vt:lpstr>PERSON A</vt:lpstr>
      <vt:lpstr>PERSON B</vt:lpstr>
      <vt:lpstr>Die perfekte Mia</vt:lpstr>
      <vt:lpstr>Die perfekte Mia</vt:lpstr>
      <vt:lpstr>Phonics</vt:lpstr>
      <vt:lpstr>Fonetik</vt:lpstr>
      <vt:lpstr>äu</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Mary Richardson</cp:lastModifiedBy>
  <cp:revision>368</cp:revision>
  <dcterms:created xsi:type="dcterms:W3CDTF">2020-02-14T10:10:30Z</dcterms:created>
  <dcterms:modified xsi:type="dcterms:W3CDTF">2023-01-12T15:19:00Z</dcterms:modified>
</cp:coreProperties>
</file>