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8"/>
  </p:notesMasterIdLst>
  <p:sldIdLst>
    <p:sldId id="257" r:id="rId4"/>
    <p:sldId id="258" r:id="rId5"/>
    <p:sldId id="259" r:id="rId6"/>
    <p:sldId id="260" r:id="rId7"/>
    <p:sldId id="261" r:id="rId8"/>
    <p:sldId id="265" r:id="rId9"/>
    <p:sldId id="264" r:id="rId10"/>
    <p:sldId id="270" r:id="rId11"/>
    <p:sldId id="267" r:id="rId12"/>
    <p:sldId id="271" r:id="rId13"/>
    <p:sldId id="272" r:id="rId14"/>
    <p:sldId id="273" r:id="rId15"/>
    <p:sldId id="275" r:id="rId16"/>
    <p:sldId id="2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9390" autoAdjust="0"/>
  </p:normalViewPr>
  <p:slideViewPr>
    <p:cSldViewPr snapToGrid="0" showGuides="1">
      <p:cViewPr>
        <p:scale>
          <a:sx n="77" d="100"/>
          <a:sy n="77" d="100"/>
        </p:scale>
        <p:origin x="1218"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0C3DA6-CEE9-4100-BB24-3AC8A40A6032}" type="datetimeFigureOut">
              <a:rPr lang="en-GB" smtClean="0"/>
              <a:t>11/05/2019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461FE0-F9F7-430E-A708-95A40E676EA0}" type="slidenum">
              <a:rPr lang="en-GB" smtClean="0"/>
              <a:t>‹#›</a:t>
            </a:fld>
            <a:endParaRPr lang="en-GB"/>
          </a:p>
        </p:txBody>
      </p:sp>
    </p:spTree>
    <p:extLst>
      <p:ext uri="{BB962C8B-B14F-4D97-AF65-F5344CB8AC3E}">
        <p14:creationId xmlns:p14="http://schemas.microsoft.com/office/powerpoint/2010/main" val="13397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1</a:t>
            </a:fld>
            <a:endParaRPr lang="en-GB">
              <a:solidFill>
                <a:prstClr val="black"/>
              </a:solidFill>
            </a:endParaRPr>
          </a:p>
        </p:txBody>
      </p:sp>
    </p:spTree>
    <p:extLst>
      <p:ext uri="{BB962C8B-B14F-4D97-AF65-F5344CB8AC3E}">
        <p14:creationId xmlns:p14="http://schemas.microsoft.com/office/powerpoint/2010/main" val="1555097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 TO DISPLAY TO THE</a:t>
            </a:r>
            <a:r>
              <a:rPr lang="en-GB" baseline="0" dirty="0" smtClean="0"/>
              <a:t> CLASS</a:t>
            </a:r>
            <a:br>
              <a:rPr lang="en-GB" baseline="0" dirty="0" smtClean="0"/>
            </a:br>
            <a:r>
              <a:rPr lang="en-GB" baseline="0" dirty="0" smtClean="0"/>
              <a:t>Partner A and B roles are available on a word document.</a:t>
            </a:r>
            <a:endParaRPr lang="en-GB" dirty="0"/>
          </a:p>
        </p:txBody>
      </p:sp>
      <p:sp>
        <p:nvSpPr>
          <p:cNvPr id="4" name="Slide Number Placeholder 3"/>
          <p:cNvSpPr>
            <a:spLocks noGrp="1"/>
          </p:cNvSpPr>
          <p:nvPr>
            <p:ph type="sldNum" sz="quarter" idx="10"/>
          </p:nvPr>
        </p:nvSpPr>
        <p:spPr/>
        <p:txBody>
          <a:bodyPr/>
          <a:lstStyle/>
          <a:p>
            <a:fld id="{9D461FE0-F9F7-430E-A708-95A40E676EA0}" type="slidenum">
              <a:rPr lang="en-GB" smtClean="0"/>
              <a:t>11</a:t>
            </a:fld>
            <a:endParaRPr lang="en-GB"/>
          </a:p>
        </p:txBody>
      </p:sp>
    </p:spTree>
    <p:extLst>
      <p:ext uri="{BB962C8B-B14F-4D97-AF65-F5344CB8AC3E}">
        <p14:creationId xmlns:p14="http://schemas.microsoft.com/office/powerpoint/2010/main" val="2745521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Slides for whole class feedback and an opportunity for</a:t>
            </a:r>
            <a:r>
              <a:rPr lang="en-GB" baseline="0" dirty="0" smtClean="0"/>
              <a:t> the teacher to check students’ understanding of and ability to produce 3</a:t>
            </a:r>
            <a:r>
              <a:rPr lang="en-GB" baseline="30000" dirty="0" smtClean="0"/>
              <a:t>rd</a:t>
            </a:r>
            <a:r>
              <a:rPr lang="en-GB" baseline="0" dirty="0" smtClean="0"/>
              <a:t> person singular and plural forms of three –IR verbs.</a:t>
            </a:r>
            <a:endParaRPr lang="en-GB" dirty="0"/>
          </a:p>
        </p:txBody>
      </p:sp>
      <p:sp>
        <p:nvSpPr>
          <p:cNvPr id="4" name="Slide Number Placeholder 3"/>
          <p:cNvSpPr>
            <a:spLocks noGrp="1"/>
          </p:cNvSpPr>
          <p:nvPr>
            <p:ph type="sldNum" sz="quarter" idx="10"/>
          </p:nvPr>
        </p:nvSpPr>
        <p:spPr/>
        <p:txBody>
          <a:bodyPr/>
          <a:lstStyle/>
          <a:p>
            <a:fld id="{9D461FE0-F9F7-430E-A708-95A40E676EA0}" type="slidenum">
              <a:rPr lang="en-GB" smtClean="0"/>
              <a:t>13</a:t>
            </a:fld>
            <a:endParaRPr lang="en-GB"/>
          </a:p>
        </p:txBody>
      </p:sp>
    </p:spTree>
    <p:extLst>
      <p:ext uri="{BB962C8B-B14F-4D97-AF65-F5344CB8AC3E}">
        <p14:creationId xmlns:p14="http://schemas.microsoft.com/office/powerpoint/2010/main" val="3088866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This</a:t>
            </a:r>
            <a:r>
              <a:rPr lang="en-GB" baseline="0" dirty="0" smtClean="0"/>
              <a:t> </a:t>
            </a:r>
            <a:r>
              <a:rPr lang="en-GB" dirty="0" smtClean="0"/>
              <a:t>slide</a:t>
            </a:r>
            <a:r>
              <a:rPr lang="en-GB" baseline="0" dirty="0" smtClean="0"/>
              <a:t> has an animated explanation of the present tense third person singular and plural forms for -IR verbs.</a:t>
            </a:r>
            <a:endParaRPr lang="en-GB" dirty="0" smtClean="0"/>
          </a:p>
        </p:txBody>
      </p:sp>
      <p:sp>
        <p:nvSpPr>
          <p:cNvPr id="74" name="Google Shape;7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8556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Listening: Part A – IR</a:t>
            </a:r>
            <a:r>
              <a:rPr lang="en-GB" baseline="0" dirty="0" smtClean="0"/>
              <a:t> verbs</a:t>
            </a:r>
            <a:endParaRPr lang="en-GB" dirty="0" smtClean="0"/>
          </a:p>
          <a:p>
            <a:r>
              <a:rPr lang="en-GB" dirty="0" smtClean="0"/>
              <a:t>This listening exercise is in two parts: A features</a:t>
            </a:r>
            <a:r>
              <a:rPr lang="en-GB" baseline="0" dirty="0" smtClean="0"/>
              <a:t> –IR verbs</a:t>
            </a:r>
            <a:r>
              <a:rPr lang="en-GB" dirty="0" smtClean="0"/>
              <a:t>; B features –RE verbs.</a:t>
            </a:r>
            <a:r>
              <a:rPr lang="en-GB" baseline="0" dirty="0" smtClean="0"/>
              <a:t> Both require the learner to listen for the difference between the present third person singular and plural forms. Vocabulary is glossed on the slide following the exercise, if needed.</a:t>
            </a:r>
          </a:p>
          <a:p>
            <a:r>
              <a:rPr lang="en-GB" baseline="0" dirty="0" smtClean="0"/>
              <a:t/>
            </a:r>
            <a:br>
              <a:rPr lang="en-GB" baseline="0" dirty="0" smtClean="0"/>
            </a:br>
            <a:r>
              <a:rPr lang="en-GB" baseline="0" dirty="0" smtClean="0"/>
              <a:t>Click each orange number to hear the audio.  Note that it is recorded twice.  Click again if further repetition is desired.</a:t>
            </a:r>
          </a:p>
          <a:p>
            <a:endParaRPr lang="en-GB" baseline="0" dirty="0" smtClean="0"/>
          </a:p>
          <a:p>
            <a:r>
              <a:rPr lang="en-GB" b="1" baseline="0" dirty="0" smtClean="0"/>
              <a:t>Transcript</a:t>
            </a:r>
          </a:p>
          <a:p>
            <a:pPr rtl="0" eaLnBrk="1" fontAlgn="ctr" latinLnBrk="0" hangingPunct="1"/>
            <a:r>
              <a:rPr lang="fr-FR" sz="1200" b="1" i="0" u="none" strike="noStrike" kern="1200" dirty="0" smtClean="0">
                <a:solidFill>
                  <a:schemeClr val="tx1"/>
                </a:solidFill>
                <a:effectLst/>
                <a:latin typeface="+mn-lt"/>
                <a:ea typeface="+mn-ea"/>
                <a:cs typeface="+mn-cs"/>
              </a:rPr>
              <a:t>1</a:t>
            </a:r>
            <a:r>
              <a:rPr lang="en-GB" sz="1200" b="0" i="0" u="none" strike="noStrike" kern="1200" baseline="0" dirty="0" smtClean="0">
                <a:solidFill>
                  <a:schemeClr val="tx1"/>
                </a:solidFill>
                <a:effectLst/>
                <a:latin typeface="+mn-lt"/>
                <a:ea typeface="+mn-ea"/>
                <a:cs typeface="+mn-cs"/>
              </a:rPr>
              <a:t> </a:t>
            </a:r>
            <a:r>
              <a:rPr lang="fr-FR" sz="1200" b="0" i="0" u="none" strike="noStrike" kern="1200" dirty="0" smtClean="0">
                <a:solidFill>
                  <a:schemeClr val="tx1"/>
                </a:solidFill>
                <a:effectLst/>
                <a:latin typeface="+mn-lt"/>
                <a:ea typeface="+mn-ea"/>
                <a:cs typeface="+mn-cs"/>
              </a:rPr>
              <a:t>…finit les devoirs.</a:t>
            </a:r>
            <a:endParaRPr lang="en-GB" sz="1200" b="0" i="0" u="none" strike="noStrike" kern="1200" dirty="0" smtClean="0">
              <a:solidFill>
                <a:schemeClr val="tx1"/>
              </a:solidFill>
              <a:effectLst/>
              <a:latin typeface="+mn-lt"/>
              <a:ea typeface="+mn-ea"/>
              <a:cs typeface="+mn-cs"/>
            </a:endParaRPr>
          </a:p>
          <a:p>
            <a:pPr rtl="0" eaLnBrk="1" fontAlgn="ctr" latinLnBrk="0" hangingPunct="1"/>
            <a:r>
              <a:rPr lang="fr-FR" sz="1200" b="1" i="0" u="none" strike="noStrike" kern="1200" dirty="0" smtClean="0">
                <a:solidFill>
                  <a:schemeClr val="tx1"/>
                </a:solidFill>
                <a:effectLst/>
                <a:latin typeface="+mn-lt"/>
                <a:ea typeface="+mn-ea"/>
                <a:cs typeface="+mn-cs"/>
              </a:rPr>
              <a:t>2</a:t>
            </a:r>
            <a:r>
              <a:rPr lang="en-GB" sz="1200" b="0" i="0" u="none" strike="noStrike" kern="1200" baseline="0" dirty="0" smtClean="0">
                <a:solidFill>
                  <a:schemeClr val="tx1"/>
                </a:solidFill>
                <a:effectLst/>
                <a:latin typeface="+mn-lt"/>
                <a:ea typeface="+mn-ea"/>
                <a:cs typeface="+mn-cs"/>
              </a:rPr>
              <a:t> </a:t>
            </a:r>
            <a:r>
              <a:rPr lang="fr-FR" sz="1200" b="0" i="0" u="none" strike="noStrike" kern="1200" dirty="0" smtClean="0">
                <a:solidFill>
                  <a:schemeClr val="tx1"/>
                </a:solidFill>
                <a:effectLst/>
                <a:latin typeface="+mn-lt"/>
                <a:ea typeface="+mn-ea"/>
                <a:cs typeface="+mn-cs"/>
              </a:rPr>
              <a:t>…choisissent un livre.</a:t>
            </a:r>
            <a:endParaRPr lang="en-GB" sz="1200" b="0" i="0" u="none" strike="noStrike" kern="1200" dirty="0" smtClean="0">
              <a:solidFill>
                <a:schemeClr val="tx1"/>
              </a:solidFill>
              <a:effectLst/>
              <a:latin typeface="+mn-lt"/>
              <a:ea typeface="+mn-ea"/>
              <a:cs typeface="+mn-cs"/>
            </a:endParaRPr>
          </a:p>
          <a:p>
            <a:pPr rtl="0" eaLnBrk="1" fontAlgn="ctr" latinLnBrk="0" hangingPunct="1"/>
            <a:r>
              <a:rPr lang="fr-FR" sz="1200" b="1" i="0" u="none" strike="noStrike" kern="1200" dirty="0" smtClean="0">
                <a:solidFill>
                  <a:schemeClr val="tx1"/>
                </a:solidFill>
                <a:effectLst/>
                <a:latin typeface="+mn-lt"/>
                <a:ea typeface="+mn-ea"/>
                <a:cs typeface="+mn-cs"/>
              </a:rPr>
              <a:t>3 </a:t>
            </a:r>
            <a:r>
              <a:rPr lang="fr-FR" sz="1200" b="0" i="0" u="none" strike="noStrike" kern="1200" dirty="0" smtClean="0">
                <a:solidFill>
                  <a:schemeClr val="tx1"/>
                </a:solidFill>
                <a:effectLst/>
                <a:latin typeface="+mn-lt"/>
                <a:ea typeface="+mn-ea"/>
                <a:cs typeface="+mn-cs"/>
              </a:rPr>
              <a:t>…finissent le travail.</a:t>
            </a:r>
            <a:endParaRPr lang="en-GB" sz="1200" b="0" i="0" u="none" strike="noStrike" kern="1200" dirty="0" smtClean="0">
              <a:solidFill>
                <a:schemeClr val="tx1"/>
              </a:solidFill>
              <a:effectLst/>
              <a:latin typeface="+mn-lt"/>
              <a:ea typeface="+mn-ea"/>
              <a:cs typeface="+mn-cs"/>
            </a:endParaRPr>
          </a:p>
          <a:p>
            <a:pPr rtl="0" eaLnBrk="1" fontAlgn="ctr" latinLnBrk="0" hangingPunct="1"/>
            <a:r>
              <a:rPr lang="fr-FR" sz="1200" b="1" i="0" u="none" strike="noStrike" kern="1200" dirty="0" smtClean="0">
                <a:solidFill>
                  <a:schemeClr val="tx1"/>
                </a:solidFill>
                <a:effectLst/>
                <a:latin typeface="+mn-lt"/>
                <a:ea typeface="+mn-ea"/>
                <a:cs typeface="+mn-cs"/>
              </a:rPr>
              <a:t>4 </a:t>
            </a:r>
            <a:r>
              <a:rPr lang="fr-FR" sz="1200" b="0" i="0" u="none" strike="noStrike" kern="1200" dirty="0" smtClean="0">
                <a:solidFill>
                  <a:schemeClr val="tx1"/>
                </a:solidFill>
                <a:effectLst/>
                <a:latin typeface="+mn-lt"/>
                <a:ea typeface="+mn-ea"/>
                <a:cs typeface="+mn-cs"/>
              </a:rPr>
              <a:t>…choisit une glace.</a:t>
            </a:r>
            <a:endParaRPr lang="en-GB" sz="1200" b="0" i="0" u="none" strike="noStrike" kern="1200" dirty="0" smtClean="0">
              <a:solidFill>
                <a:schemeClr val="tx1"/>
              </a:solidFill>
              <a:effectLst/>
              <a:latin typeface="+mn-lt"/>
              <a:ea typeface="+mn-ea"/>
              <a:cs typeface="+mn-cs"/>
            </a:endParaRPr>
          </a:p>
          <a:p>
            <a:pPr rtl="0" eaLnBrk="1" fontAlgn="ctr" latinLnBrk="0" hangingPunct="1"/>
            <a:r>
              <a:rPr lang="fr-FR" sz="1200" b="1" i="0" u="none" strike="noStrike" kern="1200" dirty="0" smtClean="0">
                <a:solidFill>
                  <a:schemeClr val="tx1"/>
                </a:solidFill>
                <a:effectLst/>
                <a:latin typeface="+mn-lt"/>
                <a:ea typeface="+mn-ea"/>
                <a:cs typeface="+mn-cs"/>
              </a:rPr>
              <a:t>5 </a:t>
            </a:r>
            <a:r>
              <a:rPr lang="fr-FR" sz="1200" b="0" i="0" u="none" strike="noStrike" kern="1200" dirty="0" smtClean="0">
                <a:solidFill>
                  <a:schemeClr val="tx1"/>
                </a:solidFill>
                <a:effectLst/>
                <a:latin typeface="+mn-lt"/>
                <a:ea typeface="+mn-ea"/>
                <a:cs typeface="+mn-cs"/>
              </a:rPr>
              <a:t>…finit la lettre.</a:t>
            </a:r>
            <a:endParaRPr lang="en-GB" sz="1200" b="0" i="0" u="none" strike="noStrike" kern="1200" dirty="0" smtClean="0">
              <a:solidFill>
                <a:schemeClr val="tx1"/>
              </a:solidFill>
              <a:effectLst/>
              <a:latin typeface="+mn-lt"/>
              <a:ea typeface="+mn-ea"/>
              <a:cs typeface="+mn-cs"/>
            </a:endParaRPr>
          </a:p>
          <a:p>
            <a:pPr rtl="0" eaLnBrk="1" fontAlgn="ctr" latinLnBrk="0" hangingPunct="1"/>
            <a:r>
              <a:rPr lang="fr-FR" sz="1200" b="1" i="0" u="none" strike="noStrike" kern="1200" dirty="0" smtClean="0">
                <a:solidFill>
                  <a:schemeClr val="tx1"/>
                </a:solidFill>
                <a:effectLst/>
                <a:latin typeface="+mn-lt"/>
                <a:ea typeface="+mn-ea"/>
                <a:cs typeface="+mn-cs"/>
              </a:rPr>
              <a:t>6 </a:t>
            </a:r>
            <a:r>
              <a:rPr lang="fr-FR" sz="1200" b="0" i="0" u="none" strike="noStrike" kern="1200" dirty="0" smtClean="0">
                <a:solidFill>
                  <a:schemeClr val="tx1"/>
                </a:solidFill>
                <a:effectLst/>
                <a:latin typeface="+mn-lt"/>
                <a:ea typeface="+mn-ea"/>
                <a:cs typeface="+mn-cs"/>
              </a:rPr>
              <a:t>…choisissent un fruit.</a:t>
            </a:r>
            <a:endParaRPr lang="en-GB" sz="1200" b="0" i="0" u="none" strike="noStrike" kern="1200" dirty="0" smtClean="0">
              <a:solidFill>
                <a:schemeClr val="tx1"/>
              </a:solidFill>
              <a:effectLst/>
              <a:latin typeface="+mn-lt"/>
              <a:ea typeface="+mn-ea"/>
              <a:cs typeface="+mn-cs"/>
            </a:endParaRPr>
          </a:p>
          <a:p>
            <a:pPr rtl="0" eaLnBrk="1" fontAlgn="ctr" latinLnBrk="0" hangingPunct="1"/>
            <a:r>
              <a:rPr lang="fr-FR" sz="1200" b="1" i="0" u="none" strike="noStrike" kern="1200" dirty="0" smtClean="0">
                <a:solidFill>
                  <a:schemeClr val="tx1"/>
                </a:solidFill>
                <a:effectLst/>
                <a:latin typeface="+mn-lt"/>
                <a:ea typeface="+mn-ea"/>
                <a:cs typeface="+mn-cs"/>
              </a:rPr>
              <a:t>7 </a:t>
            </a:r>
            <a:r>
              <a:rPr lang="fr-FR" sz="1200" b="0" i="0" u="none" strike="noStrike" kern="1200" dirty="0" smtClean="0">
                <a:solidFill>
                  <a:schemeClr val="tx1"/>
                </a:solidFill>
                <a:effectLst/>
                <a:latin typeface="+mn-lt"/>
                <a:ea typeface="+mn-ea"/>
                <a:cs typeface="+mn-cs"/>
              </a:rPr>
              <a:t>…finissent le repas.</a:t>
            </a:r>
            <a:endParaRPr lang="en-GB" sz="1200" b="0" i="0" u="none" strike="noStrike" kern="1200" dirty="0" smtClean="0">
              <a:solidFill>
                <a:schemeClr val="tx1"/>
              </a:solidFill>
              <a:effectLst/>
              <a:latin typeface="+mn-lt"/>
              <a:ea typeface="+mn-ea"/>
              <a:cs typeface="+mn-cs"/>
            </a:endParaRPr>
          </a:p>
          <a:p>
            <a:pPr rtl="0" eaLnBrk="1" fontAlgn="ctr" latinLnBrk="0" hangingPunct="1"/>
            <a:r>
              <a:rPr lang="fr-FR" sz="1200" b="1" i="0" u="none" strike="noStrike" kern="1200" dirty="0" smtClean="0">
                <a:solidFill>
                  <a:schemeClr val="tx1"/>
                </a:solidFill>
                <a:effectLst/>
                <a:latin typeface="+mn-lt"/>
                <a:ea typeface="+mn-ea"/>
                <a:cs typeface="+mn-cs"/>
              </a:rPr>
              <a:t>8 </a:t>
            </a:r>
            <a:r>
              <a:rPr lang="fr-FR" sz="1200" b="0" i="0" u="none" strike="noStrike" kern="1200" dirty="0" smtClean="0">
                <a:solidFill>
                  <a:schemeClr val="tx1"/>
                </a:solidFill>
                <a:effectLst/>
                <a:latin typeface="+mn-lt"/>
                <a:ea typeface="+mn-ea"/>
                <a:cs typeface="+mn-cs"/>
              </a:rPr>
              <a:t>…choisit la musique.</a:t>
            </a:r>
            <a:endParaRPr lang="en-GB" sz="1200" b="0" i="0" u="none" strike="noStrike" kern="1200" dirty="0" smtClean="0">
              <a:solidFill>
                <a:schemeClr val="tx1"/>
              </a:solidFill>
              <a:effectLst/>
              <a:latin typeface="+mn-lt"/>
              <a:ea typeface="+mn-ea"/>
              <a:cs typeface="+mn-cs"/>
            </a:endParaRPr>
          </a:p>
          <a:p>
            <a:pPr rtl="0" eaLnBrk="1" fontAlgn="ctr" latinLnBrk="0" hangingPunct="1"/>
            <a:r>
              <a:rPr lang="en-GB" sz="1200" b="1" i="0" u="none" strike="noStrike" kern="1200" dirty="0" smtClean="0">
                <a:solidFill>
                  <a:schemeClr val="tx1"/>
                </a:solidFill>
                <a:effectLst/>
                <a:latin typeface="+mn-lt"/>
                <a:ea typeface="+mn-ea"/>
                <a:cs typeface="+mn-cs"/>
              </a:rPr>
              <a:t>9 </a:t>
            </a:r>
            <a:r>
              <a:rPr lang="en-GB" sz="1200" b="0" i="0" u="none" strike="noStrike" kern="1200" dirty="0" smtClean="0">
                <a:solidFill>
                  <a:schemeClr val="tx1"/>
                </a:solidFill>
                <a:effectLst/>
                <a:latin typeface="+mn-lt"/>
                <a:ea typeface="+mn-ea"/>
                <a:cs typeface="+mn-cs"/>
              </a:rPr>
              <a:t>...</a:t>
            </a:r>
            <a:r>
              <a:rPr lang="en-GB" sz="1200" b="0" i="0" u="none" strike="noStrike" kern="1200" dirty="0" err="1" smtClean="0">
                <a:solidFill>
                  <a:schemeClr val="tx1"/>
                </a:solidFill>
                <a:effectLst/>
                <a:latin typeface="+mn-lt"/>
                <a:ea typeface="+mn-ea"/>
                <a:cs typeface="+mn-cs"/>
              </a:rPr>
              <a:t>réussissent</a:t>
            </a:r>
            <a:r>
              <a:rPr lang="en-GB" sz="1200" b="0" i="0" u="none" strike="noStrike" kern="1200" dirty="0" smtClean="0">
                <a:solidFill>
                  <a:schemeClr val="tx1"/>
                </a:solidFill>
                <a:effectLst/>
                <a:latin typeface="+mn-lt"/>
                <a:ea typeface="+mn-ea"/>
                <a:cs typeface="+mn-cs"/>
              </a:rPr>
              <a:t> à </a:t>
            </a:r>
            <a:r>
              <a:rPr lang="en-GB" sz="1200" b="0" i="0" u="none" strike="noStrike" kern="1200" dirty="0" err="1" smtClean="0">
                <a:solidFill>
                  <a:schemeClr val="tx1"/>
                </a:solidFill>
                <a:effectLst/>
                <a:latin typeface="+mn-lt"/>
                <a:ea typeface="+mn-ea"/>
                <a:cs typeface="+mn-cs"/>
              </a:rPr>
              <a:t>l'examen</a:t>
            </a:r>
            <a:endParaRPr lang="en-GB" sz="1200" b="0" i="0" u="none" strike="noStrike" kern="1200" dirty="0" smtClean="0">
              <a:solidFill>
                <a:schemeClr val="tx1"/>
              </a:solidFill>
              <a:effectLst/>
              <a:latin typeface="+mn-lt"/>
              <a:ea typeface="+mn-ea"/>
              <a:cs typeface="+mn-cs"/>
            </a:endParaRPr>
          </a:p>
          <a:p>
            <a:pPr rtl="0" eaLnBrk="1" fontAlgn="ctr" latinLnBrk="0" hangingPunct="1"/>
            <a:r>
              <a:rPr lang="en-GB" sz="1200" b="1" i="0" u="none" strike="noStrike" kern="1200" dirty="0" smtClean="0">
                <a:solidFill>
                  <a:schemeClr val="tx1"/>
                </a:solidFill>
                <a:effectLst/>
                <a:latin typeface="+mn-lt"/>
                <a:ea typeface="+mn-ea"/>
                <a:cs typeface="+mn-cs"/>
              </a:rPr>
              <a:t>10 </a:t>
            </a:r>
            <a:r>
              <a:rPr lang="en-GB" sz="1200" b="0" i="0" u="none" strike="noStrike" kern="1200" dirty="0" smtClean="0">
                <a:solidFill>
                  <a:schemeClr val="tx1"/>
                </a:solidFill>
                <a:effectLst/>
                <a:latin typeface="+mn-lt"/>
                <a:ea typeface="+mn-ea"/>
                <a:cs typeface="+mn-cs"/>
              </a:rPr>
              <a:t>...</a:t>
            </a:r>
            <a:r>
              <a:rPr lang="en-GB" sz="1200" b="0" i="0" u="none" strike="noStrike" kern="1200" dirty="0" err="1" smtClean="0">
                <a:solidFill>
                  <a:schemeClr val="tx1"/>
                </a:solidFill>
                <a:effectLst/>
                <a:latin typeface="+mn-lt"/>
                <a:ea typeface="+mn-ea"/>
                <a:cs typeface="+mn-cs"/>
              </a:rPr>
              <a:t>réussit</a:t>
            </a:r>
            <a:r>
              <a:rPr lang="en-GB" sz="1200" b="0" i="0" u="none" strike="noStrike" kern="1200" dirty="0" smtClean="0">
                <a:solidFill>
                  <a:schemeClr val="tx1"/>
                </a:solidFill>
                <a:effectLst/>
                <a:latin typeface="+mn-lt"/>
                <a:ea typeface="+mn-ea"/>
                <a:cs typeface="+mn-cs"/>
              </a:rPr>
              <a:t> à </a:t>
            </a:r>
            <a:r>
              <a:rPr lang="en-GB" sz="1200" b="0" i="0" u="none" strike="noStrike" kern="1200" dirty="0" err="1" smtClean="0">
                <a:solidFill>
                  <a:schemeClr val="tx1"/>
                </a:solidFill>
                <a:effectLst/>
                <a:latin typeface="+mn-lt"/>
                <a:ea typeface="+mn-ea"/>
                <a:cs typeface="+mn-cs"/>
              </a:rPr>
              <a:t>l'épreuve</a:t>
            </a:r>
            <a:endParaRPr lang="en-GB" sz="1200" b="0" i="0" u="none" strike="noStrike"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2721661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Listening: Part A – IR</a:t>
            </a:r>
            <a:r>
              <a:rPr lang="en-GB" baseline="0" dirty="0" smtClean="0"/>
              <a:t> verbs</a:t>
            </a:r>
            <a:endParaRPr lang="en-GB" dirty="0" smtClean="0"/>
          </a:p>
          <a:p>
            <a:r>
              <a:rPr lang="en-GB" dirty="0" smtClean="0"/>
              <a:t>ANSWER slide</a:t>
            </a:r>
            <a:endParaRPr lang="en-GB" baseline="0" dirty="0" smtClean="0"/>
          </a:p>
          <a:p>
            <a:endParaRPr lang="en-GB" baseline="0" dirty="0" smtClean="0"/>
          </a:p>
          <a:p>
            <a:r>
              <a:rPr lang="en-GB" b="1" baseline="0" dirty="0" smtClean="0"/>
              <a:t>Transcript</a:t>
            </a:r>
          </a:p>
          <a:p>
            <a:pPr rtl="0" eaLnBrk="1" fontAlgn="ctr" latinLnBrk="0" hangingPunct="1"/>
            <a:r>
              <a:rPr lang="fr-FR" sz="1200" b="1" i="0" u="none" strike="noStrike" kern="1200" dirty="0" smtClean="0">
                <a:solidFill>
                  <a:schemeClr val="tx1"/>
                </a:solidFill>
                <a:effectLst/>
                <a:latin typeface="+mn-lt"/>
                <a:ea typeface="+mn-ea"/>
                <a:cs typeface="+mn-cs"/>
              </a:rPr>
              <a:t>1</a:t>
            </a:r>
            <a:r>
              <a:rPr lang="en-GB" sz="1200" b="0" i="0" u="none" strike="noStrike" kern="1200" baseline="0" dirty="0" smtClean="0">
                <a:solidFill>
                  <a:schemeClr val="tx1"/>
                </a:solidFill>
                <a:effectLst/>
                <a:latin typeface="+mn-lt"/>
                <a:ea typeface="+mn-ea"/>
                <a:cs typeface="+mn-cs"/>
              </a:rPr>
              <a:t> </a:t>
            </a:r>
            <a:r>
              <a:rPr lang="fr-FR" sz="1200" b="0" i="0" u="none" strike="noStrike" kern="1200" dirty="0" smtClean="0">
                <a:solidFill>
                  <a:schemeClr val="tx1"/>
                </a:solidFill>
                <a:effectLst/>
                <a:latin typeface="+mn-lt"/>
                <a:ea typeface="+mn-ea"/>
                <a:cs typeface="+mn-cs"/>
              </a:rPr>
              <a:t>…finit les devoirs.</a:t>
            </a:r>
            <a:endParaRPr lang="en-GB" sz="1200" b="0" i="0" u="none" strike="noStrike" kern="1200" dirty="0" smtClean="0">
              <a:solidFill>
                <a:schemeClr val="tx1"/>
              </a:solidFill>
              <a:effectLst/>
              <a:latin typeface="+mn-lt"/>
              <a:ea typeface="+mn-ea"/>
              <a:cs typeface="+mn-cs"/>
            </a:endParaRPr>
          </a:p>
          <a:p>
            <a:pPr rtl="0" eaLnBrk="1" fontAlgn="ctr" latinLnBrk="0" hangingPunct="1"/>
            <a:r>
              <a:rPr lang="fr-FR" sz="1200" b="1" i="0" u="none" strike="noStrike" kern="1200" dirty="0" smtClean="0">
                <a:solidFill>
                  <a:schemeClr val="tx1"/>
                </a:solidFill>
                <a:effectLst/>
                <a:latin typeface="+mn-lt"/>
                <a:ea typeface="+mn-ea"/>
                <a:cs typeface="+mn-cs"/>
              </a:rPr>
              <a:t>2</a:t>
            </a:r>
            <a:r>
              <a:rPr lang="en-GB" sz="1200" b="0" i="0" u="none" strike="noStrike" kern="1200" baseline="0" dirty="0" smtClean="0">
                <a:solidFill>
                  <a:schemeClr val="tx1"/>
                </a:solidFill>
                <a:effectLst/>
                <a:latin typeface="+mn-lt"/>
                <a:ea typeface="+mn-ea"/>
                <a:cs typeface="+mn-cs"/>
              </a:rPr>
              <a:t> </a:t>
            </a:r>
            <a:r>
              <a:rPr lang="fr-FR" sz="1200" b="0" i="0" u="none" strike="noStrike" kern="1200" dirty="0" smtClean="0">
                <a:solidFill>
                  <a:schemeClr val="tx1"/>
                </a:solidFill>
                <a:effectLst/>
                <a:latin typeface="+mn-lt"/>
                <a:ea typeface="+mn-ea"/>
                <a:cs typeface="+mn-cs"/>
              </a:rPr>
              <a:t>…choisissent un livre.</a:t>
            </a:r>
            <a:endParaRPr lang="en-GB" sz="1200" b="0" i="0" u="none" strike="noStrike" kern="1200" dirty="0" smtClean="0">
              <a:solidFill>
                <a:schemeClr val="tx1"/>
              </a:solidFill>
              <a:effectLst/>
              <a:latin typeface="+mn-lt"/>
              <a:ea typeface="+mn-ea"/>
              <a:cs typeface="+mn-cs"/>
            </a:endParaRPr>
          </a:p>
          <a:p>
            <a:pPr rtl="0" eaLnBrk="1" fontAlgn="ctr" latinLnBrk="0" hangingPunct="1"/>
            <a:r>
              <a:rPr lang="fr-FR" sz="1200" b="1" i="0" u="none" strike="noStrike" kern="1200" dirty="0" smtClean="0">
                <a:solidFill>
                  <a:schemeClr val="tx1"/>
                </a:solidFill>
                <a:effectLst/>
                <a:latin typeface="+mn-lt"/>
                <a:ea typeface="+mn-ea"/>
                <a:cs typeface="+mn-cs"/>
              </a:rPr>
              <a:t>3 </a:t>
            </a:r>
            <a:r>
              <a:rPr lang="fr-FR" sz="1200" b="0" i="0" u="none" strike="noStrike" kern="1200" dirty="0" smtClean="0">
                <a:solidFill>
                  <a:schemeClr val="tx1"/>
                </a:solidFill>
                <a:effectLst/>
                <a:latin typeface="+mn-lt"/>
                <a:ea typeface="+mn-ea"/>
                <a:cs typeface="+mn-cs"/>
              </a:rPr>
              <a:t>…finissent le travail.</a:t>
            </a:r>
            <a:endParaRPr lang="en-GB" sz="1200" b="0" i="0" u="none" strike="noStrike" kern="1200" dirty="0" smtClean="0">
              <a:solidFill>
                <a:schemeClr val="tx1"/>
              </a:solidFill>
              <a:effectLst/>
              <a:latin typeface="+mn-lt"/>
              <a:ea typeface="+mn-ea"/>
              <a:cs typeface="+mn-cs"/>
            </a:endParaRPr>
          </a:p>
          <a:p>
            <a:pPr rtl="0" eaLnBrk="1" fontAlgn="ctr" latinLnBrk="0" hangingPunct="1"/>
            <a:r>
              <a:rPr lang="fr-FR" sz="1200" b="1" i="0" u="none" strike="noStrike" kern="1200" dirty="0" smtClean="0">
                <a:solidFill>
                  <a:schemeClr val="tx1"/>
                </a:solidFill>
                <a:effectLst/>
                <a:latin typeface="+mn-lt"/>
                <a:ea typeface="+mn-ea"/>
                <a:cs typeface="+mn-cs"/>
              </a:rPr>
              <a:t>4 </a:t>
            </a:r>
            <a:r>
              <a:rPr lang="fr-FR" sz="1200" b="0" i="0" u="none" strike="noStrike" kern="1200" dirty="0" smtClean="0">
                <a:solidFill>
                  <a:schemeClr val="tx1"/>
                </a:solidFill>
                <a:effectLst/>
                <a:latin typeface="+mn-lt"/>
                <a:ea typeface="+mn-ea"/>
                <a:cs typeface="+mn-cs"/>
              </a:rPr>
              <a:t>…choisit une glace.</a:t>
            </a:r>
            <a:endParaRPr lang="en-GB" sz="1200" b="0" i="0" u="none" strike="noStrike" kern="1200" dirty="0" smtClean="0">
              <a:solidFill>
                <a:schemeClr val="tx1"/>
              </a:solidFill>
              <a:effectLst/>
              <a:latin typeface="+mn-lt"/>
              <a:ea typeface="+mn-ea"/>
              <a:cs typeface="+mn-cs"/>
            </a:endParaRPr>
          </a:p>
          <a:p>
            <a:pPr rtl="0" eaLnBrk="1" fontAlgn="ctr" latinLnBrk="0" hangingPunct="1"/>
            <a:r>
              <a:rPr lang="fr-FR" sz="1200" b="1" i="0" u="none" strike="noStrike" kern="1200" dirty="0" smtClean="0">
                <a:solidFill>
                  <a:schemeClr val="tx1"/>
                </a:solidFill>
                <a:effectLst/>
                <a:latin typeface="+mn-lt"/>
                <a:ea typeface="+mn-ea"/>
                <a:cs typeface="+mn-cs"/>
              </a:rPr>
              <a:t>5 </a:t>
            </a:r>
            <a:r>
              <a:rPr lang="fr-FR" sz="1200" b="0" i="0" u="none" strike="noStrike" kern="1200" dirty="0" smtClean="0">
                <a:solidFill>
                  <a:schemeClr val="tx1"/>
                </a:solidFill>
                <a:effectLst/>
                <a:latin typeface="+mn-lt"/>
                <a:ea typeface="+mn-ea"/>
                <a:cs typeface="+mn-cs"/>
              </a:rPr>
              <a:t>…finit la lettre.</a:t>
            </a:r>
            <a:endParaRPr lang="en-GB" sz="1200" b="0" i="0" u="none" strike="noStrike" kern="1200" dirty="0" smtClean="0">
              <a:solidFill>
                <a:schemeClr val="tx1"/>
              </a:solidFill>
              <a:effectLst/>
              <a:latin typeface="+mn-lt"/>
              <a:ea typeface="+mn-ea"/>
              <a:cs typeface="+mn-cs"/>
            </a:endParaRPr>
          </a:p>
          <a:p>
            <a:pPr rtl="0" eaLnBrk="1" fontAlgn="ctr" latinLnBrk="0" hangingPunct="1"/>
            <a:r>
              <a:rPr lang="fr-FR" sz="1200" b="1" i="0" u="none" strike="noStrike" kern="1200" dirty="0" smtClean="0">
                <a:solidFill>
                  <a:schemeClr val="tx1"/>
                </a:solidFill>
                <a:effectLst/>
                <a:latin typeface="+mn-lt"/>
                <a:ea typeface="+mn-ea"/>
                <a:cs typeface="+mn-cs"/>
              </a:rPr>
              <a:t>6 </a:t>
            </a:r>
            <a:r>
              <a:rPr lang="fr-FR" sz="1200" b="0" i="0" u="none" strike="noStrike" kern="1200" dirty="0" smtClean="0">
                <a:solidFill>
                  <a:schemeClr val="tx1"/>
                </a:solidFill>
                <a:effectLst/>
                <a:latin typeface="+mn-lt"/>
                <a:ea typeface="+mn-ea"/>
                <a:cs typeface="+mn-cs"/>
              </a:rPr>
              <a:t>…choisissent un fruit.</a:t>
            </a:r>
            <a:endParaRPr lang="en-GB" sz="1200" b="0" i="0" u="none" strike="noStrike" kern="1200" dirty="0" smtClean="0">
              <a:solidFill>
                <a:schemeClr val="tx1"/>
              </a:solidFill>
              <a:effectLst/>
              <a:latin typeface="+mn-lt"/>
              <a:ea typeface="+mn-ea"/>
              <a:cs typeface="+mn-cs"/>
            </a:endParaRPr>
          </a:p>
          <a:p>
            <a:pPr rtl="0" eaLnBrk="1" fontAlgn="ctr" latinLnBrk="0" hangingPunct="1"/>
            <a:r>
              <a:rPr lang="fr-FR" sz="1200" b="1" i="0" u="none" strike="noStrike" kern="1200" dirty="0" smtClean="0">
                <a:solidFill>
                  <a:schemeClr val="tx1"/>
                </a:solidFill>
                <a:effectLst/>
                <a:latin typeface="+mn-lt"/>
                <a:ea typeface="+mn-ea"/>
                <a:cs typeface="+mn-cs"/>
              </a:rPr>
              <a:t>7 </a:t>
            </a:r>
            <a:r>
              <a:rPr lang="fr-FR" sz="1200" b="0" i="0" u="none" strike="noStrike" kern="1200" dirty="0" smtClean="0">
                <a:solidFill>
                  <a:schemeClr val="tx1"/>
                </a:solidFill>
                <a:effectLst/>
                <a:latin typeface="+mn-lt"/>
                <a:ea typeface="+mn-ea"/>
                <a:cs typeface="+mn-cs"/>
              </a:rPr>
              <a:t>…finissent le repas.</a:t>
            </a:r>
            <a:endParaRPr lang="en-GB" sz="1200" b="0" i="0" u="none" strike="noStrike" kern="1200" dirty="0" smtClean="0">
              <a:solidFill>
                <a:schemeClr val="tx1"/>
              </a:solidFill>
              <a:effectLst/>
              <a:latin typeface="+mn-lt"/>
              <a:ea typeface="+mn-ea"/>
              <a:cs typeface="+mn-cs"/>
            </a:endParaRPr>
          </a:p>
          <a:p>
            <a:pPr rtl="0" eaLnBrk="1" fontAlgn="ctr" latinLnBrk="0" hangingPunct="1"/>
            <a:r>
              <a:rPr lang="fr-FR" sz="1200" b="1" i="0" u="none" strike="noStrike" kern="1200" dirty="0" smtClean="0">
                <a:solidFill>
                  <a:schemeClr val="tx1"/>
                </a:solidFill>
                <a:effectLst/>
                <a:latin typeface="+mn-lt"/>
                <a:ea typeface="+mn-ea"/>
                <a:cs typeface="+mn-cs"/>
              </a:rPr>
              <a:t>8 </a:t>
            </a:r>
            <a:r>
              <a:rPr lang="fr-FR" sz="1200" b="0" i="0" u="none" strike="noStrike" kern="1200" dirty="0" smtClean="0">
                <a:solidFill>
                  <a:schemeClr val="tx1"/>
                </a:solidFill>
                <a:effectLst/>
                <a:latin typeface="+mn-lt"/>
                <a:ea typeface="+mn-ea"/>
                <a:cs typeface="+mn-cs"/>
              </a:rPr>
              <a:t>…choisit la musique.</a:t>
            </a:r>
            <a:endParaRPr lang="en-GB" sz="1200" b="0" i="0" u="none" strike="noStrike" kern="1200" dirty="0" smtClean="0">
              <a:solidFill>
                <a:schemeClr val="tx1"/>
              </a:solidFill>
              <a:effectLst/>
              <a:latin typeface="+mn-lt"/>
              <a:ea typeface="+mn-ea"/>
              <a:cs typeface="+mn-cs"/>
            </a:endParaRPr>
          </a:p>
          <a:p>
            <a:pPr rtl="0" eaLnBrk="1" fontAlgn="ctr" latinLnBrk="0" hangingPunct="1"/>
            <a:r>
              <a:rPr lang="en-GB" sz="1200" b="1" i="0" u="none" strike="noStrike" kern="1200" dirty="0" smtClean="0">
                <a:solidFill>
                  <a:schemeClr val="tx1"/>
                </a:solidFill>
                <a:effectLst/>
                <a:latin typeface="+mn-lt"/>
                <a:ea typeface="+mn-ea"/>
                <a:cs typeface="+mn-cs"/>
              </a:rPr>
              <a:t>9 </a:t>
            </a:r>
            <a:r>
              <a:rPr lang="en-GB" sz="1200" b="0" i="0" u="none" strike="noStrike" kern="1200" dirty="0" smtClean="0">
                <a:solidFill>
                  <a:schemeClr val="tx1"/>
                </a:solidFill>
                <a:effectLst/>
                <a:latin typeface="+mn-lt"/>
                <a:ea typeface="+mn-ea"/>
                <a:cs typeface="+mn-cs"/>
              </a:rPr>
              <a:t>...</a:t>
            </a:r>
            <a:r>
              <a:rPr lang="en-GB" sz="1200" b="0" i="0" u="none" strike="noStrike" kern="1200" dirty="0" err="1" smtClean="0">
                <a:solidFill>
                  <a:schemeClr val="tx1"/>
                </a:solidFill>
                <a:effectLst/>
                <a:latin typeface="+mn-lt"/>
                <a:ea typeface="+mn-ea"/>
                <a:cs typeface="+mn-cs"/>
              </a:rPr>
              <a:t>réussissent</a:t>
            </a:r>
            <a:r>
              <a:rPr lang="en-GB" sz="1200" b="0" i="0" u="none" strike="noStrike" kern="1200" dirty="0" smtClean="0">
                <a:solidFill>
                  <a:schemeClr val="tx1"/>
                </a:solidFill>
                <a:effectLst/>
                <a:latin typeface="+mn-lt"/>
                <a:ea typeface="+mn-ea"/>
                <a:cs typeface="+mn-cs"/>
              </a:rPr>
              <a:t> à </a:t>
            </a:r>
            <a:r>
              <a:rPr lang="en-GB" sz="1200" b="0" i="0" u="none" strike="noStrike" kern="1200" dirty="0" err="1" smtClean="0">
                <a:solidFill>
                  <a:schemeClr val="tx1"/>
                </a:solidFill>
                <a:effectLst/>
                <a:latin typeface="+mn-lt"/>
                <a:ea typeface="+mn-ea"/>
                <a:cs typeface="+mn-cs"/>
              </a:rPr>
              <a:t>l'examen</a:t>
            </a:r>
            <a:endParaRPr lang="en-GB" sz="1200" b="0" i="0" u="none" strike="noStrike" kern="1200" dirty="0" smtClean="0">
              <a:solidFill>
                <a:schemeClr val="tx1"/>
              </a:solidFill>
              <a:effectLst/>
              <a:latin typeface="+mn-lt"/>
              <a:ea typeface="+mn-ea"/>
              <a:cs typeface="+mn-cs"/>
            </a:endParaRPr>
          </a:p>
          <a:p>
            <a:pPr rtl="0" eaLnBrk="1" fontAlgn="ctr" latinLnBrk="0" hangingPunct="1"/>
            <a:r>
              <a:rPr lang="en-GB" sz="1200" b="1" i="0" u="none" strike="noStrike" kern="1200" dirty="0" smtClean="0">
                <a:solidFill>
                  <a:schemeClr val="tx1"/>
                </a:solidFill>
                <a:effectLst/>
                <a:latin typeface="+mn-lt"/>
                <a:ea typeface="+mn-ea"/>
                <a:cs typeface="+mn-cs"/>
              </a:rPr>
              <a:t>10 </a:t>
            </a:r>
            <a:r>
              <a:rPr lang="en-GB" sz="1200" b="0" i="0" u="none" strike="noStrike" kern="1200" dirty="0" smtClean="0">
                <a:solidFill>
                  <a:schemeClr val="tx1"/>
                </a:solidFill>
                <a:effectLst/>
                <a:latin typeface="+mn-lt"/>
                <a:ea typeface="+mn-ea"/>
                <a:cs typeface="+mn-cs"/>
              </a:rPr>
              <a:t>...</a:t>
            </a:r>
            <a:r>
              <a:rPr lang="en-GB" sz="1200" b="0" i="0" u="none" strike="noStrike" kern="1200" dirty="0" err="1" smtClean="0">
                <a:solidFill>
                  <a:schemeClr val="tx1"/>
                </a:solidFill>
                <a:effectLst/>
                <a:latin typeface="+mn-lt"/>
                <a:ea typeface="+mn-ea"/>
                <a:cs typeface="+mn-cs"/>
              </a:rPr>
              <a:t>réussit</a:t>
            </a:r>
            <a:r>
              <a:rPr lang="en-GB" sz="1200" b="0" i="0" u="none" strike="noStrike" kern="1200" dirty="0" smtClean="0">
                <a:solidFill>
                  <a:schemeClr val="tx1"/>
                </a:solidFill>
                <a:effectLst/>
                <a:latin typeface="+mn-lt"/>
                <a:ea typeface="+mn-ea"/>
                <a:cs typeface="+mn-cs"/>
              </a:rPr>
              <a:t> à </a:t>
            </a:r>
            <a:r>
              <a:rPr lang="en-GB" sz="1200" b="0" i="0" u="none" strike="noStrike" kern="1200" dirty="0" err="1" smtClean="0">
                <a:solidFill>
                  <a:schemeClr val="tx1"/>
                </a:solidFill>
                <a:effectLst/>
                <a:latin typeface="+mn-lt"/>
                <a:ea typeface="+mn-ea"/>
                <a:cs typeface="+mn-cs"/>
              </a:rPr>
              <a:t>l'épreuve</a:t>
            </a:r>
            <a:endParaRPr lang="en-GB" sz="1200" b="0" i="0" u="none" strike="noStrike"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1482965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Frequency</a:t>
            </a:r>
          </a:p>
          <a:p>
            <a:r>
              <a:rPr kumimoji="0" lang="en-GB" sz="1200" b="0" i="0" u="none" strike="noStrike" kern="1200" cap="none" spc="0" normalizeH="0" baseline="0" noProof="0" dirty="0" smtClean="0">
                <a:ln>
                  <a:noFill/>
                </a:ln>
                <a:solidFill>
                  <a:prstClr val="black"/>
                </a:solidFill>
                <a:effectLst/>
                <a:uLnTx/>
                <a:uFillTx/>
                <a:latin typeface="+mn-lt"/>
                <a:ea typeface="+mn-ea"/>
                <a:cs typeface="+mn-cs"/>
              </a:rPr>
              <a:t>Verb and other vocabulary frequency rankings (1 is the most common word in French): </a:t>
            </a:r>
            <a:r>
              <a:rPr lang="en-GB" baseline="0" dirty="0" err="1" smtClean="0"/>
              <a:t>finir</a:t>
            </a:r>
            <a:r>
              <a:rPr lang="en-GB" baseline="0" dirty="0" smtClean="0"/>
              <a:t> [534]; </a:t>
            </a:r>
            <a:r>
              <a:rPr lang="en-GB" baseline="0" dirty="0" err="1" smtClean="0"/>
              <a:t>choisir</a:t>
            </a:r>
            <a:r>
              <a:rPr lang="en-GB" baseline="0" dirty="0" smtClean="0"/>
              <a:t> [226]; </a:t>
            </a:r>
            <a:r>
              <a:rPr lang="en-GB" baseline="0" dirty="0" err="1" smtClean="0"/>
              <a:t>r</a:t>
            </a:r>
            <a:r>
              <a:rPr lang="en-GB" baseline="0" dirty="0" err="1" smtClean="0">
                <a:latin typeface="Calibri" panose="020F0502020204030204" pitchFamily="34" charset="0"/>
                <a:cs typeface="Calibri" panose="020F0502020204030204" pitchFamily="34" charset="0"/>
              </a:rPr>
              <a:t>é</a:t>
            </a:r>
            <a:r>
              <a:rPr lang="en-GB" baseline="0" dirty="0" err="1" smtClean="0"/>
              <a:t>ussir</a:t>
            </a:r>
            <a:r>
              <a:rPr lang="en-GB" baseline="0" dirty="0" smtClean="0"/>
              <a:t> [279]; devoir [39 – verb form]; cahier [4001]; livre [358]; </a:t>
            </a:r>
            <a:r>
              <a:rPr lang="en-GB" baseline="0" dirty="0" err="1" smtClean="0"/>
              <a:t>repas</a:t>
            </a:r>
            <a:r>
              <a:rPr lang="en-GB" baseline="0" dirty="0" smtClean="0"/>
              <a:t> [2948]; </a:t>
            </a:r>
            <a:r>
              <a:rPr lang="en-GB" baseline="0" dirty="0" err="1" smtClean="0"/>
              <a:t>examen</a:t>
            </a:r>
            <a:r>
              <a:rPr lang="en-GB" baseline="0" dirty="0" smtClean="0"/>
              <a:t> [1448]; </a:t>
            </a:r>
            <a:r>
              <a:rPr lang="en-GB" baseline="0" dirty="0" err="1" smtClean="0">
                <a:latin typeface="Calibri" panose="020F0502020204030204" pitchFamily="34" charset="0"/>
                <a:cs typeface="Calibri" panose="020F0502020204030204" pitchFamily="34" charset="0"/>
              </a:rPr>
              <a:t>épreuve</a:t>
            </a:r>
            <a:r>
              <a:rPr lang="en-GB" baseline="0" dirty="0" smtClean="0">
                <a:latin typeface="Calibri" panose="020F0502020204030204" pitchFamily="34" charset="0"/>
                <a:cs typeface="Calibri" panose="020F0502020204030204" pitchFamily="34" charset="0"/>
              </a:rPr>
              <a:t> [1668]; travail [153]; glace [2580]; </a:t>
            </a:r>
            <a:r>
              <a:rPr lang="en-GB" baseline="0" dirty="0" err="1" smtClean="0">
                <a:latin typeface="Calibri" panose="020F0502020204030204" pitchFamily="34" charset="0"/>
                <a:cs typeface="Calibri" panose="020F0502020204030204" pitchFamily="34" charset="0"/>
              </a:rPr>
              <a:t>lettre</a:t>
            </a:r>
            <a:r>
              <a:rPr lang="en-GB" baseline="0" dirty="0" smtClean="0">
                <a:latin typeface="Calibri" panose="020F0502020204030204" pitchFamily="34" charset="0"/>
                <a:cs typeface="Calibri" panose="020F0502020204030204" pitchFamily="34" charset="0"/>
              </a:rPr>
              <a:t> [480] </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mn-lt"/>
                <a:ea typeface="+mn-ea"/>
                <a:cs typeface="+mn-cs"/>
              </a:rPr>
              <a:t>Source: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Londsale</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D., &amp; Le Bras, Y.  (2009). </a:t>
            </a:r>
            <a:r>
              <a:rPr kumimoji="0" lang="en-GB" sz="1200" b="0" i="1" u="none" strike="noStrike" kern="1200" cap="none" spc="0" normalizeH="0" baseline="0" noProof="0" dirty="0" smtClean="0">
                <a:ln>
                  <a:noFill/>
                </a:ln>
                <a:solidFill>
                  <a:prstClr val="black"/>
                </a:solidFill>
                <a:effectLst/>
                <a:uLnTx/>
                <a:uFillTx/>
                <a:latin typeface="+mn-lt"/>
                <a:ea typeface="+mn-ea"/>
                <a:cs typeface="+mn-cs"/>
              </a:rPr>
              <a:t>A Frequency Dictionary of French: Core vocabulary for learners </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London: Routledge.</a:t>
            </a:r>
          </a:p>
          <a:p>
            <a:endParaRPr lang="en-GB" b="0" dirty="0" smtClean="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344673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r>
              <a:rPr lang="en-GB" b="1" dirty="0" smtClean="0"/>
              <a:t>Frequency</a:t>
            </a:r>
          </a:p>
          <a:p>
            <a:r>
              <a:rPr kumimoji="0" lang="en-GB" sz="1200" b="0" i="0" u="none" strike="noStrike" kern="1200" cap="none" spc="0" normalizeH="0" baseline="0" noProof="0" dirty="0" smtClean="0">
                <a:ln>
                  <a:noFill/>
                </a:ln>
                <a:solidFill>
                  <a:prstClr val="black"/>
                </a:solidFill>
                <a:effectLst/>
                <a:uLnTx/>
                <a:uFillTx/>
                <a:latin typeface="+mn-lt"/>
                <a:ea typeface="+mn-ea"/>
                <a:cs typeface="+mn-cs"/>
              </a:rPr>
              <a:t>Verb and other vocabulary frequency rankings (1 is the most common word in French): </a:t>
            </a:r>
            <a:r>
              <a:rPr lang="en-GB" baseline="0" dirty="0" err="1" smtClean="0"/>
              <a:t>finir</a:t>
            </a:r>
            <a:r>
              <a:rPr lang="en-GB" baseline="0" dirty="0" smtClean="0"/>
              <a:t> [534]; </a:t>
            </a:r>
            <a:r>
              <a:rPr lang="en-GB" baseline="0" dirty="0" err="1" smtClean="0"/>
              <a:t>choisir</a:t>
            </a:r>
            <a:r>
              <a:rPr lang="en-GB" baseline="0" dirty="0" smtClean="0"/>
              <a:t> [226]; </a:t>
            </a:r>
            <a:r>
              <a:rPr lang="en-GB" baseline="0" dirty="0" err="1" smtClean="0"/>
              <a:t>r</a:t>
            </a:r>
            <a:r>
              <a:rPr lang="en-GB" baseline="0" dirty="0" err="1" smtClean="0">
                <a:latin typeface="Calibri" panose="020F0502020204030204" pitchFamily="34" charset="0"/>
                <a:cs typeface="Calibri" panose="020F0502020204030204" pitchFamily="34" charset="0"/>
              </a:rPr>
              <a:t>é</a:t>
            </a:r>
            <a:r>
              <a:rPr lang="en-GB" baseline="0" dirty="0" err="1" smtClean="0"/>
              <a:t>ussir</a:t>
            </a:r>
            <a:r>
              <a:rPr lang="en-GB" baseline="0" dirty="0" smtClean="0"/>
              <a:t> [279]; devoir [39 – verb form]; cahier [4001]; livre [358]; </a:t>
            </a:r>
            <a:r>
              <a:rPr lang="en-GB" baseline="0" dirty="0" err="1" smtClean="0"/>
              <a:t>repas</a:t>
            </a:r>
            <a:r>
              <a:rPr lang="en-GB" baseline="0" dirty="0" smtClean="0"/>
              <a:t> [2948]; </a:t>
            </a:r>
            <a:r>
              <a:rPr lang="en-GB" baseline="0" dirty="0" err="1" smtClean="0"/>
              <a:t>examen</a:t>
            </a:r>
            <a:r>
              <a:rPr lang="en-GB" baseline="0" dirty="0" smtClean="0"/>
              <a:t> [1448]; </a:t>
            </a:r>
            <a:r>
              <a:rPr lang="en-GB" baseline="0" dirty="0" err="1" smtClean="0">
                <a:latin typeface="Calibri" panose="020F0502020204030204" pitchFamily="34" charset="0"/>
                <a:cs typeface="Calibri" panose="020F0502020204030204" pitchFamily="34" charset="0"/>
              </a:rPr>
              <a:t>épreuve</a:t>
            </a:r>
            <a:r>
              <a:rPr lang="en-GB" baseline="0" dirty="0" smtClean="0">
                <a:latin typeface="Calibri" panose="020F0502020204030204" pitchFamily="34" charset="0"/>
                <a:cs typeface="Calibri" panose="020F0502020204030204" pitchFamily="34" charset="0"/>
              </a:rPr>
              <a:t> [1668]; travail [153]; glace [2580]; </a:t>
            </a:r>
            <a:r>
              <a:rPr lang="en-GB" baseline="0" dirty="0" err="1" smtClean="0">
                <a:latin typeface="Calibri" panose="020F0502020204030204" pitchFamily="34" charset="0"/>
                <a:cs typeface="Calibri" panose="020F0502020204030204" pitchFamily="34" charset="0"/>
              </a:rPr>
              <a:t>lettre</a:t>
            </a:r>
            <a:r>
              <a:rPr lang="en-GB" baseline="0" dirty="0" smtClean="0">
                <a:latin typeface="Calibri" panose="020F0502020204030204" pitchFamily="34" charset="0"/>
                <a:cs typeface="Calibri" panose="020F0502020204030204" pitchFamily="34" charset="0"/>
              </a:rPr>
              <a:t> [480] </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mn-lt"/>
                <a:ea typeface="+mn-ea"/>
                <a:cs typeface="+mn-cs"/>
              </a:rPr>
              <a:t>Source: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Londsale</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D., &amp; Le Bras, Y.  (2009). </a:t>
            </a:r>
            <a:r>
              <a:rPr kumimoji="0" lang="en-GB" sz="1200" b="0" i="1" u="none" strike="noStrike" kern="1200" cap="none" spc="0" normalizeH="0" baseline="0" noProof="0" dirty="0" smtClean="0">
                <a:ln>
                  <a:noFill/>
                </a:ln>
                <a:solidFill>
                  <a:prstClr val="black"/>
                </a:solidFill>
                <a:effectLst/>
                <a:uLnTx/>
                <a:uFillTx/>
                <a:latin typeface="+mn-lt"/>
                <a:ea typeface="+mn-ea"/>
                <a:cs typeface="+mn-cs"/>
              </a:rPr>
              <a:t>A Frequency Dictionary of French: Core vocabulary for learners </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fld id="{9D461FE0-F9F7-430E-A708-95A40E676EA0}" type="slidenum">
              <a:rPr lang="en-GB" smtClean="0"/>
              <a:t>6</a:t>
            </a:fld>
            <a:endParaRPr lang="en-GB"/>
          </a:p>
        </p:txBody>
      </p:sp>
    </p:spTree>
    <p:extLst>
      <p:ext uri="{BB962C8B-B14F-4D97-AF65-F5344CB8AC3E}">
        <p14:creationId xmlns:p14="http://schemas.microsoft.com/office/powerpoint/2010/main" val="274549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 TO DISPLAY TO THE</a:t>
            </a:r>
            <a:r>
              <a:rPr lang="en-GB" baseline="0" dirty="0" smtClean="0"/>
              <a:t> CLASS</a:t>
            </a:r>
            <a:br>
              <a:rPr lang="en-GB" baseline="0" dirty="0" smtClean="0"/>
            </a:br>
            <a:r>
              <a:rPr lang="en-GB" baseline="0" dirty="0" smtClean="0"/>
              <a:t>Partner A and B roles are available on a word document.</a:t>
            </a:r>
            <a:br>
              <a:rPr lang="en-GB" baseline="0" dirty="0" smtClean="0"/>
            </a:br>
            <a:r>
              <a:rPr lang="en-GB" baseline="0" dirty="0" smtClean="0"/>
              <a:t>There are two versions. Version 1 is the more challenging as students have to translate from English into French.</a:t>
            </a:r>
          </a:p>
          <a:p>
            <a:endParaRPr lang="en-GB" dirty="0"/>
          </a:p>
        </p:txBody>
      </p:sp>
      <p:sp>
        <p:nvSpPr>
          <p:cNvPr id="4" name="Slide Number Placeholder 3"/>
          <p:cNvSpPr>
            <a:spLocks noGrp="1"/>
          </p:cNvSpPr>
          <p:nvPr>
            <p:ph type="sldNum" sz="quarter" idx="10"/>
          </p:nvPr>
        </p:nvSpPr>
        <p:spPr/>
        <p:txBody>
          <a:bodyPr/>
          <a:lstStyle/>
          <a:p>
            <a:fld id="{9D461FE0-F9F7-430E-A708-95A40E676EA0}" type="slidenum">
              <a:rPr lang="en-GB" smtClean="0"/>
              <a:t>7</a:t>
            </a:fld>
            <a:endParaRPr lang="en-GB"/>
          </a:p>
        </p:txBody>
      </p:sp>
    </p:spTree>
    <p:extLst>
      <p:ext uri="{BB962C8B-B14F-4D97-AF65-F5344CB8AC3E}">
        <p14:creationId xmlns:p14="http://schemas.microsoft.com/office/powerpoint/2010/main" val="2294759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 TO DISPLAY TO THE</a:t>
            </a:r>
            <a:r>
              <a:rPr lang="en-GB" baseline="0" dirty="0" smtClean="0"/>
              <a:t> CLASS</a:t>
            </a:r>
            <a:br>
              <a:rPr lang="en-GB" baseline="0" dirty="0" smtClean="0"/>
            </a:br>
            <a:r>
              <a:rPr lang="en-GB" baseline="0" dirty="0" smtClean="0"/>
              <a:t>Partner A and B roles are available on a word document.</a:t>
            </a:r>
            <a:endParaRPr lang="en-GB" dirty="0"/>
          </a:p>
        </p:txBody>
      </p:sp>
      <p:sp>
        <p:nvSpPr>
          <p:cNvPr id="4" name="Slide Number Placeholder 3"/>
          <p:cNvSpPr>
            <a:spLocks noGrp="1"/>
          </p:cNvSpPr>
          <p:nvPr>
            <p:ph type="sldNum" sz="quarter" idx="10"/>
          </p:nvPr>
        </p:nvSpPr>
        <p:spPr/>
        <p:txBody>
          <a:bodyPr/>
          <a:lstStyle/>
          <a:p>
            <a:fld id="{9D461FE0-F9F7-430E-A708-95A40E676EA0}" type="slidenum">
              <a:rPr lang="en-GB" smtClean="0"/>
              <a:t>8</a:t>
            </a:fld>
            <a:endParaRPr lang="en-GB"/>
          </a:p>
        </p:txBody>
      </p:sp>
    </p:spTree>
    <p:extLst>
      <p:ext uri="{BB962C8B-B14F-4D97-AF65-F5344CB8AC3E}">
        <p14:creationId xmlns:p14="http://schemas.microsoft.com/office/powerpoint/2010/main" val="4020155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 TO DISPLAY TO THE</a:t>
            </a:r>
            <a:r>
              <a:rPr lang="en-GB" baseline="0" dirty="0" smtClean="0"/>
              <a:t> CLASS</a:t>
            </a:r>
            <a:br>
              <a:rPr lang="en-GB" baseline="0" dirty="0" smtClean="0"/>
            </a:br>
            <a:r>
              <a:rPr lang="en-GB" baseline="0" dirty="0" smtClean="0"/>
              <a:t>Partner A and B roles are available on a word document.</a:t>
            </a:r>
            <a:br>
              <a:rPr lang="en-GB" baseline="0" dirty="0" smtClean="0"/>
            </a:br>
            <a:r>
              <a:rPr lang="en-GB" baseline="0" dirty="0" smtClean="0"/>
              <a:t>Version 1 is the more challenging as students have to translate from English into French.</a:t>
            </a:r>
            <a:endParaRPr lang="en-GB" dirty="0"/>
          </a:p>
        </p:txBody>
      </p:sp>
      <p:sp>
        <p:nvSpPr>
          <p:cNvPr id="4" name="Slide Number Placeholder 3"/>
          <p:cNvSpPr>
            <a:spLocks noGrp="1"/>
          </p:cNvSpPr>
          <p:nvPr>
            <p:ph type="sldNum" sz="quarter" idx="10"/>
          </p:nvPr>
        </p:nvSpPr>
        <p:spPr/>
        <p:txBody>
          <a:bodyPr/>
          <a:lstStyle/>
          <a:p>
            <a:fld id="{9D461FE0-F9F7-430E-A708-95A40E676EA0}" type="slidenum">
              <a:rPr lang="en-GB" smtClean="0"/>
              <a:t>10</a:t>
            </a:fld>
            <a:endParaRPr lang="en-GB"/>
          </a:p>
        </p:txBody>
      </p:sp>
    </p:spTree>
    <p:extLst>
      <p:ext uri="{BB962C8B-B14F-4D97-AF65-F5344CB8AC3E}">
        <p14:creationId xmlns:p14="http://schemas.microsoft.com/office/powerpoint/2010/main" val="152619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17768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11/05/2019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76589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11/05/2019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51294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381937755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7006851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11237736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626188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9614624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949394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smtClean="0">
                <a:solidFill>
                  <a:prstClr val="black"/>
                </a:solidFill>
              </a:rPr>
              <a:t>Stephen Owen; Emma Marsden</a:t>
            </a:r>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488421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smtClean="0">
                <a:solidFill>
                  <a:prstClr val="black"/>
                </a:solidFill>
              </a:rPr>
              <a:t>Stephen Owen; Emma Marsden</a:t>
            </a:r>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44548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6209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smtClean="0">
                <a:solidFill>
                  <a:prstClr val="black"/>
                </a:solidFill>
              </a:rPr>
              <a:t>Stephen Owen; Emma Marsden</a:t>
            </a:r>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23497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smtClean="0">
                <a:solidFill>
                  <a:prstClr val="black"/>
                </a:solidFill>
              </a:rPr>
              <a:t>Stephen Owen; Emma Marsden</a:t>
            </a:r>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37172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smtClean="0">
                <a:solidFill>
                  <a:prstClr val="black"/>
                </a:solidFill>
              </a:rPr>
              <a:t>Stephen Owen; Emma Marsden</a:t>
            </a:r>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8271520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312634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18492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87720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7701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3474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73933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11/05/2019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34745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438099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11/05/2019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64497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11/05/2019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44143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11/05/2019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33256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11/05/2019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98835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3114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0382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2309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11/05/2019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60383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11/05/2019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80086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11/05/2019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82386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107789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7219692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1138503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9.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9.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10.wav"/><Relationship Id="rId18" Type="http://schemas.openxmlformats.org/officeDocument/2006/relationships/image" Target="../media/image12.png"/><Relationship Id="rId3" Type="http://schemas.openxmlformats.org/officeDocument/2006/relationships/audio" Target="../media/audio1.wav"/><Relationship Id="rId21" Type="http://schemas.openxmlformats.org/officeDocument/2006/relationships/image" Target="../media/image15.png"/><Relationship Id="rId7" Type="http://schemas.openxmlformats.org/officeDocument/2006/relationships/audio" Target="../media/audio5.wav"/><Relationship Id="rId12" Type="http://schemas.openxmlformats.org/officeDocument/2006/relationships/audio" Target="../media/audio9.wav"/><Relationship Id="rId17" Type="http://schemas.openxmlformats.org/officeDocument/2006/relationships/image" Target="../media/image11.png"/><Relationship Id="rId2" Type="http://schemas.openxmlformats.org/officeDocument/2006/relationships/notesSlide" Target="../notesSlides/notesSlide3.xml"/><Relationship Id="rId16" Type="http://schemas.openxmlformats.org/officeDocument/2006/relationships/image" Target="../media/image10.png"/><Relationship Id="rId20"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audio" Target="../media/audio4.wav"/><Relationship Id="rId11" Type="http://schemas.openxmlformats.org/officeDocument/2006/relationships/audio" Target="../media/audio8.wav"/><Relationship Id="rId24" Type="http://schemas.openxmlformats.org/officeDocument/2006/relationships/image" Target="../media/image18.png"/><Relationship Id="rId5" Type="http://schemas.openxmlformats.org/officeDocument/2006/relationships/audio" Target="../media/audio3.wav"/><Relationship Id="rId15" Type="http://schemas.openxmlformats.org/officeDocument/2006/relationships/image" Target="../media/image9.png"/><Relationship Id="rId23" Type="http://schemas.openxmlformats.org/officeDocument/2006/relationships/image" Target="../media/image17.png"/><Relationship Id="rId10" Type="http://schemas.openxmlformats.org/officeDocument/2006/relationships/audio" Target="../media/audio7.wav"/><Relationship Id="rId19"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image" Target="../media/image8.png"/><Relationship Id="rId22"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4.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audio" Target="../media/audio14.wav"/><Relationship Id="rId11" Type="http://schemas.openxmlformats.org/officeDocument/2006/relationships/image" Target="../media/image10.png"/><Relationship Id="rId5" Type="http://schemas.openxmlformats.org/officeDocument/2006/relationships/audio" Target="../media/audio13.wav"/><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audio" Target="../media/audio12.wav"/><Relationship Id="rId9" Type="http://schemas.openxmlformats.org/officeDocument/2006/relationships/image" Target="../media/image8.pn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9.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13" name="TextBox 12"/>
          <p:cNvSpPr txBox="1"/>
          <p:nvPr/>
        </p:nvSpPr>
        <p:spPr>
          <a:xfrm>
            <a:off x="334885" y="1490008"/>
            <a:ext cx="9040437" cy="1938992"/>
          </a:xfrm>
          <a:prstGeom prst="rect">
            <a:avLst/>
          </a:prstGeom>
          <a:noFill/>
        </p:spPr>
        <p:txBody>
          <a:bodyPr wrap="square" rtlCol="0">
            <a:spAutoFit/>
          </a:bodyPr>
          <a:lstStyle/>
          <a:p>
            <a:pPr>
              <a:defRPr/>
            </a:pPr>
            <a:r>
              <a:rPr lang="en-GB" sz="6000" b="1" dirty="0">
                <a:solidFill>
                  <a:prstClr val="white"/>
                </a:solidFill>
                <a:latin typeface="Century Gothic" panose="020B0502020202020204" pitchFamily="34" charset="0"/>
              </a:rPr>
              <a:t>Talking about others: </a:t>
            </a:r>
            <a:r>
              <a:rPr lang="en-GB" sz="6000" b="1" i="1" dirty="0" err="1">
                <a:solidFill>
                  <a:prstClr val="white"/>
                </a:solidFill>
                <a:latin typeface="Century Gothic" panose="020B0502020202020204" pitchFamily="34" charset="0"/>
              </a:rPr>
              <a:t>il</a:t>
            </a:r>
            <a:r>
              <a:rPr lang="en-GB" sz="6000" b="1" i="1" dirty="0">
                <a:solidFill>
                  <a:prstClr val="white"/>
                </a:solidFill>
                <a:latin typeface="Century Gothic" panose="020B0502020202020204" pitchFamily="34" charset="0"/>
              </a:rPr>
              <a:t>/</a:t>
            </a:r>
            <a:r>
              <a:rPr lang="en-GB" sz="6000" b="1" i="1" dirty="0" err="1">
                <a:solidFill>
                  <a:prstClr val="white"/>
                </a:solidFill>
                <a:latin typeface="Century Gothic" panose="020B0502020202020204" pitchFamily="34" charset="0"/>
              </a:rPr>
              <a:t>elle</a:t>
            </a:r>
            <a:r>
              <a:rPr lang="en-GB" sz="6000" b="1" dirty="0">
                <a:solidFill>
                  <a:prstClr val="white"/>
                </a:solidFill>
                <a:latin typeface="Century Gothic" panose="020B0502020202020204" pitchFamily="34" charset="0"/>
              </a:rPr>
              <a:t> </a:t>
            </a:r>
            <a:r>
              <a:rPr lang="en-GB" sz="6000" dirty="0">
                <a:solidFill>
                  <a:prstClr val="white"/>
                </a:solidFill>
                <a:latin typeface="Century Gothic" panose="020B0502020202020204" pitchFamily="34" charset="0"/>
              </a:rPr>
              <a:t>and</a:t>
            </a:r>
            <a:r>
              <a:rPr lang="en-GB" sz="6000" b="1" dirty="0">
                <a:solidFill>
                  <a:prstClr val="white"/>
                </a:solidFill>
                <a:latin typeface="Century Gothic" panose="020B0502020202020204" pitchFamily="34" charset="0"/>
              </a:rPr>
              <a:t> </a:t>
            </a:r>
            <a:r>
              <a:rPr lang="en-GB" sz="6000" b="1" i="1" dirty="0" err="1">
                <a:solidFill>
                  <a:prstClr val="white"/>
                </a:solidFill>
                <a:latin typeface="Century Gothic" panose="020B0502020202020204" pitchFamily="34" charset="0"/>
              </a:rPr>
              <a:t>ils</a:t>
            </a:r>
            <a:r>
              <a:rPr lang="en-GB" sz="6000" b="1" i="1" dirty="0">
                <a:solidFill>
                  <a:prstClr val="white"/>
                </a:solidFill>
                <a:latin typeface="Century Gothic" panose="020B0502020202020204" pitchFamily="34" charset="0"/>
              </a:rPr>
              <a:t>/</a:t>
            </a:r>
            <a:r>
              <a:rPr lang="en-GB" sz="6000" b="1" i="1" dirty="0" err="1">
                <a:solidFill>
                  <a:prstClr val="white"/>
                </a:solidFill>
                <a:latin typeface="Century Gothic" panose="020B0502020202020204" pitchFamily="34" charset="0"/>
              </a:rPr>
              <a:t>elles</a:t>
            </a:r>
            <a:endParaRPr lang="en-GB" sz="4000" i="1" dirty="0">
              <a:solidFill>
                <a:prstClr val="white"/>
              </a:solidFill>
              <a:latin typeface="Century Gothic" panose="020B0502020202020204" pitchFamily="34" charset="0"/>
            </a:endParaRPr>
          </a:p>
        </p:txBody>
      </p:sp>
      <p:sp>
        <p:nvSpPr>
          <p:cNvPr id="14" name="Title 3"/>
          <p:cNvSpPr txBox="1">
            <a:spLocks/>
          </p:cNvSpPr>
          <p:nvPr/>
        </p:nvSpPr>
        <p:spPr>
          <a:xfrm>
            <a:off x="395111" y="3301204"/>
            <a:ext cx="5320595"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dirty="0" smtClean="0">
                <a:solidFill>
                  <a:prstClr val="white"/>
                </a:solidFill>
                <a:latin typeface="Century Gothic" panose="020B0502020202020204" pitchFamily="34" charset="0"/>
              </a:rPr>
              <a:t>‘s/he’ and ‘they’</a:t>
            </a:r>
            <a:endParaRPr lang="en-GB"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TextBox 10"/>
          <p:cNvSpPr txBox="1"/>
          <p:nvPr/>
        </p:nvSpPr>
        <p:spPr>
          <a:xfrm>
            <a:off x="10199870" y="1871239"/>
            <a:ext cx="1823204" cy="523220"/>
          </a:xfrm>
          <a:prstGeom prst="rect">
            <a:avLst/>
          </a:prstGeom>
          <a:solidFill>
            <a:srgbClr val="02456F"/>
          </a:solidFill>
          <a:effectLst>
            <a:outerShdw blurRad="50800" dist="38100" dir="5400000" algn="t" rotWithShape="0">
              <a:prstClr val="black">
                <a:alpha val="40000"/>
              </a:prstClr>
            </a:outerShdw>
          </a:effectLst>
        </p:spPr>
        <p:txBody>
          <a:bodyPr wrap="square" rtlCol="0">
            <a:spAutoFit/>
          </a:bodyPr>
          <a:lstStyle/>
          <a:p>
            <a:r>
              <a:rPr lang="en-GB" sz="2800" b="1" dirty="0">
                <a:solidFill>
                  <a:prstClr val="white"/>
                </a:solidFill>
                <a:latin typeface="Century Gothic" panose="020B0502020202020204" pitchFamily="34" charset="0"/>
              </a:rPr>
              <a:t>-IR verbs</a:t>
            </a:r>
            <a:endParaRPr lang="en-GB" sz="28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094678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233" y="91408"/>
            <a:ext cx="11929533" cy="2170851"/>
          </a:xfrm>
          <a:prstGeom prst="rect">
            <a:avLst/>
          </a:prstGeom>
        </p:spPr>
        <p:txBody>
          <a:bodyPr wrap="square">
            <a:spAutoFit/>
          </a:bodyPr>
          <a:lstStyle/>
          <a:p>
            <a:pPr algn="ctr">
              <a:lnSpc>
                <a:spcPct val="107000"/>
              </a:lnSpc>
              <a:spcAft>
                <a:spcPts val="800"/>
              </a:spcAft>
            </a:pPr>
            <a:r>
              <a:rPr lang="en-GB" sz="2000" b="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What did I say?</a:t>
            </a:r>
            <a:endParaRPr lang="en-GB" sz="2000" dirty="0" smtClean="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Imagine you are facetiming (or skyping </a:t>
            </a:r>
            <a:r>
              <a:rPr lang="en-GB" sz="2000" dirty="0" err="1"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etc</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with a French friend. You are going to imitate one of those conversations where the connection isn’t great and keeps ‘</a:t>
            </a:r>
            <a:r>
              <a:rPr lang="en-GB" sz="2000" dirty="0" err="1"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glitching</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out’ so you can’t quite hear everything that is being said!  So, when you are speaking you will miss out some words. You will see whether your partner can work out what you must have said by using the rest of the sentence. </a:t>
            </a:r>
            <a:endParaRPr lang="en-GB" sz="20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31233" y="2193551"/>
            <a:ext cx="6257041" cy="4146776"/>
          </a:xfrm>
          <a:prstGeom prst="rect">
            <a:avLst/>
          </a:prstGeom>
        </p:spPr>
        <p:txBody>
          <a:bodyPr wrap="square">
            <a:spAutoFit/>
          </a:bodyPr>
          <a:lstStyle/>
          <a:p>
            <a:pPr>
              <a:lnSpc>
                <a:spcPct val="107000"/>
              </a:lnSpc>
              <a:spcAft>
                <a:spcPts val="800"/>
              </a:spcAft>
            </a:pPr>
            <a:r>
              <a:rPr lang="en-GB" sz="2000" b="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Partner B</a:t>
            </a:r>
            <a:br>
              <a:rPr lang="en-GB" sz="2000" b="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b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Read</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each sentence out in </a:t>
            </a:r>
            <a:r>
              <a:rPr lang="en-GB" sz="2000" b="1" u="sng"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French</a:t>
            </a:r>
            <a:r>
              <a:rPr lang="en-GB"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but </a:t>
            </a:r>
            <a:r>
              <a:rPr lang="en-GB" sz="2000" b="1" dirty="0" smtClean="0">
                <a:solidFill>
                  <a:schemeClr val="accent5">
                    <a:lumMod val="50000"/>
                  </a:schemeClr>
                </a:solidFill>
                <a:latin typeface="Century Gothic" panose="020B0502020202020204" pitchFamily="34" charset="0"/>
              </a:rPr>
              <a:t>do </a:t>
            </a:r>
            <a:r>
              <a:rPr lang="en-GB" sz="2000" b="1" dirty="0">
                <a:solidFill>
                  <a:schemeClr val="accent5">
                    <a:lumMod val="50000"/>
                  </a:schemeClr>
                </a:solidFill>
                <a:latin typeface="Century Gothic" panose="020B0502020202020204" pitchFamily="34" charset="0"/>
              </a:rPr>
              <a:t>not say out loud the word that is crossed out</a:t>
            </a:r>
            <a:r>
              <a:rPr lang="en-GB" sz="2000" dirty="0">
                <a:solidFill>
                  <a:schemeClr val="accent5">
                    <a:lumMod val="50000"/>
                  </a:schemeClr>
                </a:solidFill>
                <a:latin typeface="Century Gothic" panose="020B0502020202020204" pitchFamily="34" charset="0"/>
              </a:rPr>
              <a:t>.</a:t>
            </a:r>
            <a:r>
              <a:rPr lang="en-GB" sz="2000" dirty="0"/>
              <a:t> </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Take care to say the correct form of the verb.  This tells your partner whether you’re talking about </a:t>
            </a:r>
            <a:r>
              <a:rPr lang="en-GB" sz="2000" b="1" i="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one</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of your friends or </a:t>
            </a:r>
            <a:r>
              <a:rPr lang="en-GB" sz="2000" b="1" i="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more than one</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Your partner will </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choose between two pictures (showing </a:t>
            </a:r>
            <a:r>
              <a:rPr lang="en-GB" sz="2000" b="1" i="1"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one</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or </a:t>
            </a:r>
            <a:r>
              <a:rPr lang="en-GB" sz="2000" b="1" i="1"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more than one</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endParaRPr lang="en-GB"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Then, the connection gets better so you say the </a:t>
            </a:r>
            <a:r>
              <a:rPr lang="en-GB" sz="2000" b="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whole sentence </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the 2</a:t>
            </a:r>
            <a:r>
              <a:rPr lang="en-GB" sz="2000" baseline="30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nd</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time around. S/he will then complete the sentence in French – so repeat and allow time for writing.</a:t>
            </a:r>
            <a:endParaRPr lang="en-GB" sz="20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6388273" y="4893755"/>
            <a:ext cx="5672492" cy="1200329"/>
          </a:xfrm>
          <a:prstGeom prst="rect">
            <a:avLst/>
          </a:prstGeom>
          <a:noFill/>
        </p:spPr>
        <p:txBody>
          <a:bodyPr wrap="square" rtlCol="0">
            <a:spAutoFit/>
          </a:bodyPr>
          <a:lstStyle/>
          <a:p>
            <a:r>
              <a:rPr lang="en-GB" dirty="0" smtClean="0">
                <a:solidFill>
                  <a:schemeClr val="accent5">
                    <a:lumMod val="50000"/>
                  </a:schemeClr>
                </a:solidFill>
                <a:latin typeface="Century Gothic" panose="020B0502020202020204" pitchFamily="34" charset="0"/>
              </a:rPr>
              <a:t>Your partner will then tell you in English what s/he has understood about what your friends do.</a:t>
            </a:r>
            <a:br>
              <a:rPr lang="en-GB" dirty="0" smtClean="0">
                <a:solidFill>
                  <a:schemeClr val="accent5">
                    <a:lumMod val="50000"/>
                  </a:schemeClr>
                </a:solidFill>
                <a:latin typeface="Century Gothic" panose="020B0502020202020204" pitchFamily="34" charset="0"/>
              </a:rPr>
            </a:br>
            <a:r>
              <a:rPr lang="en-GB" dirty="0" smtClean="0">
                <a:solidFill>
                  <a:schemeClr val="accent5">
                    <a:lumMod val="50000"/>
                  </a:schemeClr>
                </a:solidFill>
                <a:latin typeface="Century Gothic" panose="020B0502020202020204" pitchFamily="34" charset="0"/>
              </a:rPr>
              <a:t/>
            </a:r>
            <a:br>
              <a:rPr lang="en-GB" dirty="0" smtClean="0">
                <a:solidFill>
                  <a:schemeClr val="accent5">
                    <a:lumMod val="50000"/>
                  </a:schemeClr>
                </a:solidFill>
                <a:latin typeface="Century Gothic" panose="020B0502020202020204" pitchFamily="34" charset="0"/>
              </a:rPr>
            </a:br>
            <a:r>
              <a:rPr lang="en-GB" dirty="0" smtClean="0">
                <a:solidFill>
                  <a:schemeClr val="accent5">
                    <a:lumMod val="50000"/>
                  </a:schemeClr>
                </a:solidFill>
                <a:latin typeface="Century Gothic" panose="020B0502020202020204" pitchFamily="34" charset="0"/>
              </a:rPr>
              <a:t>Then it’s your turn to listen to your partner.</a:t>
            </a:r>
            <a:endParaRPr lang="en-GB" dirty="0">
              <a:solidFill>
                <a:schemeClr val="accent5">
                  <a:lumMod val="50000"/>
                </a:schemeClr>
              </a:solidFill>
              <a:latin typeface="Century Gothic" panose="020B0502020202020204" pitchFamily="34" charset="0"/>
            </a:endParaRPr>
          </a:p>
        </p:txBody>
      </p:sp>
      <p:sp>
        <p:nvSpPr>
          <p:cNvPr id="10" name="TextBox 9"/>
          <p:cNvSpPr txBox="1"/>
          <p:nvPr/>
        </p:nvSpPr>
        <p:spPr>
          <a:xfrm>
            <a:off x="131233" y="91408"/>
            <a:ext cx="2511759" cy="369332"/>
          </a:xfrm>
          <a:prstGeom prst="rect">
            <a:avLst/>
          </a:prstGeom>
          <a:noFill/>
        </p:spPr>
        <p:txBody>
          <a:bodyPr wrap="square" rtlCol="0">
            <a:spAutoFit/>
          </a:bodyPr>
          <a:lstStyle/>
          <a:p>
            <a:r>
              <a:rPr lang="en-GB" b="1" dirty="0" smtClean="0">
                <a:solidFill>
                  <a:schemeClr val="accent5">
                    <a:lumMod val="50000"/>
                  </a:schemeClr>
                </a:solidFill>
                <a:latin typeface="Century Gothic" panose="020B0502020202020204" pitchFamily="34" charset="0"/>
              </a:rPr>
              <a:t>Version 1</a:t>
            </a:r>
            <a:endParaRPr lang="en-GB" b="1" dirty="0">
              <a:solidFill>
                <a:schemeClr val="accent5">
                  <a:lumMod val="50000"/>
                </a:schemeClr>
              </a:solidFill>
              <a:latin typeface="Century Gothic" panose="020B0502020202020204" pitchFamily="34" charset="0"/>
            </a:endParaRPr>
          </a:p>
        </p:txBody>
      </p:sp>
      <p:sp>
        <p:nvSpPr>
          <p:cNvPr id="11" name="Content Placeholder 2"/>
          <p:cNvSpPr txBox="1">
            <a:spLocks/>
          </p:cNvSpPr>
          <p:nvPr/>
        </p:nvSpPr>
        <p:spPr>
          <a:xfrm>
            <a:off x="8695267" y="91408"/>
            <a:ext cx="3260150" cy="3805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2000" b="1" dirty="0" err="1" smtClean="0">
                <a:solidFill>
                  <a:srgbClr val="4472C4">
                    <a:lumMod val="50000"/>
                  </a:srgbClr>
                </a:solidFill>
                <a:latin typeface="Century Gothic" panose="020B0502020202020204" pitchFamily="34" charset="0"/>
              </a:rPr>
              <a:t>Parler</a:t>
            </a:r>
            <a:r>
              <a:rPr lang="en-GB" sz="2000" b="1" dirty="0" smtClean="0">
                <a:solidFill>
                  <a:srgbClr val="4472C4">
                    <a:lumMod val="50000"/>
                  </a:srgbClr>
                </a:solidFill>
                <a:latin typeface="Century Gothic" panose="020B0502020202020204" pitchFamily="34" charset="0"/>
              </a:rPr>
              <a:t> / </a:t>
            </a:r>
            <a:r>
              <a:rPr lang="en-GB" sz="2000" b="1" dirty="0" err="1" smtClean="0">
                <a:solidFill>
                  <a:srgbClr val="4472C4">
                    <a:lumMod val="50000"/>
                  </a:srgbClr>
                </a:solidFill>
                <a:latin typeface="Century Gothic" panose="020B0502020202020204" pitchFamily="34" charset="0"/>
              </a:rPr>
              <a:t>Écouter</a:t>
            </a:r>
            <a:r>
              <a:rPr lang="en-GB" sz="2000" b="1" dirty="0" smtClean="0">
                <a:solidFill>
                  <a:srgbClr val="4472C4">
                    <a:lumMod val="50000"/>
                  </a:srgbClr>
                </a:solidFill>
                <a:latin typeface="Century Gothic" panose="020B0502020202020204" pitchFamily="34" charset="0"/>
              </a:rPr>
              <a:t> / </a:t>
            </a:r>
            <a:r>
              <a:rPr lang="en-GB" sz="2000" b="1" dirty="0" err="1" smtClean="0">
                <a:solidFill>
                  <a:srgbClr val="4472C4">
                    <a:lumMod val="50000"/>
                  </a:srgbClr>
                </a:solidFill>
                <a:latin typeface="Century Gothic" panose="020B0502020202020204" pitchFamily="34" charset="0"/>
              </a:rPr>
              <a:t>Écrire</a:t>
            </a:r>
            <a:r>
              <a:rPr lang="en-GB" sz="2000" b="1" dirty="0" smtClean="0">
                <a:solidFill>
                  <a:srgbClr val="4472C4">
                    <a:lumMod val="50000"/>
                  </a:srgbClr>
                </a:solidFill>
                <a:latin typeface="Century Gothic" panose="020B0502020202020204" pitchFamily="34" charset="0"/>
              </a:rPr>
              <a:t> </a:t>
            </a:r>
            <a:endParaRPr lang="en-GB" sz="2000" b="1" dirty="0">
              <a:solidFill>
                <a:srgbClr val="4472C4">
                  <a:lumMod val="50000"/>
                </a:srgbClr>
              </a:solidFill>
              <a:latin typeface="Century Gothic" panose="020B0502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441662013"/>
              </p:ext>
            </p:extLst>
          </p:nvPr>
        </p:nvGraphicFramePr>
        <p:xfrm>
          <a:off x="6388274" y="2577187"/>
          <a:ext cx="5672492" cy="2251990"/>
        </p:xfrm>
        <a:graphic>
          <a:graphicData uri="http://schemas.openxmlformats.org/drawingml/2006/table">
            <a:tbl>
              <a:tblPr firstRow="1" firstCol="1" bandRow="1"/>
              <a:tblGrid>
                <a:gridCol w="640657"/>
                <a:gridCol w="5031835"/>
              </a:tblGrid>
              <a:tr h="450398">
                <a:tc>
                  <a:txBody>
                    <a:bodyPr/>
                    <a:lstStyle/>
                    <a:p>
                      <a:pPr algn="ctr">
                        <a:lnSpc>
                          <a:spcPct val="107000"/>
                        </a:lnSpc>
                        <a:spcAft>
                          <a:spcPts val="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6</a:t>
                      </a:r>
                      <a:endParaRPr lang="en-GB" sz="24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strike="sngStrike"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They</a:t>
                      </a:r>
                      <a:r>
                        <a:rPr lang="en-GB" sz="240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b="1"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choose</a:t>
                      </a:r>
                      <a:r>
                        <a:rPr lang="en-GB" sz="2400" b="1" baseline="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 fruit.</a:t>
                      </a:r>
                      <a:endParaRPr lang="en-GB" sz="2400" b="1"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398">
                <a:tc>
                  <a:txBody>
                    <a:bodyPr/>
                    <a:lstStyle/>
                    <a:p>
                      <a:pPr algn="ctr">
                        <a:lnSpc>
                          <a:spcPct val="107000"/>
                        </a:lnSpc>
                        <a:spcAft>
                          <a:spcPts val="0"/>
                        </a:spcAft>
                      </a:pPr>
                      <a:r>
                        <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7</a:t>
                      </a:r>
                      <a:endParaRPr lang="en-GB" sz="24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strike="sngStrike"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They</a:t>
                      </a:r>
                      <a:r>
                        <a:rPr lang="en-GB" sz="240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b="1"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finish the meal.</a:t>
                      </a:r>
                      <a:endParaRPr lang="en-GB" sz="2400" b="1"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398">
                <a:tc>
                  <a:txBody>
                    <a:bodyPr/>
                    <a:lstStyle/>
                    <a:p>
                      <a:pPr algn="ctr">
                        <a:lnSpc>
                          <a:spcPct val="107000"/>
                        </a:lnSpc>
                        <a:spcAft>
                          <a:spcPts val="0"/>
                        </a:spcAft>
                      </a:pPr>
                      <a:r>
                        <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8</a:t>
                      </a:r>
                      <a:endParaRPr lang="en-GB" sz="24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strike="sngStrike"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She</a:t>
                      </a:r>
                      <a:r>
                        <a:rPr lang="en-GB" sz="240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b="1"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chooses music.</a:t>
                      </a:r>
                      <a:endParaRPr lang="en-GB" sz="2400" b="1"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398">
                <a:tc>
                  <a:txBody>
                    <a:bodyPr/>
                    <a:lstStyle/>
                    <a:p>
                      <a:pPr algn="ctr">
                        <a:lnSpc>
                          <a:spcPct val="107000"/>
                        </a:lnSpc>
                        <a:spcAft>
                          <a:spcPts val="0"/>
                        </a:spcAft>
                      </a:pPr>
                      <a:r>
                        <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9</a:t>
                      </a:r>
                      <a:endParaRPr lang="en-GB" sz="24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strike="sngStrike"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They</a:t>
                      </a:r>
                      <a:r>
                        <a:rPr lang="en-GB" sz="240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b="1"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succeed</a:t>
                      </a:r>
                      <a:r>
                        <a:rPr lang="en-GB" sz="2400" b="1" baseline="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in the exam.</a:t>
                      </a:r>
                      <a:endParaRPr lang="en-GB" sz="2400" b="1"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398">
                <a:tc>
                  <a:txBody>
                    <a:bodyPr/>
                    <a:lstStyle/>
                    <a:p>
                      <a:pPr algn="ctr">
                        <a:lnSpc>
                          <a:spcPct val="107000"/>
                        </a:lnSpc>
                        <a:spcAft>
                          <a:spcPts val="0"/>
                        </a:spcAft>
                      </a:pPr>
                      <a:r>
                        <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10</a:t>
                      </a:r>
                      <a:endParaRPr lang="en-GB" sz="24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strike="sngStrike"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She</a:t>
                      </a:r>
                      <a:r>
                        <a:rPr lang="en-GB" sz="240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b="1"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succeeds</a:t>
                      </a:r>
                      <a:r>
                        <a:rPr lang="en-GB" sz="2400" b="1" baseline="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in the test.</a:t>
                      </a:r>
                      <a:endParaRPr lang="en-GB" sz="2400" b="1"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60364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233" y="91408"/>
            <a:ext cx="11929533" cy="2170851"/>
          </a:xfrm>
          <a:prstGeom prst="rect">
            <a:avLst/>
          </a:prstGeom>
        </p:spPr>
        <p:txBody>
          <a:bodyPr wrap="square">
            <a:spAutoFit/>
          </a:bodyPr>
          <a:lstStyle/>
          <a:p>
            <a:pPr algn="ctr">
              <a:lnSpc>
                <a:spcPct val="107000"/>
              </a:lnSpc>
              <a:spcAft>
                <a:spcPts val="800"/>
              </a:spcAft>
            </a:pPr>
            <a:r>
              <a:rPr lang="en-GB" sz="2000" b="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What did I say?</a:t>
            </a:r>
            <a:endParaRPr lang="en-GB" sz="2000" dirty="0" smtClean="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Imagine you are facetiming (or skyping </a:t>
            </a:r>
            <a:r>
              <a:rPr lang="en-GB" sz="2000" dirty="0" err="1"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etc</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with a French friend. You are going to imitate one of those conversations where the connection isn’t great and keeps ‘</a:t>
            </a:r>
            <a:r>
              <a:rPr lang="en-GB" sz="2000" dirty="0" err="1"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glitching</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out’ so you can’t quite hear everything that is being said!  So, when you are speaking you will miss out some words. You will see whether your partner can work out what you must have said by using the rest of the sentence. </a:t>
            </a:r>
            <a:endParaRPr lang="en-GB" sz="20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31233" y="2193551"/>
            <a:ext cx="6257041" cy="4146776"/>
          </a:xfrm>
          <a:prstGeom prst="rect">
            <a:avLst/>
          </a:prstGeom>
        </p:spPr>
        <p:txBody>
          <a:bodyPr wrap="square">
            <a:spAutoFit/>
          </a:bodyPr>
          <a:lstStyle/>
          <a:p>
            <a:pPr>
              <a:lnSpc>
                <a:spcPct val="107000"/>
              </a:lnSpc>
              <a:spcAft>
                <a:spcPts val="800"/>
              </a:spcAft>
            </a:pPr>
            <a:r>
              <a:rPr lang="en-GB" sz="2000" b="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Partner B</a:t>
            </a:r>
            <a:br>
              <a:rPr lang="en-GB" sz="2000" b="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b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Read</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each sentence out in </a:t>
            </a:r>
            <a:r>
              <a:rPr lang="en-GB" sz="2000" b="1" u="sng"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French</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but </a:t>
            </a:r>
            <a:r>
              <a:rPr lang="en-GB" sz="2000" b="1" dirty="0" smtClean="0">
                <a:solidFill>
                  <a:schemeClr val="accent5">
                    <a:lumMod val="50000"/>
                  </a:schemeClr>
                </a:solidFill>
                <a:latin typeface="Century Gothic" panose="020B0502020202020204" pitchFamily="34" charset="0"/>
              </a:rPr>
              <a:t>do not say out loud the word that is crossed out</a:t>
            </a:r>
            <a:r>
              <a:rPr lang="en-GB" sz="2000" dirty="0" smtClean="0">
                <a:solidFill>
                  <a:schemeClr val="accent5">
                    <a:lumMod val="50000"/>
                  </a:schemeClr>
                </a:solidFill>
                <a:latin typeface="Century Gothic" panose="020B0502020202020204" pitchFamily="34" charset="0"/>
              </a:rPr>
              <a:t>.</a:t>
            </a:r>
            <a:r>
              <a:rPr lang="en-GB" sz="2000" dirty="0" smtClean="0"/>
              <a:t> </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Choose the correct form of the verb and pronounce it clearly.  This tells your partner whether you’re talking about </a:t>
            </a:r>
            <a:r>
              <a:rPr lang="en-GB" sz="2000" b="1" i="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one</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of your friends or </a:t>
            </a:r>
            <a:r>
              <a:rPr lang="en-GB" sz="2000" b="1" i="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more than one</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Your partner </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chooses between two pictures (showing </a:t>
            </a:r>
            <a:r>
              <a:rPr lang="en-GB" sz="2000" b="1" i="1"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one</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or </a:t>
            </a:r>
            <a:r>
              <a:rPr lang="en-GB" sz="2000" b="1" i="1"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more than one</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endParaRPr lang="en-GB"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Then, the connection gets better so you say the </a:t>
            </a:r>
            <a:r>
              <a:rPr lang="en-GB" sz="2000" b="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whole sentence </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the 2</a:t>
            </a:r>
            <a:r>
              <a:rPr lang="en-GB" sz="2000" baseline="30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nd</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time around. S/he then completes the sentence in French – so repeat and allow time for writing.</a:t>
            </a:r>
            <a:endParaRPr lang="en-GB" sz="20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6388273" y="4893755"/>
            <a:ext cx="5672492" cy="1200329"/>
          </a:xfrm>
          <a:prstGeom prst="rect">
            <a:avLst/>
          </a:prstGeom>
          <a:noFill/>
        </p:spPr>
        <p:txBody>
          <a:bodyPr wrap="square" rtlCol="0">
            <a:spAutoFit/>
          </a:bodyPr>
          <a:lstStyle/>
          <a:p>
            <a:r>
              <a:rPr lang="en-GB" dirty="0" smtClean="0">
                <a:solidFill>
                  <a:schemeClr val="accent5">
                    <a:lumMod val="50000"/>
                  </a:schemeClr>
                </a:solidFill>
                <a:latin typeface="Century Gothic" panose="020B0502020202020204" pitchFamily="34" charset="0"/>
              </a:rPr>
              <a:t>Your partner will then tell you in English what s/he has understood about what your friends do.</a:t>
            </a:r>
            <a:br>
              <a:rPr lang="en-GB" dirty="0" smtClean="0">
                <a:solidFill>
                  <a:schemeClr val="accent5">
                    <a:lumMod val="50000"/>
                  </a:schemeClr>
                </a:solidFill>
                <a:latin typeface="Century Gothic" panose="020B0502020202020204" pitchFamily="34" charset="0"/>
              </a:rPr>
            </a:br>
            <a:r>
              <a:rPr lang="en-GB" dirty="0" smtClean="0">
                <a:solidFill>
                  <a:schemeClr val="accent5">
                    <a:lumMod val="50000"/>
                  </a:schemeClr>
                </a:solidFill>
                <a:latin typeface="Century Gothic" panose="020B0502020202020204" pitchFamily="34" charset="0"/>
              </a:rPr>
              <a:t/>
            </a:r>
            <a:br>
              <a:rPr lang="en-GB" dirty="0" smtClean="0">
                <a:solidFill>
                  <a:schemeClr val="accent5">
                    <a:lumMod val="50000"/>
                  </a:schemeClr>
                </a:solidFill>
                <a:latin typeface="Century Gothic" panose="020B0502020202020204" pitchFamily="34" charset="0"/>
              </a:rPr>
            </a:br>
            <a:r>
              <a:rPr lang="en-GB" dirty="0" smtClean="0">
                <a:solidFill>
                  <a:schemeClr val="accent5">
                    <a:lumMod val="50000"/>
                  </a:schemeClr>
                </a:solidFill>
                <a:latin typeface="Century Gothic" panose="020B0502020202020204" pitchFamily="34" charset="0"/>
              </a:rPr>
              <a:t>Then it’s your turn to listen to your partner.</a:t>
            </a:r>
            <a:endParaRPr lang="en-GB" dirty="0">
              <a:solidFill>
                <a:schemeClr val="accent5">
                  <a:lumMod val="50000"/>
                </a:schemeClr>
              </a:solidFill>
              <a:latin typeface="Century Gothic" panose="020B0502020202020204" pitchFamily="34" charset="0"/>
            </a:endParaRPr>
          </a:p>
        </p:txBody>
      </p:sp>
      <p:sp>
        <p:nvSpPr>
          <p:cNvPr id="6" name="TextBox 5"/>
          <p:cNvSpPr txBox="1"/>
          <p:nvPr/>
        </p:nvSpPr>
        <p:spPr>
          <a:xfrm>
            <a:off x="131233" y="91408"/>
            <a:ext cx="2511759" cy="369332"/>
          </a:xfrm>
          <a:prstGeom prst="rect">
            <a:avLst/>
          </a:prstGeom>
          <a:noFill/>
        </p:spPr>
        <p:txBody>
          <a:bodyPr wrap="square" rtlCol="0">
            <a:spAutoFit/>
          </a:bodyPr>
          <a:lstStyle/>
          <a:p>
            <a:r>
              <a:rPr lang="en-GB" b="1" dirty="0" smtClean="0">
                <a:solidFill>
                  <a:schemeClr val="accent5">
                    <a:lumMod val="50000"/>
                  </a:schemeClr>
                </a:solidFill>
                <a:latin typeface="Century Gothic" panose="020B0502020202020204" pitchFamily="34" charset="0"/>
              </a:rPr>
              <a:t>Version 2</a:t>
            </a:r>
            <a:endParaRPr lang="en-GB" b="1" dirty="0">
              <a:solidFill>
                <a:schemeClr val="accent5">
                  <a:lumMod val="50000"/>
                </a:schemeClr>
              </a:solidFill>
              <a:latin typeface="Century Gothic" panose="020B0502020202020204" pitchFamily="34" charset="0"/>
            </a:endParaRPr>
          </a:p>
        </p:txBody>
      </p:sp>
      <p:sp>
        <p:nvSpPr>
          <p:cNvPr id="10" name="Content Placeholder 2"/>
          <p:cNvSpPr txBox="1">
            <a:spLocks/>
          </p:cNvSpPr>
          <p:nvPr/>
        </p:nvSpPr>
        <p:spPr>
          <a:xfrm>
            <a:off x="8695267" y="91408"/>
            <a:ext cx="3260150" cy="3805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2000" b="1" dirty="0" err="1" smtClean="0">
                <a:solidFill>
                  <a:srgbClr val="4472C4">
                    <a:lumMod val="50000"/>
                  </a:srgbClr>
                </a:solidFill>
                <a:latin typeface="Century Gothic" panose="020B0502020202020204" pitchFamily="34" charset="0"/>
              </a:rPr>
              <a:t>Parler</a:t>
            </a:r>
            <a:r>
              <a:rPr lang="en-GB" sz="2000" b="1" dirty="0" smtClean="0">
                <a:solidFill>
                  <a:srgbClr val="4472C4">
                    <a:lumMod val="50000"/>
                  </a:srgbClr>
                </a:solidFill>
                <a:latin typeface="Century Gothic" panose="020B0502020202020204" pitchFamily="34" charset="0"/>
              </a:rPr>
              <a:t> / </a:t>
            </a:r>
            <a:r>
              <a:rPr lang="en-GB" sz="2000" b="1" dirty="0" err="1" smtClean="0">
                <a:solidFill>
                  <a:srgbClr val="4472C4">
                    <a:lumMod val="50000"/>
                  </a:srgbClr>
                </a:solidFill>
                <a:latin typeface="Century Gothic" panose="020B0502020202020204" pitchFamily="34" charset="0"/>
              </a:rPr>
              <a:t>Écouter</a:t>
            </a:r>
            <a:r>
              <a:rPr lang="en-GB" sz="2000" b="1" dirty="0" smtClean="0">
                <a:solidFill>
                  <a:srgbClr val="4472C4">
                    <a:lumMod val="50000"/>
                  </a:srgbClr>
                </a:solidFill>
                <a:latin typeface="Century Gothic" panose="020B0502020202020204" pitchFamily="34" charset="0"/>
              </a:rPr>
              <a:t> / </a:t>
            </a:r>
            <a:r>
              <a:rPr lang="en-GB" sz="2000" b="1" dirty="0" err="1" smtClean="0">
                <a:solidFill>
                  <a:srgbClr val="4472C4">
                    <a:lumMod val="50000"/>
                  </a:srgbClr>
                </a:solidFill>
                <a:latin typeface="Century Gothic" panose="020B0502020202020204" pitchFamily="34" charset="0"/>
              </a:rPr>
              <a:t>Écrire</a:t>
            </a:r>
            <a:r>
              <a:rPr lang="en-GB" sz="2000" b="1" dirty="0" smtClean="0">
                <a:solidFill>
                  <a:srgbClr val="4472C4">
                    <a:lumMod val="50000"/>
                  </a:srgbClr>
                </a:solidFill>
                <a:latin typeface="Century Gothic" panose="020B0502020202020204" pitchFamily="34" charset="0"/>
              </a:rPr>
              <a:t> </a:t>
            </a:r>
            <a:endParaRPr lang="en-GB" sz="2000" b="1" dirty="0">
              <a:solidFill>
                <a:srgbClr val="4472C4">
                  <a:lumMod val="50000"/>
                </a:srgbClr>
              </a:solidFill>
              <a:latin typeface="Century Gothic" panose="020B05020202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995385977"/>
              </p:ext>
            </p:extLst>
          </p:nvPr>
        </p:nvGraphicFramePr>
        <p:xfrm>
          <a:off x="6388274" y="2577187"/>
          <a:ext cx="5672492" cy="2251990"/>
        </p:xfrm>
        <a:graphic>
          <a:graphicData uri="http://schemas.openxmlformats.org/drawingml/2006/table">
            <a:tbl>
              <a:tblPr firstRow="1" firstCol="1" bandRow="1"/>
              <a:tblGrid>
                <a:gridCol w="640657"/>
                <a:gridCol w="5031835"/>
              </a:tblGrid>
              <a:tr h="450398">
                <a:tc>
                  <a:txBody>
                    <a:bodyPr/>
                    <a:lstStyle/>
                    <a:p>
                      <a:pPr algn="ctr">
                        <a:lnSpc>
                          <a:spcPct val="107000"/>
                        </a:lnSpc>
                        <a:spcAft>
                          <a:spcPts val="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6</a:t>
                      </a:r>
                      <a:endParaRPr lang="en-GB" sz="20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strike="sngStrike"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Ils</a:t>
                      </a:r>
                      <a:r>
                        <a:rPr lang="en-GB" sz="200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choisit</a:t>
                      </a:r>
                      <a:r>
                        <a:rPr lang="en-GB" sz="2000" b="1"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r>
                        <a:rPr lang="en-GB" sz="2000" b="1"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choisissent</a:t>
                      </a:r>
                      <a:r>
                        <a:rPr lang="en-GB" sz="2000" b="1" baseline="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baseline="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 fruit.</a:t>
                      </a:r>
                      <a:endParaRPr lang="en-GB" sz="2000" b="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398">
                <a:tc>
                  <a:txBody>
                    <a:bodyPr/>
                    <a:lstStyle/>
                    <a:p>
                      <a:pPr algn="ctr">
                        <a:lnSpc>
                          <a:spcPct val="107000"/>
                        </a:lnSpc>
                        <a:spcAft>
                          <a:spcPts val="0"/>
                        </a:spcAft>
                      </a:pPr>
                      <a:r>
                        <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7</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strike="sngStrike"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Ils</a:t>
                      </a:r>
                      <a:r>
                        <a:rPr lang="en-GB" sz="200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finit</a:t>
                      </a:r>
                      <a:r>
                        <a:rPr lang="en-GB" sz="2000" b="1"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r>
                        <a:rPr lang="en-GB" sz="2000" b="1"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finissent</a:t>
                      </a:r>
                      <a:r>
                        <a:rPr lang="en-GB" sz="2000" b="1"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le </a:t>
                      </a:r>
                      <a:r>
                        <a:rPr lang="en-GB" sz="2000" b="0"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repas</a:t>
                      </a:r>
                      <a:r>
                        <a:rPr lang="en-GB" sz="2000" b="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b="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398">
                <a:tc>
                  <a:txBody>
                    <a:bodyPr/>
                    <a:lstStyle/>
                    <a:p>
                      <a:pPr algn="ctr">
                        <a:lnSpc>
                          <a:spcPct val="107000"/>
                        </a:lnSpc>
                        <a:spcAft>
                          <a:spcPts val="0"/>
                        </a:spcAft>
                      </a:pPr>
                      <a:r>
                        <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8</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strike="sngStrike"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 </a:t>
                      </a:r>
                      <a:r>
                        <a:rPr lang="en-GB" sz="2000" b="1"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choisit</a:t>
                      </a:r>
                      <a:r>
                        <a:rPr lang="en-GB" sz="2000" b="1"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r>
                        <a:rPr lang="en-GB" sz="2000" b="1"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choisissent</a:t>
                      </a:r>
                      <a:r>
                        <a:rPr lang="en-GB" sz="2000" b="1"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la </a:t>
                      </a:r>
                      <a:r>
                        <a:rPr lang="en-GB" sz="2000" b="0"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musique</a:t>
                      </a:r>
                      <a:r>
                        <a:rPr lang="en-GB" sz="2000" b="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b="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398">
                <a:tc>
                  <a:txBody>
                    <a:bodyPr/>
                    <a:lstStyle/>
                    <a:p>
                      <a:pPr algn="ctr">
                        <a:lnSpc>
                          <a:spcPct val="107000"/>
                        </a:lnSpc>
                        <a:spcAft>
                          <a:spcPts val="0"/>
                        </a:spcAft>
                      </a:pPr>
                      <a:r>
                        <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9</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strike="sngStrike"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Elles</a:t>
                      </a:r>
                      <a:r>
                        <a:rPr lang="en-GB" sz="200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réussit</a:t>
                      </a:r>
                      <a:r>
                        <a:rPr lang="en-GB" sz="2000" b="1"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r>
                        <a:rPr lang="en-GB" sz="2000" b="1"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réussissent</a:t>
                      </a:r>
                      <a:r>
                        <a:rPr lang="en-GB" sz="2000" b="1" baseline="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à</a:t>
                      </a:r>
                      <a:r>
                        <a:rPr lang="en-GB" sz="2000" baseline="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aseline="0" dirty="0" err="1"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l’examen</a:t>
                      </a:r>
                      <a:r>
                        <a:rPr lang="en-GB" sz="2000" baseline="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398">
                <a:tc>
                  <a:txBody>
                    <a:bodyPr/>
                    <a:lstStyle/>
                    <a:p>
                      <a:pPr algn="ctr">
                        <a:lnSpc>
                          <a:spcPct val="107000"/>
                        </a:lnSpc>
                        <a:spcAft>
                          <a:spcPts val="0"/>
                        </a:spcAft>
                      </a:pPr>
                      <a:r>
                        <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10</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strike="sngStrike"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a:t>
                      </a:r>
                      <a:r>
                        <a:rPr lang="en-GB" sz="200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réussit</a:t>
                      </a:r>
                      <a:r>
                        <a:rPr lang="en-GB" sz="2000" b="1"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r>
                        <a:rPr lang="en-GB" sz="2000" b="1"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réussissent</a:t>
                      </a:r>
                      <a:r>
                        <a:rPr lang="en-GB" sz="2000" b="1" baseline="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à </a:t>
                      </a:r>
                      <a:r>
                        <a:rPr lang="en-GB" sz="2000" dirty="0" err="1"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l’épreuve</a:t>
                      </a:r>
                      <a:r>
                        <a:rPr lang="en-GB" sz="20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4234193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062" y="112734"/>
            <a:ext cx="12006079" cy="1738938"/>
          </a:xfrm>
          <a:prstGeom prst="rect">
            <a:avLst/>
          </a:prstGeom>
        </p:spPr>
        <p:txBody>
          <a:bodyPr wrap="square">
            <a:spAutoFit/>
          </a:bodyPr>
          <a:lstStyle/>
          <a:p>
            <a:pPr>
              <a:lnSpc>
                <a:spcPct val="107000"/>
              </a:lnSpc>
              <a:spcAft>
                <a:spcPts val="800"/>
              </a:spcAft>
            </a:pPr>
            <a:r>
              <a:rPr lang="en-GB" sz="2000" b="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Partner A</a:t>
            </a:r>
            <a:br>
              <a:rPr lang="en-GB" sz="2000" b="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b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L</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isten to your partner reading out 5 sentences. For each, circle the correct picture (</a:t>
            </a:r>
            <a:r>
              <a:rPr lang="en-GB" sz="2000" b="1" i="1"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one</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or </a:t>
            </a:r>
            <a:r>
              <a:rPr lang="en-GB" sz="2000" b="1" i="1"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more than one </a:t>
            </a:r>
            <a:r>
              <a:rPr lang="en-GB" sz="2000" i="1"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person</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It is the verb form that tells you this.  Then try to complete each sentence that your partner reads out. What have you found out what your partner’s friends do?  </a:t>
            </a:r>
            <a:b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b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Tell him/her in English.</a:t>
            </a:r>
          </a:p>
        </p:txBody>
      </p:sp>
      <p:graphicFrame>
        <p:nvGraphicFramePr>
          <p:cNvPr id="3" name="Table 2"/>
          <p:cNvGraphicFramePr>
            <a:graphicFrameLocks noGrp="1"/>
          </p:cNvGraphicFramePr>
          <p:nvPr>
            <p:extLst>
              <p:ext uri="{D42A27DB-BD31-4B8C-83A1-F6EECF244321}">
                <p14:modId xmlns:p14="http://schemas.microsoft.com/office/powerpoint/2010/main" val="1748732989"/>
              </p:ext>
            </p:extLst>
          </p:nvPr>
        </p:nvGraphicFramePr>
        <p:xfrm>
          <a:off x="321501" y="1821753"/>
          <a:ext cx="10726455" cy="4203265"/>
        </p:xfrm>
        <a:graphic>
          <a:graphicData uri="http://schemas.openxmlformats.org/drawingml/2006/table">
            <a:tbl>
              <a:tblPr firstRow="1" firstCol="1" bandRow="1"/>
              <a:tblGrid>
                <a:gridCol w="427831"/>
                <a:gridCol w="3360263"/>
                <a:gridCol w="6938361"/>
              </a:tblGrid>
              <a:tr h="840653">
                <a:tc>
                  <a:txBody>
                    <a:bodyPr/>
                    <a:lstStyle/>
                    <a:p>
                      <a:pPr algn="ctr">
                        <a:lnSpc>
                          <a:spcPct val="107000"/>
                        </a:lnSpc>
                        <a:spcAft>
                          <a:spcPts val="0"/>
                        </a:spcAft>
                      </a:pPr>
                      <a:r>
                        <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_______ ____________ un fruit.</a:t>
                      </a: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0653">
                <a:tc>
                  <a:txBody>
                    <a:bodyPr/>
                    <a:lstStyle/>
                    <a:p>
                      <a:pPr algn="ctr">
                        <a:lnSpc>
                          <a:spcPct val="107000"/>
                        </a:lnSpc>
                        <a:spcAft>
                          <a:spcPts val="0"/>
                        </a:spcAft>
                      </a:pPr>
                      <a:r>
                        <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_______ ____________ le </a:t>
                      </a:r>
                      <a:r>
                        <a:rPr lang="en-GB" sz="2400" dirty="0" err="1"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repas</a:t>
                      </a: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0653">
                <a:tc>
                  <a:txBody>
                    <a:bodyPr/>
                    <a:lstStyle/>
                    <a:p>
                      <a:pPr algn="ctr">
                        <a:lnSpc>
                          <a:spcPct val="107000"/>
                        </a:lnSpc>
                        <a:spcAft>
                          <a:spcPts val="0"/>
                        </a:spcAft>
                      </a:pPr>
                      <a:r>
                        <a:rPr lang="en-GB" sz="24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_______ ____________ </a:t>
                      </a: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la </a:t>
                      </a:r>
                      <a:r>
                        <a:rPr lang="en-GB" sz="2400" dirty="0" err="1"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musique</a:t>
                      </a: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0653">
                <a:tc>
                  <a:txBody>
                    <a:bodyPr/>
                    <a:lstStyle/>
                    <a:p>
                      <a:pPr algn="ctr">
                        <a:lnSpc>
                          <a:spcPct val="107000"/>
                        </a:lnSpc>
                        <a:spcAft>
                          <a:spcPts val="0"/>
                        </a:spcAft>
                      </a:pPr>
                      <a:r>
                        <a:rPr lang="en-GB" sz="24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_______ ____________ </a:t>
                      </a: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à</a:t>
                      </a:r>
                      <a:r>
                        <a:rPr lang="en-GB" sz="2400" baseline="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baseline="0" dirty="0" err="1"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l’examen</a:t>
                      </a:r>
                      <a:r>
                        <a:rPr lang="en-GB" sz="2400" baseline="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0653">
                <a:tc>
                  <a:txBody>
                    <a:bodyPr/>
                    <a:lstStyle/>
                    <a:p>
                      <a:pPr algn="ctr">
                        <a:lnSpc>
                          <a:spcPct val="107000"/>
                        </a:lnSpc>
                        <a:spcAft>
                          <a:spcPts val="0"/>
                        </a:spcAft>
                      </a:pPr>
                      <a:r>
                        <a:rPr lang="en-GB" sz="24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_______ ____________ à </a:t>
                      </a:r>
                      <a:r>
                        <a:rPr lang="en-GB" sz="2400" dirty="0" err="1"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l’épreuve</a:t>
                      </a: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 name="Picture 3"/>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17315" y="1930121"/>
            <a:ext cx="1347618" cy="673809"/>
          </a:xfrm>
          <a:prstGeom prst="rect">
            <a:avLst/>
          </a:prstGeom>
        </p:spPr>
      </p:pic>
      <p:pic>
        <p:nvPicPr>
          <p:cNvPr id="5" name="Picture 4"/>
          <p:cNvPicPr>
            <a:picLocks noChangeAspect="1"/>
          </p:cNvPicPr>
          <p:nvPr/>
        </p:nvPicPr>
        <p:blipFill>
          <a:blip r:embed="rId3" cstate="print">
            <a:clrChange>
              <a:clrFrom>
                <a:srgbClr val="000000">
                  <a:alpha val="0"/>
                </a:srgbClr>
              </a:clrFrom>
              <a:clrTo>
                <a:srgbClr val="000000">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90181" y="1930122"/>
            <a:ext cx="321508" cy="640872"/>
          </a:xfrm>
          <a:prstGeom prst="rect">
            <a:avLst/>
          </a:prstGeom>
        </p:spPr>
      </p:pic>
      <p:pic>
        <p:nvPicPr>
          <p:cNvPr id="6" name="Picture 5"/>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17315" y="2755191"/>
            <a:ext cx="1347618" cy="673809"/>
          </a:xfrm>
          <a:prstGeom prst="rect">
            <a:avLst/>
          </a:prstGeom>
        </p:spPr>
      </p:pic>
      <p:pic>
        <p:nvPicPr>
          <p:cNvPr id="7" name="Picture 6"/>
          <p:cNvPicPr>
            <a:picLocks noChangeAspect="1"/>
          </p:cNvPicPr>
          <p:nvPr/>
        </p:nvPicPr>
        <p:blipFill>
          <a:blip r:embed="rId3" cstate="print">
            <a:clrChange>
              <a:clrFrom>
                <a:srgbClr val="000000">
                  <a:alpha val="0"/>
                </a:srgbClr>
              </a:clrFrom>
              <a:clrTo>
                <a:srgbClr val="000000">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90181" y="2755192"/>
            <a:ext cx="321508" cy="640872"/>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5074" y="3620998"/>
            <a:ext cx="320944" cy="64011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672" y="3620998"/>
            <a:ext cx="320944" cy="64011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616" y="3607753"/>
            <a:ext cx="320944" cy="64011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5194" y="3621100"/>
            <a:ext cx="320944" cy="64011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9603" y="3609293"/>
            <a:ext cx="320944" cy="64011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5703" y="4461617"/>
            <a:ext cx="320944" cy="64011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6301" y="4461617"/>
            <a:ext cx="320944" cy="640110"/>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7245" y="4448372"/>
            <a:ext cx="320944" cy="640110"/>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5823" y="4461719"/>
            <a:ext cx="320944" cy="640110"/>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0232" y="4449912"/>
            <a:ext cx="320944" cy="640110"/>
          </a:xfrm>
          <a:prstGeom prst="rect">
            <a:avLst/>
          </a:prstGeom>
        </p:spPr>
      </p:pic>
      <p:sp>
        <p:nvSpPr>
          <p:cNvPr id="24" name="Content Placeholder 2"/>
          <p:cNvSpPr txBox="1">
            <a:spLocks/>
          </p:cNvSpPr>
          <p:nvPr/>
        </p:nvSpPr>
        <p:spPr>
          <a:xfrm>
            <a:off x="8695267" y="91408"/>
            <a:ext cx="3260150" cy="3805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2000" b="1" dirty="0" err="1" smtClean="0">
                <a:solidFill>
                  <a:srgbClr val="4472C4">
                    <a:lumMod val="50000"/>
                  </a:srgbClr>
                </a:solidFill>
                <a:latin typeface="Century Gothic" panose="020B0502020202020204" pitchFamily="34" charset="0"/>
              </a:rPr>
              <a:t>Parler</a:t>
            </a:r>
            <a:r>
              <a:rPr lang="en-GB" sz="2000" b="1" dirty="0" smtClean="0">
                <a:solidFill>
                  <a:srgbClr val="4472C4">
                    <a:lumMod val="50000"/>
                  </a:srgbClr>
                </a:solidFill>
                <a:latin typeface="Century Gothic" panose="020B0502020202020204" pitchFamily="34" charset="0"/>
              </a:rPr>
              <a:t> / </a:t>
            </a:r>
            <a:r>
              <a:rPr lang="en-GB" sz="2000" b="1" dirty="0" err="1" smtClean="0">
                <a:solidFill>
                  <a:srgbClr val="4472C4">
                    <a:lumMod val="50000"/>
                  </a:srgbClr>
                </a:solidFill>
                <a:latin typeface="Century Gothic" panose="020B0502020202020204" pitchFamily="34" charset="0"/>
              </a:rPr>
              <a:t>Écouter</a:t>
            </a:r>
            <a:r>
              <a:rPr lang="en-GB" sz="2000" b="1" dirty="0" smtClean="0">
                <a:solidFill>
                  <a:srgbClr val="4472C4">
                    <a:lumMod val="50000"/>
                  </a:srgbClr>
                </a:solidFill>
                <a:latin typeface="Century Gothic" panose="020B0502020202020204" pitchFamily="34" charset="0"/>
              </a:rPr>
              <a:t> / </a:t>
            </a:r>
            <a:r>
              <a:rPr lang="en-GB" sz="2000" b="1" dirty="0" err="1" smtClean="0">
                <a:solidFill>
                  <a:srgbClr val="4472C4">
                    <a:lumMod val="50000"/>
                  </a:srgbClr>
                </a:solidFill>
                <a:latin typeface="Century Gothic" panose="020B0502020202020204" pitchFamily="34" charset="0"/>
              </a:rPr>
              <a:t>Écrire</a:t>
            </a:r>
            <a:r>
              <a:rPr lang="en-GB" sz="2000" b="1" dirty="0" smtClean="0">
                <a:solidFill>
                  <a:srgbClr val="4472C4">
                    <a:lumMod val="50000"/>
                  </a:srgbClr>
                </a:solidFill>
                <a:latin typeface="Century Gothic" panose="020B0502020202020204" pitchFamily="34" charset="0"/>
              </a:rPr>
              <a:t> </a:t>
            </a:r>
            <a:endParaRPr lang="en-GB" sz="2000" b="1" dirty="0">
              <a:solidFill>
                <a:srgbClr val="4472C4">
                  <a:lumMod val="50000"/>
                </a:srgbClr>
              </a:solidFill>
              <a:latin typeface="Century Gothic" panose="020B0502020202020204" pitchFamily="34" charset="0"/>
            </a:endParaRP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5703" y="5316670"/>
            <a:ext cx="320944" cy="640110"/>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6301" y="5316670"/>
            <a:ext cx="320944" cy="640110"/>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7245" y="5303425"/>
            <a:ext cx="320944" cy="640110"/>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5823" y="5316772"/>
            <a:ext cx="320944" cy="640110"/>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0232" y="5304965"/>
            <a:ext cx="320944" cy="640110"/>
          </a:xfrm>
          <a:prstGeom prst="rect">
            <a:avLst/>
          </a:prstGeom>
        </p:spPr>
      </p:pic>
    </p:spTree>
    <p:extLst>
      <p:ext uri="{BB962C8B-B14F-4D97-AF65-F5344CB8AC3E}">
        <p14:creationId xmlns:p14="http://schemas.microsoft.com/office/powerpoint/2010/main" val="39774850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062" y="112734"/>
            <a:ext cx="12006079" cy="1738938"/>
          </a:xfrm>
          <a:prstGeom prst="rect">
            <a:avLst/>
          </a:prstGeom>
        </p:spPr>
        <p:txBody>
          <a:bodyPr wrap="square">
            <a:spAutoFit/>
          </a:bodyPr>
          <a:lstStyle/>
          <a:p>
            <a:pPr>
              <a:lnSpc>
                <a:spcPct val="107000"/>
              </a:lnSpc>
              <a:spcAft>
                <a:spcPts val="800"/>
              </a:spcAft>
            </a:pPr>
            <a:r>
              <a:rPr lang="en-GB" sz="2000" b="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Partner B – ANSWER SLIDE</a:t>
            </a:r>
            <a:br>
              <a:rPr lang="en-GB" sz="2000" b="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b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L</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isten to your partner reading out 5 sentences. For each, circle the correct picture (</a:t>
            </a:r>
            <a:r>
              <a:rPr lang="en-GB" sz="2000" b="1" i="1"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one</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or </a:t>
            </a:r>
            <a:r>
              <a:rPr lang="en-GB" sz="2000" b="1" i="1"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more than one </a:t>
            </a:r>
            <a:r>
              <a:rPr lang="en-GB" sz="2000" i="1"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person</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It is the verb form that tells you this.  Then try to complete each sentence that your partner reads out. What have you found out what your partner’s friends do?  </a:t>
            </a:r>
            <a:b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b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Tell him/her in English.</a:t>
            </a:r>
          </a:p>
        </p:txBody>
      </p:sp>
      <p:graphicFrame>
        <p:nvGraphicFramePr>
          <p:cNvPr id="3" name="Table 2"/>
          <p:cNvGraphicFramePr>
            <a:graphicFrameLocks noGrp="1"/>
          </p:cNvGraphicFramePr>
          <p:nvPr/>
        </p:nvGraphicFramePr>
        <p:xfrm>
          <a:off x="321501" y="1821753"/>
          <a:ext cx="10726455" cy="4203265"/>
        </p:xfrm>
        <a:graphic>
          <a:graphicData uri="http://schemas.openxmlformats.org/drawingml/2006/table">
            <a:tbl>
              <a:tblPr firstRow="1" firstCol="1" bandRow="1"/>
              <a:tblGrid>
                <a:gridCol w="427831"/>
                <a:gridCol w="3360263"/>
                <a:gridCol w="6938361"/>
              </a:tblGrid>
              <a:tr h="840653">
                <a:tc>
                  <a:txBody>
                    <a:bodyPr/>
                    <a:lstStyle/>
                    <a:p>
                      <a:pPr algn="ctr">
                        <a:lnSpc>
                          <a:spcPct val="107000"/>
                        </a:lnSpc>
                        <a:spcAft>
                          <a:spcPts val="0"/>
                        </a:spcAft>
                      </a:pPr>
                      <a:r>
                        <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_______ ____________ les devoirs.</a:t>
                      </a: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0653">
                <a:tc>
                  <a:txBody>
                    <a:bodyPr/>
                    <a:lstStyle/>
                    <a:p>
                      <a:pPr algn="ctr">
                        <a:lnSpc>
                          <a:spcPct val="107000"/>
                        </a:lnSpc>
                        <a:spcAft>
                          <a:spcPts val="0"/>
                        </a:spcAft>
                      </a:pPr>
                      <a:r>
                        <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_______ ____________ un livre.</a:t>
                      </a: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0653">
                <a:tc>
                  <a:txBody>
                    <a:bodyPr/>
                    <a:lstStyle/>
                    <a:p>
                      <a:pPr algn="ctr">
                        <a:lnSpc>
                          <a:spcPct val="107000"/>
                        </a:lnSpc>
                        <a:spcAft>
                          <a:spcPts val="0"/>
                        </a:spcAft>
                      </a:pPr>
                      <a:r>
                        <a:rPr lang="en-GB" sz="24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_______ ____________ </a:t>
                      </a: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le travail.</a:t>
                      </a: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0653">
                <a:tc>
                  <a:txBody>
                    <a:bodyPr/>
                    <a:lstStyle/>
                    <a:p>
                      <a:pPr algn="ctr">
                        <a:lnSpc>
                          <a:spcPct val="107000"/>
                        </a:lnSpc>
                        <a:spcAft>
                          <a:spcPts val="0"/>
                        </a:spcAft>
                      </a:pPr>
                      <a:r>
                        <a:rPr lang="en-GB" sz="24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_______ ____________ </a:t>
                      </a:r>
                      <a:r>
                        <a:rPr lang="en-GB" sz="2400" dirty="0" err="1"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une</a:t>
                      </a:r>
                      <a:r>
                        <a:rPr lang="en-GB" sz="2400" baseline="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glace.</a:t>
                      </a: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0653">
                <a:tc>
                  <a:txBody>
                    <a:bodyPr/>
                    <a:lstStyle/>
                    <a:p>
                      <a:pPr algn="ctr">
                        <a:lnSpc>
                          <a:spcPct val="107000"/>
                        </a:lnSpc>
                        <a:spcAft>
                          <a:spcPts val="0"/>
                        </a:spcAft>
                      </a:pPr>
                      <a:r>
                        <a:rPr lang="en-GB" sz="24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_______ ____________ la </a:t>
                      </a:r>
                      <a:r>
                        <a:rPr lang="en-GB" sz="2400" dirty="0" err="1"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lettre</a:t>
                      </a: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 name="Picture 3"/>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17315" y="1930121"/>
            <a:ext cx="1347618" cy="673809"/>
          </a:xfrm>
          <a:prstGeom prst="rect">
            <a:avLst/>
          </a:prstGeom>
        </p:spPr>
      </p:pic>
      <p:pic>
        <p:nvPicPr>
          <p:cNvPr id="5" name="Picture 4"/>
          <p:cNvPicPr>
            <a:picLocks noChangeAspect="1"/>
          </p:cNvPicPr>
          <p:nvPr/>
        </p:nvPicPr>
        <p:blipFill>
          <a:blip r:embed="rId4" cstate="print">
            <a:clrChange>
              <a:clrFrom>
                <a:srgbClr val="000000">
                  <a:alpha val="0"/>
                </a:srgbClr>
              </a:clrFrom>
              <a:clrTo>
                <a:srgbClr val="000000">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90181" y="1930122"/>
            <a:ext cx="321508" cy="640872"/>
          </a:xfrm>
          <a:prstGeom prst="rect">
            <a:avLst/>
          </a:prstGeom>
        </p:spPr>
      </p:pic>
      <p:pic>
        <p:nvPicPr>
          <p:cNvPr id="6" name="Picture 5"/>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17315" y="2755191"/>
            <a:ext cx="1347618" cy="673809"/>
          </a:xfrm>
          <a:prstGeom prst="rect">
            <a:avLst/>
          </a:prstGeom>
        </p:spPr>
      </p:pic>
      <p:pic>
        <p:nvPicPr>
          <p:cNvPr id="7" name="Picture 6"/>
          <p:cNvPicPr>
            <a:picLocks noChangeAspect="1"/>
          </p:cNvPicPr>
          <p:nvPr/>
        </p:nvPicPr>
        <p:blipFill>
          <a:blip r:embed="rId4" cstate="print">
            <a:clrChange>
              <a:clrFrom>
                <a:srgbClr val="000000">
                  <a:alpha val="0"/>
                </a:srgbClr>
              </a:clrFrom>
              <a:clrTo>
                <a:srgbClr val="000000">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90181" y="2755192"/>
            <a:ext cx="321508" cy="640872"/>
          </a:xfrm>
          <a:prstGeom prst="rect">
            <a:avLst/>
          </a:prstGeom>
        </p:spPr>
      </p:pic>
      <p:pic>
        <p:nvPicPr>
          <p:cNvPr id="12" name="Picture 11"/>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17315" y="5307918"/>
            <a:ext cx="1347618" cy="673809"/>
          </a:xfrm>
          <a:prstGeom prst="rect">
            <a:avLst/>
          </a:prstGeom>
        </p:spPr>
      </p:pic>
      <p:pic>
        <p:nvPicPr>
          <p:cNvPr id="13" name="Picture 12"/>
          <p:cNvPicPr>
            <a:picLocks noChangeAspect="1"/>
          </p:cNvPicPr>
          <p:nvPr/>
        </p:nvPicPr>
        <p:blipFill>
          <a:blip r:embed="rId4" cstate="print">
            <a:clrChange>
              <a:clrFrom>
                <a:srgbClr val="000000">
                  <a:alpha val="0"/>
                </a:srgbClr>
              </a:clrFrom>
              <a:clrTo>
                <a:srgbClr val="000000">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90181" y="5307919"/>
            <a:ext cx="321508" cy="640872"/>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5074" y="3620998"/>
            <a:ext cx="320944" cy="64011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5672" y="3620998"/>
            <a:ext cx="320944" cy="64011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6616" y="3607753"/>
            <a:ext cx="320944" cy="640110"/>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5194" y="3621100"/>
            <a:ext cx="320944" cy="64011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9603" y="3609293"/>
            <a:ext cx="320944" cy="64011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5703" y="4461617"/>
            <a:ext cx="320944" cy="64011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6301" y="4461617"/>
            <a:ext cx="320944" cy="640110"/>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7245" y="4448372"/>
            <a:ext cx="320944" cy="640110"/>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5823" y="4461719"/>
            <a:ext cx="320944" cy="640110"/>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0232" y="4449912"/>
            <a:ext cx="320944" cy="640110"/>
          </a:xfrm>
          <a:prstGeom prst="rect">
            <a:avLst/>
          </a:prstGeom>
        </p:spPr>
      </p:pic>
      <p:sp>
        <p:nvSpPr>
          <p:cNvPr id="24" name="Content Placeholder 2"/>
          <p:cNvSpPr txBox="1">
            <a:spLocks/>
          </p:cNvSpPr>
          <p:nvPr/>
        </p:nvSpPr>
        <p:spPr>
          <a:xfrm>
            <a:off x="8695267" y="91408"/>
            <a:ext cx="3260150" cy="3805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2000" b="1" dirty="0" err="1" smtClean="0">
                <a:solidFill>
                  <a:srgbClr val="4472C4">
                    <a:lumMod val="50000"/>
                  </a:srgbClr>
                </a:solidFill>
                <a:latin typeface="Century Gothic" panose="020B0502020202020204" pitchFamily="34" charset="0"/>
              </a:rPr>
              <a:t>Parler</a:t>
            </a:r>
            <a:r>
              <a:rPr lang="en-GB" sz="2000" b="1" dirty="0" smtClean="0">
                <a:solidFill>
                  <a:srgbClr val="4472C4">
                    <a:lumMod val="50000"/>
                  </a:srgbClr>
                </a:solidFill>
                <a:latin typeface="Century Gothic" panose="020B0502020202020204" pitchFamily="34" charset="0"/>
              </a:rPr>
              <a:t> / </a:t>
            </a:r>
            <a:r>
              <a:rPr lang="en-GB" sz="2000" b="1" dirty="0" err="1" smtClean="0">
                <a:solidFill>
                  <a:srgbClr val="4472C4">
                    <a:lumMod val="50000"/>
                  </a:srgbClr>
                </a:solidFill>
                <a:latin typeface="Century Gothic" panose="020B0502020202020204" pitchFamily="34" charset="0"/>
              </a:rPr>
              <a:t>Écouter</a:t>
            </a:r>
            <a:r>
              <a:rPr lang="en-GB" sz="2000" b="1" dirty="0" smtClean="0">
                <a:solidFill>
                  <a:srgbClr val="4472C4">
                    <a:lumMod val="50000"/>
                  </a:srgbClr>
                </a:solidFill>
                <a:latin typeface="Century Gothic" panose="020B0502020202020204" pitchFamily="34" charset="0"/>
              </a:rPr>
              <a:t> / </a:t>
            </a:r>
            <a:r>
              <a:rPr lang="en-GB" sz="2000" b="1" dirty="0" err="1" smtClean="0">
                <a:solidFill>
                  <a:srgbClr val="4472C4">
                    <a:lumMod val="50000"/>
                  </a:srgbClr>
                </a:solidFill>
                <a:latin typeface="Century Gothic" panose="020B0502020202020204" pitchFamily="34" charset="0"/>
              </a:rPr>
              <a:t>Écrire</a:t>
            </a:r>
            <a:r>
              <a:rPr lang="en-GB" sz="2000" b="1" dirty="0" smtClean="0">
                <a:solidFill>
                  <a:srgbClr val="4472C4">
                    <a:lumMod val="50000"/>
                  </a:srgbClr>
                </a:solidFill>
                <a:latin typeface="Century Gothic" panose="020B0502020202020204" pitchFamily="34" charset="0"/>
              </a:rPr>
              <a:t> </a:t>
            </a:r>
            <a:endParaRPr lang="en-GB" sz="2000" b="1" dirty="0">
              <a:solidFill>
                <a:srgbClr val="4472C4">
                  <a:lumMod val="50000"/>
                </a:srgbClr>
              </a:solidFill>
              <a:latin typeface="Century Gothic" panose="020B0502020202020204" pitchFamily="34" charset="0"/>
            </a:endParaRPr>
          </a:p>
        </p:txBody>
      </p:sp>
      <p:sp>
        <p:nvSpPr>
          <p:cNvPr id="25" name="TextBox 24"/>
          <p:cNvSpPr txBox="1"/>
          <p:nvPr/>
        </p:nvSpPr>
        <p:spPr>
          <a:xfrm>
            <a:off x="5286767" y="1872998"/>
            <a:ext cx="1866900" cy="523220"/>
          </a:xfrm>
          <a:prstGeom prst="rect">
            <a:avLst/>
          </a:prstGeom>
          <a:noFill/>
        </p:spPr>
        <p:txBody>
          <a:bodyPr wrap="square" rtlCol="0">
            <a:spAutoFit/>
          </a:bodyPr>
          <a:lstStyle/>
          <a:p>
            <a:pPr algn="ctr"/>
            <a:r>
              <a:rPr lang="en-GB" sz="2800" b="1" dirty="0" err="1" smtClean="0">
                <a:solidFill>
                  <a:srgbClr val="E56700"/>
                </a:solidFill>
                <a:latin typeface="Century Gothic" panose="020B0502020202020204" pitchFamily="34" charset="0"/>
              </a:rPr>
              <a:t>finit</a:t>
            </a:r>
            <a:endParaRPr lang="en-GB" sz="2800" b="1" dirty="0">
              <a:solidFill>
                <a:srgbClr val="E56700"/>
              </a:solidFill>
              <a:latin typeface="Century Gothic" panose="020B0502020202020204" pitchFamily="34" charset="0"/>
            </a:endParaRPr>
          </a:p>
        </p:txBody>
      </p:sp>
      <p:sp>
        <p:nvSpPr>
          <p:cNvPr id="26" name="TextBox 25"/>
          <p:cNvSpPr txBox="1"/>
          <p:nvPr/>
        </p:nvSpPr>
        <p:spPr>
          <a:xfrm>
            <a:off x="3892372" y="1871936"/>
            <a:ext cx="1866900" cy="523220"/>
          </a:xfrm>
          <a:prstGeom prst="rect">
            <a:avLst/>
          </a:prstGeom>
          <a:noFill/>
        </p:spPr>
        <p:txBody>
          <a:bodyPr wrap="square" rtlCol="0">
            <a:spAutoFit/>
          </a:bodyPr>
          <a:lstStyle/>
          <a:p>
            <a:pPr algn="ctr"/>
            <a:r>
              <a:rPr lang="en-GB" sz="2800" b="1" dirty="0" err="1" smtClean="0">
                <a:solidFill>
                  <a:srgbClr val="E56700"/>
                </a:solidFill>
                <a:latin typeface="Century Gothic" panose="020B0502020202020204" pitchFamily="34" charset="0"/>
              </a:rPr>
              <a:t>il</a:t>
            </a:r>
            <a:endParaRPr lang="en-GB" sz="2800" b="1" dirty="0">
              <a:solidFill>
                <a:srgbClr val="E56700"/>
              </a:solidFill>
              <a:latin typeface="Century Gothic" panose="020B0502020202020204" pitchFamily="34" charset="0"/>
            </a:endParaRPr>
          </a:p>
        </p:txBody>
      </p:sp>
      <p:sp>
        <p:nvSpPr>
          <p:cNvPr id="8" name="Oval 7"/>
          <p:cNvSpPr/>
          <p:nvPr/>
        </p:nvSpPr>
        <p:spPr>
          <a:xfrm>
            <a:off x="1031119" y="1847256"/>
            <a:ext cx="839632" cy="76586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2123476" y="2701414"/>
            <a:ext cx="1659383" cy="76586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3892372" y="2734784"/>
            <a:ext cx="1866900" cy="523220"/>
          </a:xfrm>
          <a:prstGeom prst="rect">
            <a:avLst/>
          </a:prstGeom>
          <a:noFill/>
        </p:spPr>
        <p:txBody>
          <a:bodyPr wrap="square" rtlCol="0">
            <a:spAutoFit/>
          </a:bodyPr>
          <a:lstStyle/>
          <a:p>
            <a:pPr algn="ctr"/>
            <a:r>
              <a:rPr lang="en-GB" sz="2800" b="1" dirty="0" err="1" smtClean="0">
                <a:solidFill>
                  <a:srgbClr val="E56700"/>
                </a:solidFill>
                <a:latin typeface="Century Gothic" panose="020B0502020202020204" pitchFamily="34" charset="0"/>
              </a:rPr>
              <a:t>ils</a:t>
            </a:r>
            <a:endParaRPr lang="en-GB" sz="2800" b="1" dirty="0">
              <a:solidFill>
                <a:srgbClr val="E56700"/>
              </a:solidFill>
              <a:latin typeface="Century Gothic" panose="020B0502020202020204" pitchFamily="34" charset="0"/>
            </a:endParaRPr>
          </a:p>
        </p:txBody>
      </p:sp>
      <p:sp>
        <p:nvSpPr>
          <p:cNvPr id="29" name="TextBox 28"/>
          <p:cNvSpPr txBox="1"/>
          <p:nvPr/>
        </p:nvSpPr>
        <p:spPr>
          <a:xfrm>
            <a:off x="5130844" y="2742665"/>
            <a:ext cx="2128641" cy="523220"/>
          </a:xfrm>
          <a:prstGeom prst="rect">
            <a:avLst/>
          </a:prstGeom>
          <a:noFill/>
        </p:spPr>
        <p:txBody>
          <a:bodyPr wrap="square" rtlCol="0">
            <a:spAutoFit/>
          </a:bodyPr>
          <a:lstStyle/>
          <a:p>
            <a:pPr algn="ctr"/>
            <a:r>
              <a:rPr lang="en-GB" sz="2800" b="1" dirty="0" err="1" smtClean="0">
                <a:solidFill>
                  <a:srgbClr val="E56700"/>
                </a:solidFill>
                <a:latin typeface="Century Gothic" panose="020B0502020202020204" pitchFamily="34" charset="0"/>
              </a:rPr>
              <a:t>choisissent</a:t>
            </a:r>
            <a:endParaRPr lang="en-GB" sz="2800" b="1" dirty="0">
              <a:solidFill>
                <a:srgbClr val="E56700"/>
              </a:solidFill>
              <a:latin typeface="Century Gothic" panose="020B0502020202020204" pitchFamily="34" charset="0"/>
            </a:endParaRPr>
          </a:p>
        </p:txBody>
      </p:sp>
      <p:sp>
        <p:nvSpPr>
          <p:cNvPr id="30" name="Oval 29"/>
          <p:cNvSpPr/>
          <p:nvPr/>
        </p:nvSpPr>
        <p:spPr>
          <a:xfrm>
            <a:off x="2123476" y="3555278"/>
            <a:ext cx="1659383" cy="76586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3827986" y="3612332"/>
            <a:ext cx="1866900" cy="523220"/>
          </a:xfrm>
          <a:prstGeom prst="rect">
            <a:avLst/>
          </a:prstGeom>
          <a:noFill/>
        </p:spPr>
        <p:txBody>
          <a:bodyPr wrap="square" rtlCol="0">
            <a:spAutoFit/>
          </a:bodyPr>
          <a:lstStyle/>
          <a:p>
            <a:pPr algn="ctr"/>
            <a:r>
              <a:rPr lang="en-GB" sz="2800" b="1" dirty="0" err="1" smtClean="0">
                <a:solidFill>
                  <a:srgbClr val="E56700"/>
                </a:solidFill>
                <a:latin typeface="Century Gothic" panose="020B0502020202020204" pitchFamily="34" charset="0"/>
              </a:rPr>
              <a:t>elles</a:t>
            </a:r>
            <a:endParaRPr lang="en-GB" sz="2800" b="1" dirty="0">
              <a:solidFill>
                <a:srgbClr val="E56700"/>
              </a:solidFill>
              <a:latin typeface="Century Gothic" panose="020B0502020202020204" pitchFamily="34" charset="0"/>
            </a:endParaRPr>
          </a:p>
        </p:txBody>
      </p:sp>
      <p:sp>
        <p:nvSpPr>
          <p:cNvPr id="32" name="TextBox 31"/>
          <p:cNvSpPr txBox="1"/>
          <p:nvPr/>
        </p:nvSpPr>
        <p:spPr>
          <a:xfrm>
            <a:off x="5286767" y="3604451"/>
            <a:ext cx="2128641" cy="523220"/>
          </a:xfrm>
          <a:prstGeom prst="rect">
            <a:avLst/>
          </a:prstGeom>
          <a:noFill/>
        </p:spPr>
        <p:txBody>
          <a:bodyPr wrap="square" rtlCol="0">
            <a:spAutoFit/>
          </a:bodyPr>
          <a:lstStyle/>
          <a:p>
            <a:pPr algn="ctr"/>
            <a:r>
              <a:rPr lang="en-GB" sz="2800" b="1" dirty="0" err="1" smtClean="0">
                <a:solidFill>
                  <a:srgbClr val="E56700"/>
                </a:solidFill>
                <a:latin typeface="Century Gothic" panose="020B0502020202020204" pitchFamily="34" charset="0"/>
              </a:rPr>
              <a:t>finissent</a:t>
            </a:r>
            <a:endParaRPr lang="en-GB" sz="2800" b="1" dirty="0">
              <a:solidFill>
                <a:srgbClr val="E56700"/>
              </a:solidFill>
              <a:latin typeface="Century Gothic" panose="020B0502020202020204" pitchFamily="34" charset="0"/>
            </a:endParaRPr>
          </a:p>
        </p:txBody>
      </p:sp>
      <p:sp>
        <p:nvSpPr>
          <p:cNvPr id="33" name="Oval 32"/>
          <p:cNvSpPr/>
          <p:nvPr/>
        </p:nvSpPr>
        <p:spPr>
          <a:xfrm>
            <a:off x="1066787" y="4398737"/>
            <a:ext cx="839632" cy="76586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3846872" y="4443803"/>
            <a:ext cx="1866900" cy="523220"/>
          </a:xfrm>
          <a:prstGeom prst="rect">
            <a:avLst/>
          </a:prstGeom>
          <a:noFill/>
        </p:spPr>
        <p:txBody>
          <a:bodyPr wrap="square" rtlCol="0">
            <a:spAutoFit/>
          </a:bodyPr>
          <a:lstStyle/>
          <a:p>
            <a:pPr algn="ctr"/>
            <a:r>
              <a:rPr lang="en-GB" sz="2800" b="1" dirty="0" err="1" smtClean="0">
                <a:solidFill>
                  <a:srgbClr val="E56700"/>
                </a:solidFill>
                <a:latin typeface="Century Gothic" panose="020B0502020202020204" pitchFamily="34" charset="0"/>
              </a:rPr>
              <a:t>elle</a:t>
            </a:r>
            <a:endParaRPr lang="en-GB" sz="2800" b="1" dirty="0">
              <a:solidFill>
                <a:srgbClr val="E56700"/>
              </a:solidFill>
              <a:latin typeface="Century Gothic" panose="020B0502020202020204" pitchFamily="34" charset="0"/>
            </a:endParaRPr>
          </a:p>
        </p:txBody>
      </p:sp>
      <p:sp>
        <p:nvSpPr>
          <p:cNvPr id="35" name="TextBox 34"/>
          <p:cNvSpPr txBox="1"/>
          <p:nvPr/>
        </p:nvSpPr>
        <p:spPr>
          <a:xfrm>
            <a:off x="5384577" y="4421992"/>
            <a:ext cx="1866900" cy="523220"/>
          </a:xfrm>
          <a:prstGeom prst="rect">
            <a:avLst/>
          </a:prstGeom>
          <a:noFill/>
        </p:spPr>
        <p:txBody>
          <a:bodyPr wrap="square" rtlCol="0">
            <a:spAutoFit/>
          </a:bodyPr>
          <a:lstStyle/>
          <a:p>
            <a:pPr algn="ctr"/>
            <a:r>
              <a:rPr lang="en-GB" sz="2800" b="1" dirty="0" err="1" smtClean="0">
                <a:solidFill>
                  <a:srgbClr val="E56700"/>
                </a:solidFill>
                <a:latin typeface="Century Gothic" panose="020B0502020202020204" pitchFamily="34" charset="0"/>
              </a:rPr>
              <a:t>choisit</a:t>
            </a:r>
            <a:endParaRPr lang="en-GB" sz="2800" b="1" dirty="0">
              <a:solidFill>
                <a:srgbClr val="E56700"/>
              </a:solidFill>
              <a:latin typeface="Century Gothic" panose="020B0502020202020204" pitchFamily="34" charset="0"/>
            </a:endParaRPr>
          </a:p>
        </p:txBody>
      </p:sp>
      <p:sp>
        <p:nvSpPr>
          <p:cNvPr id="36" name="Oval 35"/>
          <p:cNvSpPr/>
          <p:nvPr/>
        </p:nvSpPr>
        <p:spPr>
          <a:xfrm>
            <a:off x="1031119" y="5215858"/>
            <a:ext cx="839632" cy="76586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a:off x="3817828" y="5253463"/>
            <a:ext cx="1866900" cy="523220"/>
          </a:xfrm>
          <a:prstGeom prst="rect">
            <a:avLst/>
          </a:prstGeom>
          <a:noFill/>
        </p:spPr>
        <p:txBody>
          <a:bodyPr wrap="square" rtlCol="0">
            <a:spAutoFit/>
          </a:bodyPr>
          <a:lstStyle/>
          <a:p>
            <a:pPr algn="ctr"/>
            <a:r>
              <a:rPr lang="en-GB" sz="2800" b="1" dirty="0" err="1" smtClean="0">
                <a:solidFill>
                  <a:srgbClr val="E56700"/>
                </a:solidFill>
                <a:latin typeface="Century Gothic" panose="020B0502020202020204" pitchFamily="34" charset="0"/>
              </a:rPr>
              <a:t>il</a:t>
            </a:r>
            <a:endParaRPr lang="en-GB" sz="2800" b="1" dirty="0">
              <a:solidFill>
                <a:srgbClr val="E56700"/>
              </a:solidFill>
              <a:latin typeface="Century Gothic" panose="020B0502020202020204" pitchFamily="34" charset="0"/>
            </a:endParaRPr>
          </a:p>
        </p:txBody>
      </p:sp>
      <p:sp>
        <p:nvSpPr>
          <p:cNvPr id="38" name="TextBox 37"/>
          <p:cNvSpPr txBox="1"/>
          <p:nvPr/>
        </p:nvSpPr>
        <p:spPr>
          <a:xfrm>
            <a:off x="5286767" y="5254424"/>
            <a:ext cx="1866900" cy="523220"/>
          </a:xfrm>
          <a:prstGeom prst="rect">
            <a:avLst/>
          </a:prstGeom>
          <a:noFill/>
        </p:spPr>
        <p:txBody>
          <a:bodyPr wrap="square" rtlCol="0">
            <a:spAutoFit/>
          </a:bodyPr>
          <a:lstStyle/>
          <a:p>
            <a:pPr algn="ctr"/>
            <a:r>
              <a:rPr lang="en-GB" sz="2800" b="1" dirty="0" err="1" smtClean="0">
                <a:solidFill>
                  <a:srgbClr val="E56700"/>
                </a:solidFill>
                <a:latin typeface="Century Gothic" panose="020B0502020202020204" pitchFamily="34" charset="0"/>
              </a:rPr>
              <a:t>finit</a:t>
            </a:r>
            <a:endParaRPr lang="en-GB" sz="2800" b="1" dirty="0">
              <a:solidFill>
                <a:srgbClr val="E56700"/>
              </a:solidFill>
              <a:latin typeface="Century Gothic" panose="020B0502020202020204" pitchFamily="34" charset="0"/>
            </a:endParaRPr>
          </a:p>
        </p:txBody>
      </p:sp>
    </p:spTree>
    <p:extLst>
      <p:ext uri="{BB962C8B-B14F-4D97-AF65-F5344CB8AC3E}">
        <p14:creationId xmlns:p14="http://schemas.microsoft.com/office/powerpoint/2010/main" val="184218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8" grpId="0" animBg="1"/>
      <p:bldP spid="27" grpId="0" animBg="1"/>
      <p:bldP spid="28" grpId="0"/>
      <p:bldP spid="29" grpId="0"/>
      <p:bldP spid="30" grpId="0" animBg="1"/>
      <p:bldP spid="31" grpId="0"/>
      <p:bldP spid="32" grpId="0"/>
      <p:bldP spid="33" grpId="0" animBg="1"/>
      <p:bldP spid="34" grpId="0"/>
      <p:bldP spid="35" grpId="0"/>
      <p:bldP spid="36" grpId="0" animBg="1"/>
      <p:bldP spid="37"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062" y="112734"/>
            <a:ext cx="12006079" cy="1738938"/>
          </a:xfrm>
          <a:prstGeom prst="rect">
            <a:avLst/>
          </a:prstGeom>
        </p:spPr>
        <p:txBody>
          <a:bodyPr wrap="square">
            <a:spAutoFit/>
          </a:bodyPr>
          <a:lstStyle/>
          <a:p>
            <a:pPr>
              <a:lnSpc>
                <a:spcPct val="107000"/>
              </a:lnSpc>
              <a:spcAft>
                <a:spcPts val="800"/>
              </a:spcAft>
            </a:pPr>
            <a:r>
              <a:rPr lang="en-GB" sz="2000" b="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Partner A – ANSWER SLIDE</a:t>
            </a:r>
            <a:br>
              <a:rPr lang="en-GB" sz="2000" b="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b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L</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isten to your partner reading out 5 sentences. For each, circle the correct picture (</a:t>
            </a:r>
            <a:r>
              <a:rPr lang="en-GB" sz="2000" b="1" i="1"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one</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or </a:t>
            </a:r>
            <a:r>
              <a:rPr lang="en-GB" sz="2000" b="1" i="1"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more than one </a:t>
            </a:r>
            <a:r>
              <a:rPr lang="en-GB" sz="2000" i="1"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person</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It is the verb form that tells you this.  Then try to complete each sentence that your partner reads out. What have you found out what your partner’s friends do?  </a:t>
            </a:r>
            <a:b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b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Tell him/her in English.</a:t>
            </a:r>
          </a:p>
        </p:txBody>
      </p:sp>
      <p:graphicFrame>
        <p:nvGraphicFramePr>
          <p:cNvPr id="3" name="Table 2"/>
          <p:cNvGraphicFramePr>
            <a:graphicFrameLocks noGrp="1"/>
          </p:cNvGraphicFramePr>
          <p:nvPr/>
        </p:nvGraphicFramePr>
        <p:xfrm>
          <a:off x="321501" y="1821753"/>
          <a:ext cx="10726455" cy="4203265"/>
        </p:xfrm>
        <a:graphic>
          <a:graphicData uri="http://schemas.openxmlformats.org/drawingml/2006/table">
            <a:tbl>
              <a:tblPr firstRow="1" firstCol="1" bandRow="1"/>
              <a:tblGrid>
                <a:gridCol w="427831"/>
                <a:gridCol w="3360263"/>
                <a:gridCol w="6938361"/>
              </a:tblGrid>
              <a:tr h="840653">
                <a:tc>
                  <a:txBody>
                    <a:bodyPr/>
                    <a:lstStyle/>
                    <a:p>
                      <a:pPr algn="ctr">
                        <a:lnSpc>
                          <a:spcPct val="107000"/>
                        </a:lnSpc>
                        <a:spcAft>
                          <a:spcPts val="0"/>
                        </a:spcAft>
                      </a:pPr>
                      <a:r>
                        <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_______ ____________ un fruit.</a:t>
                      </a: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0653">
                <a:tc>
                  <a:txBody>
                    <a:bodyPr/>
                    <a:lstStyle/>
                    <a:p>
                      <a:pPr algn="ctr">
                        <a:lnSpc>
                          <a:spcPct val="107000"/>
                        </a:lnSpc>
                        <a:spcAft>
                          <a:spcPts val="0"/>
                        </a:spcAft>
                      </a:pPr>
                      <a:r>
                        <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_______ ____________ le </a:t>
                      </a:r>
                      <a:r>
                        <a:rPr lang="en-GB" sz="2400" dirty="0" err="1"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repas</a:t>
                      </a: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0653">
                <a:tc>
                  <a:txBody>
                    <a:bodyPr/>
                    <a:lstStyle/>
                    <a:p>
                      <a:pPr algn="ctr">
                        <a:lnSpc>
                          <a:spcPct val="107000"/>
                        </a:lnSpc>
                        <a:spcAft>
                          <a:spcPts val="0"/>
                        </a:spcAft>
                      </a:pPr>
                      <a:r>
                        <a:rPr lang="en-GB" sz="24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_______ ____________ </a:t>
                      </a: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la </a:t>
                      </a:r>
                      <a:r>
                        <a:rPr lang="en-GB" sz="2400" dirty="0" err="1"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musique</a:t>
                      </a: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0653">
                <a:tc>
                  <a:txBody>
                    <a:bodyPr/>
                    <a:lstStyle/>
                    <a:p>
                      <a:pPr algn="ctr">
                        <a:lnSpc>
                          <a:spcPct val="107000"/>
                        </a:lnSpc>
                        <a:spcAft>
                          <a:spcPts val="0"/>
                        </a:spcAft>
                      </a:pPr>
                      <a:r>
                        <a:rPr lang="en-GB" sz="24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_______ ____________ </a:t>
                      </a: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à</a:t>
                      </a:r>
                      <a:r>
                        <a:rPr lang="en-GB" sz="2400" baseline="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baseline="0" dirty="0" err="1"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l’examen</a:t>
                      </a:r>
                      <a:r>
                        <a:rPr lang="en-GB" sz="2400" baseline="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0653">
                <a:tc>
                  <a:txBody>
                    <a:bodyPr/>
                    <a:lstStyle/>
                    <a:p>
                      <a:pPr algn="ctr">
                        <a:lnSpc>
                          <a:spcPct val="107000"/>
                        </a:lnSpc>
                        <a:spcAft>
                          <a:spcPts val="0"/>
                        </a:spcAft>
                      </a:pPr>
                      <a:r>
                        <a:rPr lang="en-GB" sz="24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_______ ____________ à </a:t>
                      </a:r>
                      <a:r>
                        <a:rPr lang="en-GB" sz="2400" dirty="0" err="1"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l’épreuve</a:t>
                      </a: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 name="Picture 3"/>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17315" y="1930121"/>
            <a:ext cx="1347618" cy="673809"/>
          </a:xfrm>
          <a:prstGeom prst="rect">
            <a:avLst/>
          </a:prstGeom>
        </p:spPr>
      </p:pic>
      <p:pic>
        <p:nvPicPr>
          <p:cNvPr id="5" name="Picture 4"/>
          <p:cNvPicPr>
            <a:picLocks noChangeAspect="1"/>
          </p:cNvPicPr>
          <p:nvPr/>
        </p:nvPicPr>
        <p:blipFill>
          <a:blip r:embed="rId3" cstate="print">
            <a:clrChange>
              <a:clrFrom>
                <a:srgbClr val="000000">
                  <a:alpha val="0"/>
                </a:srgbClr>
              </a:clrFrom>
              <a:clrTo>
                <a:srgbClr val="000000">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90181" y="1930122"/>
            <a:ext cx="321508" cy="640872"/>
          </a:xfrm>
          <a:prstGeom prst="rect">
            <a:avLst/>
          </a:prstGeom>
        </p:spPr>
      </p:pic>
      <p:pic>
        <p:nvPicPr>
          <p:cNvPr id="6" name="Picture 5"/>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17315" y="2755191"/>
            <a:ext cx="1347618" cy="673809"/>
          </a:xfrm>
          <a:prstGeom prst="rect">
            <a:avLst/>
          </a:prstGeom>
        </p:spPr>
      </p:pic>
      <p:pic>
        <p:nvPicPr>
          <p:cNvPr id="7" name="Picture 6"/>
          <p:cNvPicPr>
            <a:picLocks noChangeAspect="1"/>
          </p:cNvPicPr>
          <p:nvPr/>
        </p:nvPicPr>
        <p:blipFill>
          <a:blip r:embed="rId3" cstate="print">
            <a:clrChange>
              <a:clrFrom>
                <a:srgbClr val="000000">
                  <a:alpha val="0"/>
                </a:srgbClr>
              </a:clrFrom>
              <a:clrTo>
                <a:srgbClr val="000000">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90181" y="2755192"/>
            <a:ext cx="321508" cy="640872"/>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5074" y="3620998"/>
            <a:ext cx="320944" cy="64011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672" y="3620998"/>
            <a:ext cx="320944" cy="64011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616" y="3607753"/>
            <a:ext cx="320944" cy="64011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5194" y="3621100"/>
            <a:ext cx="320944" cy="64011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9603" y="3609293"/>
            <a:ext cx="320944" cy="64011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5703" y="4461617"/>
            <a:ext cx="320944" cy="64011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6301" y="4461617"/>
            <a:ext cx="320944" cy="640110"/>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7245" y="4448372"/>
            <a:ext cx="320944" cy="640110"/>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5823" y="4461719"/>
            <a:ext cx="320944" cy="640110"/>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0232" y="4449912"/>
            <a:ext cx="320944" cy="640110"/>
          </a:xfrm>
          <a:prstGeom prst="rect">
            <a:avLst/>
          </a:prstGeom>
        </p:spPr>
      </p:pic>
      <p:sp>
        <p:nvSpPr>
          <p:cNvPr id="24" name="Content Placeholder 2"/>
          <p:cNvSpPr txBox="1">
            <a:spLocks/>
          </p:cNvSpPr>
          <p:nvPr/>
        </p:nvSpPr>
        <p:spPr>
          <a:xfrm>
            <a:off x="8695267" y="91408"/>
            <a:ext cx="3260150" cy="3805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2000" b="1" dirty="0" err="1" smtClean="0">
                <a:solidFill>
                  <a:srgbClr val="4472C4">
                    <a:lumMod val="50000"/>
                  </a:srgbClr>
                </a:solidFill>
                <a:latin typeface="Century Gothic" panose="020B0502020202020204" pitchFamily="34" charset="0"/>
              </a:rPr>
              <a:t>Parler</a:t>
            </a:r>
            <a:r>
              <a:rPr lang="en-GB" sz="2000" b="1" dirty="0" smtClean="0">
                <a:solidFill>
                  <a:srgbClr val="4472C4">
                    <a:lumMod val="50000"/>
                  </a:srgbClr>
                </a:solidFill>
                <a:latin typeface="Century Gothic" panose="020B0502020202020204" pitchFamily="34" charset="0"/>
              </a:rPr>
              <a:t> / </a:t>
            </a:r>
            <a:r>
              <a:rPr lang="en-GB" sz="2000" b="1" dirty="0" err="1" smtClean="0">
                <a:solidFill>
                  <a:srgbClr val="4472C4">
                    <a:lumMod val="50000"/>
                  </a:srgbClr>
                </a:solidFill>
                <a:latin typeface="Century Gothic" panose="020B0502020202020204" pitchFamily="34" charset="0"/>
              </a:rPr>
              <a:t>Écouter</a:t>
            </a:r>
            <a:r>
              <a:rPr lang="en-GB" sz="2000" b="1" dirty="0" smtClean="0">
                <a:solidFill>
                  <a:srgbClr val="4472C4">
                    <a:lumMod val="50000"/>
                  </a:srgbClr>
                </a:solidFill>
                <a:latin typeface="Century Gothic" panose="020B0502020202020204" pitchFamily="34" charset="0"/>
              </a:rPr>
              <a:t> / </a:t>
            </a:r>
            <a:r>
              <a:rPr lang="en-GB" sz="2000" b="1" dirty="0" err="1" smtClean="0">
                <a:solidFill>
                  <a:srgbClr val="4472C4">
                    <a:lumMod val="50000"/>
                  </a:srgbClr>
                </a:solidFill>
                <a:latin typeface="Century Gothic" panose="020B0502020202020204" pitchFamily="34" charset="0"/>
              </a:rPr>
              <a:t>Écrire</a:t>
            </a:r>
            <a:r>
              <a:rPr lang="en-GB" sz="2000" b="1" dirty="0" smtClean="0">
                <a:solidFill>
                  <a:srgbClr val="4472C4">
                    <a:lumMod val="50000"/>
                  </a:srgbClr>
                </a:solidFill>
                <a:latin typeface="Century Gothic" panose="020B0502020202020204" pitchFamily="34" charset="0"/>
              </a:rPr>
              <a:t> </a:t>
            </a:r>
            <a:endParaRPr lang="en-GB" sz="2000" b="1" dirty="0">
              <a:solidFill>
                <a:srgbClr val="4472C4">
                  <a:lumMod val="50000"/>
                </a:srgbClr>
              </a:solidFill>
              <a:latin typeface="Century Gothic" panose="020B0502020202020204" pitchFamily="34" charset="0"/>
            </a:endParaRP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5703" y="5316670"/>
            <a:ext cx="320944" cy="640110"/>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6301" y="5316670"/>
            <a:ext cx="320944" cy="640110"/>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7245" y="5303425"/>
            <a:ext cx="320944" cy="640110"/>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5823" y="5316772"/>
            <a:ext cx="320944" cy="640110"/>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0232" y="5304965"/>
            <a:ext cx="320944" cy="640110"/>
          </a:xfrm>
          <a:prstGeom prst="rect">
            <a:avLst/>
          </a:prstGeom>
        </p:spPr>
      </p:pic>
      <p:sp>
        <p:nvSpPr>
          <p:cNvPr id="30" name="Oval 29"/>
          <p:cNvSpPr/>
          <p:nvPr/>
        </p:nvSpPr>
        <p:spPr>
          <a:xfrm>
            <a:off x="1031119" y="1847256"/>
            <a:ext cx="839632" cy="76586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3793207" y="1884299"/>
            <a:ext cx="1866900" cy="523220"/>
          </a:xfrm>
          <a:prstGeom prst="rect">
            <a:avLst/>
          </a:prstGeom>
          <a:noFill/>
        </p:spPr>
        <p:txBody>
          <a:bodyPr wrap="square" rtlCol="0">
            <a:spAutoFit/>
          </a:bodyPr>
          <a:lstStyle/>
          <a:p>
            <a:pPr algn="ctr"/>
            <a:r>
              <a:rPr lang="en-GB" sz="2800" b="1" dirty="0" err="1" smtClean="0">
                <a:solidFill>
                  <a:srgbClr val="E56700"/>
                </a:solidFill>
                <a:latin typeface="Century Gothic" panose="020B0502020202020204" pitchFamily="34" charset="0"/>
              </a:rPr>
              <a:t>ils</a:t>
            </a:r>
            <a:endParaRPr lang="en-GB" sz="2800" b="1" dirty="0">
              <a:solidFill>
                <a:srgbClr val="E56700"/>
              </a:solidFill>
              <a:latin typeface="Century Gothic" panose="020B0502020202020204" pitchFamily="34" charset="0"/>
            </a:endParaRPr>
          </a:p>
        </p:txBody>
      </p:sp>
      <p:sp>
        <p:nvSpPr>
          <p:cNvPr id="32" name="TextBox 31"/>
          <p:cNvSpPr txBox="1"/>
          <p:nvPr/>
        </p:nvSpPr>
        <p:spPr>
          <a:xfrm>
            <a:off x="5031679" y="1892180"/>
            <a:ext cx="2128641" cy="523220"/>
          </a:xfrm>
          <a:prstGeom prst="rect">
            <a:avLst/>
          </a:prstGeom>
          <a:noFill/>
        </p:spPr>
        <p:txBody>
          <a:bodyPr wrap="square" rtlCol="0">
            <a:spAutoFit/>
          </a:bodyPr>
          <a:lstStyle/>
          <a:p>
            <a:pPr algn="ctr"/>
            <a:r>
              <a:rPr lang="en-GB" sz="2800" b="1" dirty="0" err="1" smtClean="0">
                <a:solidFill>
                  <a:srgbClr val="E56700"/>
                </a:solidFill>
                <a:latin typeface="Century Gothic" panose="020B0502020202020204" pitchFamily="34" charset="0"/>
              </a:rPr>
              <a:t>choisissent</a:t>
            </a:r>
            <a:endParaRPr lang="en-GB" sz="2800" b="1" dirty="0">
              <a:solidFill>
                <a:srgbClr val="E56700"/>
              </a:solidFill>
              <a:latin typeface="Century Gothic" panose="020B0502020202020204" pitchFamily="34" charset="0"/>
            </a:endParaRPr>
          </a:p>
        </p:txBody>
      </p:sp>
      <p:sp>
        <p:nvSpPr>
          <p:cNvPr id="33" name="Oval 32"/>
          <p:cNvSpPr/>
          <p:nvPr/>
        </p:nvSpPr>
        <p:spPr>
          <a:xfrm>
            <a:off x="2123476" y="2701414"/>
            <a:ext cx="1659383" cy="76586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3892372" y="2734784"/>
            <a:ext cx="1866900" cy="523220"/>
          </a:xfrm>
          <a:prstGeom prst="rect">
            <a:avLst/>
          </a:prstGeom>
          <a:noFill/>
        </p:spPr>
        <p:txBody>
          <a:bodyPr wrap="square" rtlCol="0">
            <a:spAutoFit/>
          </a:bodyPr>
          <a:lstStyle/>
          <a:p>
            <a:pPr algn="ctr"/>
            <a:r>
              <a:rPr lang="en-GB" sz="2800" b="1" dirty="0" err="1" smtClean="0">
                <a:solidFill>
                  <a:srgbClr val="E56700"/>
                </a:solidFill>
                <a:latin typeface="Century Gothic" panose="020B0502020202020204" pitchFamily="34" charset="0"/>
              </a:rPr>
              <a:t>ils</a:t>
            </a:r>
            <a:endParaRPr lang="en-GB" sz="2800" b="1" dirty="0">
              <a:solidFill>
                <a:srgbClr val="E56700"/>
              </a:solidFill>
              <a:latin typeface="Century Gothic" panose="020B0502020202020204" pitchFamily="34" charset="0"/>
            </a:endParaRPr>
          </a:p>
        </p:txBody>
      </p:sp>
      <p:sp>
        <p:nvSpPr>
          <p:cNvPr id="35" name="TextBox 34"/>
          <p:cNvSpPr txBox="1"/>
          <p:nvPr/>
        </p:nvSpPr>
        <p:spPr>
          <a:xfrm>
            <a:off x="5221044" y="2755191"/>
            <a:ext cx="2128641" cy="523220"/>
          </a:xfrm>
          <a:prstGeom prst="rect">
            <a:avLst/>
          </a:prstGeom>
          <a:noFill/>
        </p:spPr>
        <p:txBody>
          <a:bodyPr wrap="square" rtlCol="0">
            <a:spAutoFit/>
          </a:bodyPr>
          <a:lstStyle/>
          <a:p>
            <a:pPr algn="ctr"/>
            <a:r>
              <a:rPr lang="en-GB" sz="2800" b="1" dirty="0" err="1" smtClean="0">
                <a:solidFill>
                  <a:srgbClr val="E56700"/>
                </a:solidFill>
                <a:latin typeface="Century Gothic" panose="020B0502020202020204" pitchFamily="34" charset="0"/>
              </a:rPr>
              <a:t>finissent</a:t>
            </a:r>
            <a:endParaRPr lang="en-GB" sz="2800" b="1" dirty="0">
              <a:solidFill>
                <a:srgbClr val="E56700"/>
              </a:solidFill>
              <a:latin typeface="Century Gothic" panose="020B0502020202020204" pitchFamily="34" charset="0"/>
            </a:endParaRPr>
          </a:p>
        </p:txBody>
      </p:sp>
      <p:sp>
        <p:nvSpPr>
          <p:cNvPr id="36" name="Oval 35"/>
          <p:cNvSpPr/>
          <p:nvPr/>
        </p:nvSpPr>
        <p:spPr>
          <a:xfrm>
            <a:off x="1045730" y="3553202"/>
            <a:ext cx="839632" cy="76586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a:off x="3892372" y="3601697"/>
            <a:ext cx="1866900" cy="523220"/>
          </a:xfrm>
          <a:prstGeom prst="rect">
            <a:avLst/>
          </a:prstGeom>
          <a:noFill/>
        </p:spPr>
        <p:txBody>
          <a:bodyPr wrap="square" rtlCol="0">
            <a:spAutoFit/>
          </a:bodyPr>
          <a:lstStyle/>
          <a:p>
            <a:pPr algn="ctr"/>
            <a:r>
              <a:rPr lang="en-GB" sz="2800" b="1" dirty="0" err="1" smtClean="0">
                <a:solidFill>
                  <a:srgbClr val="E56700"/>
                </a:solidFill>
                <a:latin typeface="Century Gothic" panose="020B0502020202020204" pitchFamily="34" charset="0"/>
              </a:rPr>
              <a:t>elle</a:t>
            </a:r>
            <a:endParaRPr lang="en-GB" sz="2800" b="1" dirty="0">
              <a:solidFill>
                <a:srgbClr val="E56700"/>
              </a:solidFill>
              <a:latin typeface="Century Gothic" panose="020B0502020202020204" pitchFamily="34" charset="0"/>
            </a:endParaRPr>
          </a:p>
        </p:txBody>
      </p:sp>
      <p:sp>
        <p:nvSpPr>
          <p:cNvPr id="38" name="TextBox 37"/>
          <p:cNvSpPr txBox="1"/>
          <p:nvPr/>
        </p:nvSpPr>
        <p:spPr>
          <a:xfrm>
            <a:off x="5430077" y="3579886"/>
            <a:ext cx="1866900" cy="523220"/>
          </a:xfrm>
          <a:prstGeom prst="rect">
            <a:avLst/>
          </a:prstGeom>
          <a:noFill/>
        </p:spPr>
        <p:txBody>
          <a:bodyPr wrap="square" rtlCol="0">
            <a:spAutoFit/>
          </a:bodyPr>
          <a:lstStyle/>
          <a:p>
            <a:pPr algn="ctr"/>
            <a:r>
              <a:rPr lang="en-GB" sz="2800" b="1" dirty="0" err="1" smtClean="0">
                <a:solidFill>
                  <a:srgbClr val="E56700"/>
                </a:solidFill>
                <a:latin typeface="Century Gothic" panose="020B0502020202020204" pitchFamily="34" charset="0"/>
              </a:rPr>
              <a:t>choisit</a:t>
            </a:r>
            <a:endParaRPr lang="en-GB" sz="2800" b="1" dirty="0">
              <a:solidFill>
                <a:srgbClr val="E56700"/>
              </a:solidFill>
              <a:latin typeface="Century Gothic" panose="020B0502020202020204" pitchFamily="34" charset="0"/>
            </a:endParaRPr>
          </a:p>
        </p:txBody>
      </p:sp>
      <p:sp>
        <p:nvSpPr>
          <p:cNvPr id="39" name="Oval 38"/>
          <p:cNvSpPr/>
          <p:nvPr/>
        </p:nvSpPr>
        <p:spPr>
          <a:xfrm>
            <a:off x="2123476" y="4372150"/>
            <a:ext cx="1659383" cy="76586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p:cNvSpPr txBox="1"/>
          <p:nvPr/>
        </p:nvSpPr>
        <p:spPr>
          <a:xfrm>
            <a:off x="3764636" y="4454680"/>
            <a:ext cx="1866900" cy="523220"/>
          </a:xfrm>
          <a:prstGeom prst="rect">
            <a:avLst/>
          </a:prstGeom>
          <a:noFill/>
        </p:spPr>
        <p:txBody>
          <a:bodyPr wrap="square" rtlCol="0">
            <a:spAutoFit/>
          </a:bodyPr>
          <a:lstStyle/>
          <a:p>
            <a:pPr algn="ctr"/>
            <a:r>
              <a:rPr lang="en-GB" sz="2800" b="1" dirty="0" err="1" smtClean="0">
                <a:solidFill>
                  <a:srgbClr val="E56700"/>
                </a:solidFill>
                <a:latin typeface="Century Gothic" panose="020B0502020202020204" pitchFamily="34" charset="0"/>
              </a:rPr>
              <a:t>elles</a:t>
            </a:r>
            <a:endParaRPr lang="en-GB" sz="2800" b="1" dirty="0">
              <a:solidFill>
                <a:srgbClr val="E56700"/>
              </a:solidFill>
              <a:latin typeface="Century Gothic" panose="020B0502020202020204" pitchFamily="34" charset="0"/>
            </a:endParaRPr>
          </a:p>
        </p:txBody>
      </p:sp>
      <p:sp>
        <p:nvSpPr>
          <p:cNvPr id="41" name="TextBox 40"/>
          <p:cNvSpPr txBox="1"/>
          <p:nvPr/>
        </p:nvSpPr>
        <p:spPr>
          <a:xfrm>
            <a:off x="5223417" y="4446799"/>
            <a:ext cx="2128641" cy="523220"/>
          </a:xfrm>
          <a:prstGeom prst="rect">
            <a:avLst/>
          </a:prstGeom>
          <a:noFill/>
        </p:spPr>
        <p:txBody>
          <a:bodyPr wrap="square" rtlCol="0">
            <a:spAutoFit/>
          </a:bodyPr>
          <a:lstStyle/>
          <a:p>
            <a:pPr algn="ctr"/>
            <a:r>
              <a:rPr lang="en-GB" sz="2800" b="1" dirty="0" err="1" smtClean="0">
                <a:solidFill>
                  <a:srgbClr val="E56700"/>
                </a:solidFill>
                <a:latin typeface="Century Gothic" panose="020B0502020202020204" pitchFamily="34" charset="0"/>
              </a:rPr>
              <a:t>réussissent</a:t>
            </a:r>
            <a:endParaRPr lang="en-GB" sz="2800" b="1" dirty="0">
              <a:solidFill>
                <a:srgbClr val="E56700"/>
              </a:solidFill>
              <a:latin typeface="Century Gothic" panose="020B0502020202020204" pitchFamily="34" charset="0"/>
            </a:endParaRPr>
          </a:p>
        </p:txBody>
      </p:sp>
      <p:sp>
        <p:nvSpPr>
          <p:cNvPr id="42" name="Oval 41"/>
          <p:cNvSpPr/>
          <p:nvPr/>
        </p:nvSpPr>
        <p:spPr>
          <a:xfrm>
            <a:off x="1076359" y="5244273"/>
            <a:ext cx="839632" cy="76586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p:cNvSpPr txBox="1"/>
          <p:nvPr/>
        </p:nvSpPr>
        <p:spPr>
          <a:xfrm>
            <a:off x="3709555" y="5295460"/>
            <a:ext cx="1866900" cy="523220"/>
          </a:xfrm>
          <a:prstGeom prst="rect">
            <a:avLst/>
          </a:prstGeom>
          <a:noFill/>
        </p:spPr>
        <p:txBody>
          <a:bodyPr wrap="square" rtlCol="0">
            <a:spAutoFit/>
          </a:bodyPr>
          <a:lstStyle/>
          <a:p>
            <a:pPr algn="ctr"/>
            <a:r>
              <a:rPr lang="en-GB" sz="2800" b="1" dirty="0" err="1" smtClean="0">
                <a:solidFill>
                  <a:srgbClr val="E56700"/>
                </a:solidFill>
                <a:latin typeface="Century Gothic" panose="020B0502020202020204" pitchFamily="34" charset="0"/>
              </a:rPr>
              <a:t>elles</a:t>
            </a:r>
            <a:endParaRPr lang="en-GB" sz="2800" b="1" dirty="0">
              <a:solidFill>
                <a:srgbClr val="E56700"/>
              </a:solidFill>
              <a:latin typeface="Century Gothic" panose="020B0502020202020204" pitchFamily="34" charset="0"/>
            </a:endParaRPr>
          </a:p>
        </p:txBody>
      </p:sp>
      <p:sp>
        <p:nvSpPr>
          <p:cNvPr id="44" name="TextBox 43"/>
          <p:cNvSpPr txBox="1"/>
          <p:nvPr/>
        </p:nvSpPr>
        <p:spPr>
          <a:xfrm>
            <a:off x="5168336" y="5287579"/>
            <a:ext cx="2128641" cy="523220"/>
          </a:xfrm>
          <a:prstGeom prst="rect">
            <a:avLst/>
          </a:prstGeom>
          <a:noFill/>
        </p:spPr>
        <p:txBody>
          <a:bodyPr wrap="square" rtlCol="0">
            <a:spAutoFit/>
          </a:bodyPr>
          <a:lstStyle/>
          <a:p>
            <a:pPr algn="ctr"/>
            <a:r>
              <a:rPr lang="en-GB" sz="2800" b="1" dirty="0" err="1" smtClean="0">
                <a:solidFill>
                  <a:srgbClr val="E56700"/>
                </a:solidFill>
                <a:latin typeface="Century Gothic" panose="020B0502020202020204" pitchFamily="34" charset="0"/>
              </a:rPr>
              <a:t>réussit</a:t>
            </a:r>
            <a:endParaRPr lang="en-GB" sz="2800" b="1" dirty="0">
              <a:solidFill>
                <a:srgbClr val="E56700"/>
              </a:solidFill>
              <a:latin typeface="Century Gothic" panose="020B0502020202020204" pitchFamily="34" charset="0"/>
            </a:endParaRPr>
          </a:p>
        </p:txBody>
      </p:sp>
    </p:spTree>
    <p:extLst>
      <p:ext uri="{BB962C8B-B14F-4D97-AF65-F5344CB8AC3E}">
        <p14:creationId xmlns:p14="http://schemas.microsoft.com/office/powerpoint/2010/main" val="313143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fade">
                                      <p:cBhvr>
                                        <p:cTn id="72" dur="5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fade">
                                      <p:cBhvr>
                                        <p:cTn id="7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p:bldP spid="33" grpId="0" animBg="1"/>
      <p:bldP spid="34" grpId="0"/>
      <p:bldP spid="35" grpId="0"/>
      <p:bldP spid="36" grpId="0" animBg="1"/>
      <p:bldP spid="37" grpId="0"/>
      <p:bldP spid="38" grpId="0"/>
      <p:bldP spid="39" grpId="0" animBg="1"/>
      <p:bldP spid="40" grpId="0"/>
      <p:bldP spid="41" grpId="0"/>
      <p:bldP spid="42" grpId="0" animBg="1"/>
      <p:bldP spid="43" grpId="0"/>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4" name="Rectangle 3"/>
          <p:cNvSpPr/>
          <p:nvPr/>
        </p:nvSpPr>
        <p:spPr>
          <a:xfrm>
            <a:off x="3145036" y="3846160"/>
            <a:ext cx="6096000" cy="523220"/>
          </a:xfrm>
          <a:prstGeom prst="rect">
            <a:avLst/>
          </a:prstGeom>
        </p:spPr>
        <p:txBody>
          <a:bodyPr>
            <a:spAutoFit/>
          </a:bodyPr>
          <a:lstStyle/>
          <a:p>
            <a:r>
              <a:rPr lang="en-GB" sz="2800" dirty="0">
                <a:solidFill>
                  <a:srgbClr val="02456F"/>
                </a:solidFill>
                <a:latin typeface="Century Gothic" panose="020B0502020202020204" pitchFamily="34" charset="0"/>
              </a:rPr>
              <a:t>For </a:t>
            </a:r>
            <a:r>
              <a:rPr lang="en-GB" sz="2800" dirty="0">
                <a:solidFill>
                  <a:srgbClr val="02456F"/>
                </a:solidFill>
                <a:latin typeface="Century Gothic" panose="020B0502020202020204" pitchFamily="34" charset="0"/>
              </a:rPr>
              <a:t>regular  </a:t>
            </a:r>
            <a:r>
              <a:rPr lang="en-GB" sz="2800" dirty="0">
                <a:solidFill>
                  <a:srgbClr val="02456F"/>
                </a:solidFill>
                <a:latin typeface="Century Gothic" panose="020B0502020202020204" pitchFamily="34" charset="0"/>
              </a:rPr>
              <a:t>– IR </a:t>
            </a:r>
            <a:r>
              <a:rPr lang="en-GB" sz="2800" dirty="0">
                <a:solidFill>
                  <a:srgbClr val="02456F"/>
                </a:solidFill>
                <a:latin typeface="Century Gothic" panose="020B0502020202020204" pitchFamily="34" charset="0"/>
              </a:rPr>
              <a:t>verbs:</a:t>
            </a:r>
          </a:p>
        </p:txBody>
      </p:sp>
      <p:sp>
        <p:nvSpPr>
          <p:cNvPr id="5" name="Rectangle 4"/>
          <p:cNvSpPr/>
          <p:nvPr/>
        </p:nvSpPr>
        <p:spPr>
          <a:xfrm>
            <a:off x="3246077" y="5200998"/>
            <a:ext cx="4801314" cy="523220"/>
          </a:xfrm>
          <a:prstGeom prst="rect">
            <a:avLst/>
          </a:prstGeom>
        </p:spPr>
        <p:txBody>
          <a:bodyPr wrap="none">
            <a:spAutoFit/>
          </a:bodyPr>
          <a:lstStyle/>
          <a:p>
            <a:r>
              <a:rPr lang="en-GB" sz="2800" dirty="0" err="1">
                <a:solidFill>
                  <a:srgbClr val="02456F"/>
                </a:solidFill>
                <a:latin typeface="Century Gothic" panose="020B0502020202020204" pitchFamily="34" charset="0"/>
              </a:rPr>
              <a:t>finit</a:t>
            </a:r>
            <a:r>
              <a:rPr lang="en-GB" sz="2800" dirty="0">
                <a:solidFill>
                  <a:srgbClr val="02456F"/>
                </a:solidFill>
                <a:latin typeface="Century Gothic" panose="020B0502020202020204" pitchFamily="34" charset="0"/>
              </a:rPr>
              <a:t>	 </a:t>
            </a:r>
            <a:r>
              <a:rPr lang="en-GB" sz="2800" dirty="0">
                <a:solidFill>
                  <a:srgbClr val="02456F"/>
                </a:solidFill>
                <a:latin typeface="Century Gothic" panose="020B0502020202020204" pitchFamily="34" charset="0"/>
              </a:rPr>
              <a:t>     </a:t>
            </a:r>
            <a:r>
              <a:rPr lang="en-GB" sz="2800" dirty="0">
                <a:solidFill>
                  <a:srgbClr val="02456F"/>
                </a:solidFill>
                <a:latin typeface="Calibri" panose="020F0502020204030204" pitchFamily="34" charset="0"/>
                <a:cs typeface="Calibri" panose="020F0502020204030204" pitchFamily="34" charset="0"/>
              </a:rPr>
              <a:t>→ </a:t>
            </a:r>
            <a:r>
              <a:rPr lang="en-GB" sz="2800" dirty="0">
                <a:solidFill>
                  <a:srgbClr val="02456F"/>
                </a:solidFill>
                <a:latin typeface="Century Gothic" panose="020B0502020202020204" pitchFamily="34" charset="0"/>
              </a:rPr>
              <a:t>	</a:t>
            </a:r>
            <a:r>
              <a:rPr lang="en-GB" sz="2800" b="1" dirty="0" err="1">
                <a:solidFill>
                  <a:srgbClr val="02456F"/>
                </a:solidFill>
                <a:latin typeface="Century Gothic" panose="020B0502020202020204" pitchFamily="34" charset="0"/>
              </a:rPr>
              <a:t>finiss</a:t>
            </a:r>
            <a:r>
              <a:rPr lang="en-GB" sz="2800" b="1" dirty="0" err="1">
                <a:solidFill>
                  <a:srgbClr val="E56700"/>
                </a:solidFill>
                <a:latin typeface="Century Gothic" panose="020B0502020202020204" pitchFamily="34" charset="0"/>
              </a:rPr>
              <a:t>ent</a:t>
            </a:r>
            <a:r>
              <a:rPr lang="en-GB" sz="2800" dirty="0">
                <a:solidFill>
                  <a:srgbClr val="02456F"/>
                </a:solidFill>
                <a:latin typeface="Century Gothic" panose="020B0502020202020204" pitchFamily="34" charset="0"/>
              </a:rPr>
              <a:t> </a:t>
            </a:r>
            <a:r>
              <a:rPr lang="en-GB" sz="2800" dirty="0">
                <a:solidFill>
                  <a:srgbClr val="02456F"/>
                </a:solidFill>
                <a:latin typeface="Century Gothic" panose="020B0502020202020204" pitchFamily="34" charset="0"/>
              </a:rPr>
              <a:t>	</a:t>
            </a:r>
            <a:endParaRPr lang="en-GB" sz="2800" b="1" dirty="0">
              <a:solidFill>
                <a:srgbClr val="02456F"/>
              </a:solidFill>
              <a:latin typeface="Century Gothic" panose="020B0502020202020204" pitchFamily="34" charset="0"/>
            </a:endParaRPr>
          </a:p>
        </p:txBody>
      </p:sp>
      <p:sp>
        <p:nvSpPr>
          <p:cNvPr id="6" name="TextBox 5"/>
          <p:cNvSpPr txBox="1"/>
          <p:nvPr/>
        </p:nvSpPr>
        <p:spPr>
          <a:xfrm>
            <a:off x="3246077" y="4587402"/>
            <a:ext cx="4650036" cy="523220"/>
          </a:xfrm>
          <a:prstGeom prst="rect">
            <a:avLst/>
          </a:prstGeom>
          <a:noFill/>
        </p:spPr>
        <p:txBody>
          <a:bodyPr wrap="square" rtlCol="0">
            <a:spAutoFit/>
          </a:bodyPr>
          <a:lstStyle/>
          <a:p>
            <a:r>
              <a:rPr lang="en-GB" sz="2800" b="1" dirty="0" err="1">
                <a:solidFill>
                  <a:srgbClr val="02456F"/>
                </a:solidFill>
                <a:latin typeface="Century Gothic" panose="020B0502020202020204" pitchFamily="34" charset="0"/>
              </a:rPr>
              <a:t>il</a:t>
            </a:r>
            <a:r>
              <a:rPr lang="en-GB" sz="2800" b="1" dirty="0">
                <a:solidFill>
                  <a:srgbClr val="02456F"/>
                </a:solidFill>
                <a:latin typeface="Century Gothic" panose="020B0502020202020204" pitchFamily="34" charset="0"/>
              </a:rPr>
              <a:t>/</a:t>
            </a:r>
            <a:r>
              <a:rPr lang="en-GB" sz="2800" b="1" dirty="0" err="1">
                <a:solidFill>
                  <a:srgbClr val="02456F"/>
                </a:solidFill>
                <a:latin typeface="Century Gothic" panose="020B0502020202020204" pitchFamily="34" charset="0"/>
              </a:rPr>
              <a:t>elle</a:t>
            </a:r>
            <a:r>
              <a:rPr lang="en-GB" sz="2800" b="1" dirty="0">
                <a:solidFill>
                  <a:srgbClr val="02456F"/>
                </a:solidFill>
                <a:latin typeface="Century Gothic" panose="020B0502020202020204" pitchFamily="34" charset="0"/>
              </a:rPr>
              <a:t> 		</a:t>
            </a:r>
            <a:r>
              <a:rPr lang="en-GB" sz="2800" b="1" dirty="0" err="1">
                <a:solidFill>
                  <a:srgbClr val="02456F"/>
                </a:solidFill>
                <a:latin typeface="Century Gothic" panose="020B0502020202020204" pitchFamily="34" charset="0"/>
              </a:rPr>
              <a:t>ils</a:t>
            </a:r>
            <a:r>
              <a:rPr lang="en-GB" sz="2800" b="1" dirty="0">
                <a:solidFill>
                  <a:srgbClr val="02456F"/>
                </a:solidFill>
                <a:latin typeface="Century Gothic" panose="020B0502020202020204" pitchFamily="34" charset="0"/>
              </a:rPr>
              <a:t>/</a:t>
            </a:r>
            <a:r>
              <a:rPr lang="en-GB" sz="2800" b="1" dirty="0" err="1">
                <a:solidFill>
                  <a:srgbClr val="02456F"/>
                </a:solidFill>
                <a:latin typeface="Century Gothic" panose="020B0502020202020204" pitchFamily="34" charset="0"/>
              </a:rPr>
              <a:t>elles</a:t>
            </a:r>
            <a:endParaRPr lang="en-GB" sz="2800" b="1" dirty="0">
              <a:solidFill>
                <a:srgbClr val="02456F"/>
              </a:solidFill>
              <a:latin typeface="Century Gothic" panose="020B0502020202020204" pitchFamily="34" charset="0"/>
            </a:endParaRPr>
          </a:p>
        </p:txBody>
      </p:sp>
      <p:sp>
        <p:nvSpPr>
          <p:cNvPr id="12" name="Rectangle 11"/>
          <p:cNvSpPr/>
          <p:nvPr/>
        </p:nvSpPr>
        <p:spPr>
          <a:xfrm>
            <a:off x="2847147" y="1196964"/>
            <a:ext cx="6096000" cy="1077218"/>
          </a:xfrm>
          <a:prstGeom prst="rect">
            <a:avLst/>
          </a:prstGeom>
        </p:spPr>
        <p:txBody>
          <a:bodyPr>
            <a:spAutoFit/>
          </a:bodyPr>
          <a:lstStyle/>
          <a:p>
            <a:pPr algn="ctr"/>
            <a:r>
              <a:rPr lang="en-GB" sz="4000" b="1" dirty="0" err="1">
                <a:solidFill>
                  <a:srgbClr val="02456F"/>
                </a:solidFill>
                <a:latin typeface="Century Gothic" panose="020B0502020202020204" pitchFamily="34" charset="0"/>
              </a:rPr>
              <a:t>il</a:t>
            </a:r>
            <a:r>
              <a:rPr lang="en-GB" sz="4000" b="1" dirty="0">
                <a:solidFill>
                  <a:srgbClr val="02456F"/>
                </a:solidFill>
                <a:latin typeface="Century Gothic" panose="020B0502020202020204" pitchFamily="34" charset="0"/>
              </a:rPr>
              <a:t>    </a:t>
            </a:r>
            <a:r>
              <a:rPr lang="en-GB" sz="4000" b="1" dirty="0" err="1">
                <a:solidFill>
                  <a:srgbClr val="02456F"/>
                </a:solidFill>
                <a:latin typeface="Century Gothic" panose="020B0502020202020204" pitchFamily="34" charset="0"/>
              </a:rPr>
              <a:t>elle</a:t>
            </a:r>
            <a:r>
              <a:rPr lang="en-GB" sz="4000" dirty="0">
                <a:solidFill>
                  <a:srgbClr val="02456F"/>
                </a:solidFill>
                <a:latin typeface="Century Gothic" panose="020B0502020202020204" pitchFamily="34" charset="0"/>
              </a:rPr>
              <a:t>              </a:t>
            </a:r>
            <a:r>
              <a:rPr lang="en-GB" sz="4000" b="1" dirty="0" err="1">
                <a:solidFill>
                  <a:srgbClr val="02456F"/>
                </a:solidFill>
                <a:latin typeface="Century Gothic" panose="020B0502020202020204" pitchFamily="34" charset="0"/>
              </a:rPr>
              <a:t>ils</a:t>
            </a:r>
            <a:r>
              <a:rPr lang="en-GB" sz="4000" b="1" dirty="0">
                <a:solidFill>
                  <a:srgbClr val="02456F"/>
                </a:solidFill>
                <a:latin typeface="Century Gothic" panose="020B0502020202020204" pitchFamily="34" charset="0"/>
              </a:rPr>
              <a:t>    </a:t>
            </a:r>
            <a:r>
              <a:rPr lang="en-GB" sz="4000" b="1" dirty="0" err="1">
                <a:solidFill>
                  <a:srgbClr val="02456F"/>
                </a:solidFill>
                <a:latin typeface="Century Gothic" panose="020B0502020202020204" pitchFamily="34" charset="0"/>
              </a:rPr>
              <a:t>elles</a:t>
            </a:r>
            <a:endParaRPr lang="en-GB" sz="4000" b="1" dirty="0">
              <a:solidFill>
                <a:srgbClr val="02456F"/>
              </a:solidFill>
              <a:latin typeface="Century Gothic" panose="020B0502020202020204" pitchFamily="34" charset="0"/>
            </a:endParaRPr>
          </a:p>
          <a:p>
            <a:pPr algn="ctr"/>
            <a:r>
              <a:rPr lang="en-GB" sz="2400" b="1" dirty="0">
                <a:solidFill>
                  <a:srgbClr val="02456F"/>
                </a:solidFill>
                <a:latin typeface="Century Gothic" panose="020B0502020202020204" pitchFamily="34" charset="0"/>
              </a:rPr>
              <a:t>			</a:t>
            </a:r>
            <a:endParaRPr lang="en-GB" sz="2400" b="1" dirty="0">
              <a:solidFill>
                <a:srgbClr val="02456F"/>
              </a:solidFill>
              <a:latin typeface="Century Gothic" panose="020B0502020202020204" pitchFamily="34" charset="0"/>
            </a:endParaRPr>
          </a:p>
        </p:txBody>
      </p:sp>
      <p:sp>
        <p:nvSpPr>
          <p:cNvPr id="13" name="TextBox 12"/>
          <p:cNvSpPr txBox="1"/>
          <p:nvPr/>
        </p:nvSpPr>
        <p:spPr>
          <a:xfrm>
            <a:off x="473458" y="2429193"/>
            <a:ext cx="11185236" cy="954107"/>
          </a:xfrm>
          <a:prstGeom prst="rect">
            <a:avLst/>
          </a:prstGeom>
          <a:noFill/>
        </p:spPr>
        <p:txBody>
          <a:bodyPr wrap="square" rtlCol="0">
            <a:spAutoFit/>
          </a:bodyPr>
          <a:lstStyle/>
          <a:p>
            <a:pPr algn="ctr"/>
            <a:r>
              <a:rPr lang="en-GB" sz="2800" dirty="0">
                <a:solidFill>
                  <a:srgbClr val="02456F"/>
                </a:solidFill>
                <a:latin typeface="Century Gothic" panose="020B0502020202020204" pitchFamily="34" charset="0"/>
              </a:rPr>
              <a:t>When we want to talk about </a:t>
            </a:r>
            <a:r>
              <a:rPr lang="en-GB" sz="2800" b="1" dirty="0">
                <a:solidFill>
                  <a:srgbClr val="02456F"/>
                </a:solidFill>
                <a:latin typeface="Century Gothic" panose="020B0502020202020204" pitchFamily="34" charset="0"/>
              </a:rPr>
              <a:t>more than one person (they)</a:t>
            </a:r>
            <a:r>
              <a:rPr lang="en-GB" sz="2800" dirty="0">
                <a:solidFill>
                  <a:srgbClr val="02456F"/>
                </a:solidFill>
                <a:latin typeface="Century Gothic" panose="020B0502020202020204" pitchFamily="34" charset="0"/>
              </a:rPr>
              <a:t>,</a:t>
            </a:r>
            <a:r>
              <a:rPr lang="en-GB" sz="2800" b="1" dirty="0">
                <a:solidFill>
                  <a:srgbClr val="02456F"/>
                </a:solidFill>
                <a:latin typeface="Century Gothic" panose="020B0502020202020204" pitchFamily="34" charset="0"/>
              </a:rPr>
              <a:t> </a:t>
            </a:r>
          </a:p>
          <a:p>
            <a:pPr algn="ctr"/>
            <a:r>
              <a:rPr lang="en-GB" sz="2800" dirty="0">
                <a:solidFill>
                  <a:srgbClr val="02456F"/>
                </a:solidFill>
                <a:latin typeface="Century Gothic" panose="020B0502020202020204" pitchFamily="34" charset="0"/>
              </a:rPr>
              <a:t>rather than one person (</a:t>
            </a:r>
            <a:r>
              <a:rPr lang="en-GB" sz="2800" b="1" dirty="0">
                <a:solidFill>
                  <a:srgbClr val="02456F"/>
                </a:solidFill>
                <a:latin typeface="Century Gothic" panose="020B0502020202020204" pitchFamily="34" charset="0"/>
              </a:rPr>
              <a:t>he/she</a:t>
            </a:r>
            <a:r>
              <a:rPr lang="en-GB" sz="2800" dirty="0">
                <a:solidFill>
                  <a:srgbClr val="02456F"/>
                </a:solidFill>
                <a:latin typeface="Century Gothic" panose="020B0502020202020204" pitchFamily="34" charset="0"/>
              </a:rPr>
              <a:t>)…</a:t>
            </a:r>
            <a:endParaRPr lang="en-GB" sz="2800" dirty="0">
              <a:solidFill>
                <a:srgbClr val="02456F"/>
              </a:solidFill>
              <a:latin typeface="Century Gothic" panose="020B0502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77905"/>
            <a:ext cx="8369449" cy="867128"/>
          </a:xfrm>
          <a:prstGeom prst="rect">
            <a:avLst/>
          </a:prstGeom>
        </p:spPr>
      </p:pic>
      <p:sp>
        <p:nvSpPr>
          <p:cNvPr id="8" name="Title 3"/>
          <p:cNvSpPr>
            <a:spLocks noGrp="1"/>
          </p:cNvSpPr>
          <p:nvPr>
            <p:ph type="title"/>
          </p:nvPr>
        </p:nvSpPr>
        <p:spPr>
          <a:xfrm>
            <a:off x="51548" y="215134"/>
            <a:ext cx="7511078" cy="707849"/>
          </a:xfrm>
        </p:spPr>
        <p:txBody>
          <a:bodyPr>
            <a:noAutofit/>
          </a:bodyPr>
          <a:lstStyle/>
          <a:p>
            <a:r>
              <a:rPr lang="en-GB" sz="2800" b="1" dirty="0" smtClean="0">
                <a:solidFill>
                  <a:schemeClr val="bg1"/>
                </a:solidFill>
              </a:rPr>
              <a:t>Talking about others: </a:t>
            </a:r>
            <a:r>
              <a:rPr lang="en-GB" sz="2800" b="1" i="1" dirty="0" err="1" smtClean="0">
                <a:solidFill>
                  <a:schemeClr val="bg1"/>
                </a:solidFill>
              </a:rPr>
              <a:t>il</a:t>
            </a:r>
            <a:r>
              <a:rPr lang="en-GB" sz="2800" b="1" i="1" dirty="0" smtClean="0">
                <a:solidFill>
                  <a:schemeClr val="bg1"/>
                </a:solidFill>
              </a:rPr>
              <a:t>/</a:t>
            </a:r>
            <a:r>
              <a:rPr lang="en-GB" sz="2800" b="1" i="1" dirty="0" err="1" smtClean="0">
                <a:solidFill>
                  <a:schemeClr val="bg1"/>
                </a:solidFill>
              </a:rPr>
              <a:t>elle</a:t>
            </a:r>
            <a:r>
              <a:rPr lang="en-GB" sz="2800" b="1" i="1" dirty="0" smtClean="0">
                <a:solidFill>
                  <a:schemeClr val="bg1"/>
                </a:solidFill>
              </a:rPr>
              <a:t> </a:t>
            </a:r>
            <a:r>
              <a:rPr lang="en-GB" sz="2800" b="1" dirty="0" smtClean="0">
                <a:solidFill>
                  <a:schemeClr val="bg1"/>
                </a:solidFill>
              </a:rPr>
              <a:t>and </a:t>
            </a:r>
            <a:r>
              <a:rPr lang="en-GB" sz="2800" b="1" i="1" dirty="0" err="1" smtClean="0">
                <a:solidFill>
                  <a:schemeClr val="bg1"/>
                </a:solidFill>
              </a:rPr>
              <a:t>ils</a:t>
            </a:r>
            <a:r>
              <a:rPr lang="en-GB" sz="2800" b="1" i="1" dirty="0" smtClean="0">
                <a:solidFill>
                  <a:schemeClr val="bg1"/>
                </a:solidFill>
              </a:rPr>
              <a:t>/</a:t>
            </a:r>
            <a:r>
              <a:rPr lang="en-GB" sz="2800" b="1" i="1" dirty="0" err="1" smtClean="0">
                <a:solidFill>
                  <a:schemeClr val="bg1"/>
                </a:solidFill>
              </a:rPr>
              <a:t>elles</a:t>
            </a:r>
            <a:endParaRPr lang="en-GB" sz="3200" b="1" i="1" dirty="0">
              <a:solidFill>
                <a:schemeClr val="bg1"/>
              </a:solidFill>
            </a:endParaRPr>
          </a:p>
        </p:txBody>
      </p:sp>
      <p:sp>
        <p:nvSpPr>
          <p:cNvPr id="2" name="TextBox 1"/>
          <p:cNvSpPr txBox="1"/>
          <p:nvPr/>
        </p:nvSpPr>
        <p:spPr>
          <a:xfrm>
            <a:off x="2718750" y="1759218"/>
            <a:ext cx="2176674" cy="523220"/>
          </a:xfrm>
          <a:prstGeom prst="rect">
            <a:avLst/>
          </a:prstGeom>
          <a:noFill/>
        </p:spPr>
        <p:txBody>
          <a:bodyPr wrap="square" rtlCol="0">
            <a:spAutoFit/>
          </a:bodyPr>
          <a:lstStyle/>
          <a:p>
            <a:pPr algn="ctr"/>
            <a:r>
              <a:rPr lang="en-GB" sz="2800" dirty="0">
                <a:solidFill>
                  <a:srgbClr val="02456F"/>
                </a:solidFill>
                <a:latin typeface="Century Gothic" panose="020B0502020202020204" pitchFamily="34" charset="0"/>
              </a:rPr>
              <a:t>[he]  [she]</a:t>
            </a:r>
            <a:endParaRPr lang="en-GB" sz="2800" dirty="0">
              <a:solidFill>
                <a:srgbClr val="02456F"/>
              </a:solidFill>
              <a:latin typeface="Century Gothic" panose="020B0502020202020204" pitchFamily="34" charset="0"/>
            </a:endParaRPr>
          </a:p>
        </p:txBody>
      </p:sp>
      <p:sp>
        <p:nvSpPr>
          <p:cNvPr id="10" name="TextBox 9"/>
          <p:cNvSpPr txBox="1"/>
          <p:nvPr/>
        </p:nvSpPr>
        <p:spPr>
          <a:xfrm>
            <a:off x="5226979" y="1811578"/>
            <a:ext cx="4649977" cy="400110"/>
          </a:xfrm>
          <a:prstGeom prst="rect">
            <a:avLst/>
          </a:prstGeom>
          <a:noFill/>
        </p:spPr>
        <p:txBody>
          <a:bodyPr wrap="square" rtlCol="0">
            <a:spAutoFit/>
          </a:bodyPr>
          <a:lstStyle/>
          <a:p>
            <a:pPr algn="ctr"/>
            <a:r>
              <a:rPr lang="en-GB" sz="2000" dirty="0">
                <a:solidFill>
                  <a:srgbClr val="02456F"/>
                </a:solidFill>
                <a:latin typeface="Century Gothic" panose="020B0502020202020204" pitchFamily="34" charset="0"/>
              </a:rPr>
              <a:t>[they (m)]  [they (f)]</a:t>
            </a:r>
            <a:endParaRPr lang="en-GB" sz="2000" dirty="0">
              <a:solidFill>
                <a:srgbClr val="02456F"/>
              </a:solidFill>
              <a:latin typeface="Century Gothic" panose="020B0502020202020204" pitchFamily="34" charset="0"/>
            </a:endParaRPr>
          </a:p>
        </p:txBody>
      </p:sp>
      <p:sp>
        <p:nvSpPr>
          <p:cNvPr id="3" name="TextBox 2"/>
          <p:cNvSpPr txBox="1"/>
          <p:nvPr/>
        </p:nvSpPr>
        <p:spPr>
          <a:xfrm>
            <a:off x="10166866" y="177905"/>
            <a:ext cx="1823204" cy="523220"/>
          </a:xfrm>
          <a:prstGeom prst="rect">
            <a:avLst/>
          </a:prstGeom>
          <a:solidFill>
            <a:srgbClr val="02456F"/>
          </a:solidFill>
          <a:effectLst>
            <a:outerShdw blurRad="50800" dist="38100" dir="5400000" algn="t" rotWithShape="0">
              <a:prstClr val="black">
                <a:alpha val="40000"/>
              </a:prstClr>
            </a:outerShdw>
          </a:effectLst>
        </p:spPr>
        <p:txBody>
          <a:bodyPr wrap="square" rtlCol="0">
            <a:spAutoFit/>
          </a:bodyPr>
          <a:lstStyle/>
          <a:p>
            <a:r>
              <a:rPr lang="en-GB" sz="2800" b="1" dirty="0">
                <a:solidFill>
                  <a:prstClr val="white"/>
                </a:solidFill>
                <a:latin typeface="Century Gothic" panose="020B0502020202020204" pitchFamily="34" charset="0"/>
              </a:rPr>
              <a:t>-IR verbs</a:t>
            </a:r>
            <a:endParaRPr lang="en-GB" sz="2800" b="1" dirty="0">
              <a:solidFill>
                <a:prstClr val="white"/>
              </a:solidFill>
              <a:latin typeface="Century Gothic" panose="020B0502020202020204" pitchFamily="34" charset="0"/>
            </a:endParaRPr>
          </a:p>
        </p:txBody>
      </p:sp>
      <p:sp>
        <p:nvSpPr>
          <p:cNvPr id="14" name="Rectangle 13"/>
          <p:cNvSpPr/>
          <p:nvPr/>
        </p:nvSpPr>
        <p:spPr>
          <a:xfrm>
            <a:off x="5895146" y="5769222"/>
            <a:ext cx="6296854" cy="400110"/>
          </a:xfrm>
          <a:prstGeom prst="rect">
            <a:avLst/>
          </a:prstGeom>
        </p:spPr>
        <p:txBody>
          <a:bodyPr wrap="square">
            <a:spAutoFit/>
          </a:bodyPr>
          <a:lstStyle/>
          <a:p>
            <a:r>
              <a:rPr lang="en-GB" sz="2000" dirty="0">
                <a:solidFill>
                  <a:srgbClr val="02456F"/>
                </a:solidFill>
                <a:latin typeface="Century Gothic" panose="020B0502020202020204" pitchFamily="34" charset="0"/>
              </a:rPr>
              <a:t>(letters in </a:t>
            </a:r>
            <a:r>
              <a:rPr lang="en-GB" sz="2000" b="1" dirty="0">
                <a:solidFill>
                  <a:srgbClr val="02456F"/>
                </a:solidFill>
                <a:latin typeface="Century Gothic" panose="020B0502020202020204" pitchFamily="34" charset="0"/>
              </a:rPr>
              <a:t>bold blue ‘</a:t>
            </a:r>
            <a:r>
              <a:rPr lang="en-GB" sz="2000" b="1" dirty="0" err="1">
                <a:solidFill>
                  <a:srgbClr val="02456F"/>
                </a:solidFill>
                <a:latin typeface="Century Gothic" panose="020B0502020202020204" pitchFamily="34" charset="0"/>
              </a:rPr>
              <a:t>finiss</a:t>
            </a:r>
            <a:r>
              <a:rPr lang="en-GB" sz="2000" b="1" dirty="0">
                <a:solidFill>
                  <a:srgbClr val="02456F"/>
                </a:solidFill>
                <a:latin typeface="Century Gothic" panose="020B0502020202020204" pitchFamily="34" charset="0"/>
              </a:rPr>
              <a:t>’</a:t>
            </a:r>
            <a:r>
              <a:rPr lang="en-GB" sz="2000" dirty="0">
                <a:solidFill>
                  <a:srgbClr val="02456F"/>
                </a:solidFill>
                <a:latin typeface="Century Gothic" panose="020B0502020202020204" pitchFamily="34" charset="0"/>
              </a:rPr>
              <a:t> </a:t>
            </a:r>
            <a:r>
              <a:rPr lang="en-GB" sz="2000" dirty="0">
                <a:solidFill>
                  <a:srgbClr val="02456F"/>
                </a:solidFill>
                <a:latin typeface="Century Gothic" panose="020B0502020202020204" pitchFamily="34" charset="0"/>
              </a:rPr>
              <a:t>are </a:t>
            </a:r>
            <a:r>
              <a:rPr lang="en-GB" sz="2000" dirty="0">
                <a:solidFill>
                  <a:srgbClr val="02456F"/>
                </a:solidFill>
                <a:latin typeface="Century Gothic" panose="020B0502020202020204" pitchFamily="34" charset="0"/>
              </a:rPr>
              <a:t>all pronounced</a:t>
            </a:r>
            <a:r>
              <a:rPr lang="en-GB" sz="2000" dirty="0">
                <a:solidFill>
                  <a:srgbClr val="02456F"/>
                </a:solidFill>
                <a:latin typeface="Century Gothic" panose="020B0502020202020204" pitchFamily="34" charset="0"/>
              </a:rPr>
              <a:t>)</a:t>
            </a:r>
          </a:p>
        </p:txBody>
      </p:sp>
      <p:sp>
        <p:nvSpPr>
          <p:cNvPr id="15" name="Rectangle 14"/>
          <p:cNvSpPr/>
          <p:nvPr/>
        </p:nvSpPr>
        <p:spPr>
          <a:xfrm>
            <a:off x="6972246" y="6497056"/>
            <a:ext cx="2630848" cy="276999"/>
          </a:xfrm>
          <a:prstGeom prst="rect">
            <a:avLst/>
          </a:prstGeom>
        </p:spPr>
        <p:txBody>
          <a:bodyPr wrap="none">
            <a:spAutoFit/>
          </a:bodyPr>
          <a:lstStyle/>
          <a:p>
            <a:pPr algn="r"/>
            <a:r>
              <a:rPr lang="en-GB" sz="1200" dirty="0">
                <a:solidFill>
                  <a:srgbClr val="FFFFFF"/>
                </a:solidFill>
                <a:latin typeface="Century Gothic" panose="020B0502020202020204" pitchFamily="34" charset="0"/>
                <a:ea typeface="Times New Roman" panose="02020603050405020304" pitchFamily="18" charset="0"/>
              </a:rPr>
              <a:t>Emma Marsden / Stephen Owen</a:t>
            </a:r>
            <a:endParaRPr lang="en-GB"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6647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28965" y="6497056"/>
            <a:ext cx="2674129" cy="276999"/>
          </a:xfrm>
          <a:prstGeom prst="rect">
            <a:avLst/>
          </a:prstGeom>
        </p:spPr>
        <p:txBody>
          <a:bodyPr wrap="none">
            <a:spAutoFit/>
          </a:bodyPr>
          <a:lstStyle/>
          <a:p>
            <a:pPr algn="r"/>
            <a:r>
              <a:rPr lang="en-GB" sz="1200" dirty="0">
                <a:solidFill>
                  <a:srgbClr val="FFFFFF"/>
                </a:solidFill>
                <a:latin typeface="Century Gothic" panose="020B0502020202020204" pitchFamily="34" charset="0"/>
                <a:ea typeface="Times New Roman" panose="02020603050405020304" pitchFamily="18" charset="0"/>
              </a:rPr>
              <a:t>Stephen Owen / </a:t>
            </a:r>
            <a:r>
              <a:rPr lang="en-GB" sz="1200" dirty="0">
                <a:solidFill>
                  <a:srgbClr val="FFFFFF"/>
                </a:solidFill>
                <a:latin typeface="Century Gothic" panose="020B0502020202020204" pitchFamily="34" charset="0"/>
                <a:ea typeface="Times New Roman" panose="02020603050405020304" pitchFamily="18" charset="0"/>
              </a:rPr>
              <a:t>Emma </a:t>
            </a:r>
            <a:r>
              <a:rPr lang="en-GB" sz="1200" dirty="0">
                <a:solidFill>
                  <a:srgbClr val="FFFFFF"/>
                </a:solidFill>
                <a:latin typeface="Century Gothic" panose="020B0502020202020204" pitchFamily="34" charset="0"/>
                <a:ea typeface="Times New Roman" panose="02020603050405020304" pitchFamily="18" charset="0"/>
              </a:rPr>
              <a:t>Marsden</a:t>
            </a:r>
            <a:endParaRPr lang="en-GB" sz="1200" dirty="0">
              <a:solidFill>
                <a:prstClr val="black"/>
              </a:solidFill>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nvPr>
        </p:nvGraphicFramePr>
        <p:xfrm>
          <a:off x="343769" y="1359772"/>
          <a:ext cx="4959751" cy="5014104"/>
        </p:xfrm>
        <a:graphic>
          <a:graphicData uri="http://schemas.openxmlformats.org/drawingml/2006/table">
            <a:tbl>
              <a:tblPr firstRow="1" bandRow="1">
                <a:tableStyleId>{5940675A-B579-460E-94D1-54222C63F5DA}</a:tableStyleId>
              </a:tblPr>
              <a:tblGrid>
                <a:gridCol w="722440"/>
                <a:gridCol w="1114927"/>
                <a:gridCol w="1146998"/>
                <a:gridCol w="1975386"/>
              </a:tblGrid>
              <a:tr h="835684">
                <a:tc>
                  <a:txBody>
                    <a:bodyPr/>
                    <a:lstStyle/>
                    <a:p>
                      <a:pPr algn="ctr"/>
                      <a:endParaRPr lang="en-GB" sz="4800" b="1"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4400" b="1" dirty="0" err="1" smtClean="0">
                          <a:solidFill>
                            <a:srgbClr val="02456F"/>
                          </a:solidFill>
                          <a:latin typeface="Century Gothic" panose="020B0502020202020204" pitchFamily="34" charset="0"/>
                        </a:rPr>
                        <a:t>il</a:t>
                      </a:r>
                      <a:endParaRPr lang="en-GB" sz="4400" b="1"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4400" b="1" dirty="0" err="1" smtClean="0">
                          <a:solidFill>
                            <a:srgbClr val="02456F"/>
                          </a:solidFill>
                          <a:latin typeface="Century Gothic" panose="020B0502020202020204" pitchFamily="34" charset="0"/>
                        </a:rPr>
                        <a:t>ils</a:t>
                      </a:r>
                      <a:endParaRPr lang="en-GB" sz="4400" b="1"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4800" b="1"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835684">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835684">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835684">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835684">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835684">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6" name="TextBox 5">
            <a:hlinkClick r:id="" action="ppaction://noaction">
              <a:snd r:embed="rId3" name="IR_Verbs_01.wav"/>
            </a:hlinkClick>
          </p:cNvPr>
          <p:cNvSpPr txBox="1"/>
          <p:nvPr/>
        </p:nvSpPr>
        <p:spPr>
          <a:xfrm>
            <a:off x="434878" y="2187566"/>
            <a:ext cx="612276" cy="769441"/>
          </a:xfrm>
          <a:prstGeom prst="rect">
            <a:avLst/>
          </a:prstGeom>
          <a:noFill/>
        </p:spPr>
        <p:txBody>
          <a:bodyPr wrap="square" rtlCol="0">
            <a:spAutoFit/>
          </a:bodyPr>
          <a:lstStyle/>
          <a:p>
            <a:pPr algn="ctr"/>
            <a:r>
              <a:rPr lang="en-GB" sz="4400" b="1" dirty="0">
                <a:solidFill>
                  <a:srgbClr val="EA5F00"/>
                </a:solidFill>
                <a:latin typeface="Century Gothic" panose="020B0502020202020204" pitchFamily="34" charset="0"/>
              </a:rPr>
              <a:t>1</a:t>
            </a:r>
            <a:endParaRPr lang="en-GB" sz="4400" b="1" dirty="0">
              <a:solidFill>
                <a:srgbClr val="EA5F00"/>
              </a:solidFill>
              <a:latin typeface="Century Gothic" panose="020B0502020202020204" pitchFamily="34" charset="0"/>
            </a:endParaRPr>
          </a:p>
        </p:txBody>
      </p:sp>
      <p:sp>
        <p:nvSpPr>
          <p:cNvPr id="7" name="TextBox 6">
            <a:hlinkClick r:id="" action="ppaction://noaction">
              <a:snd r:embed="rId4" name="IR_Verbs_02.wav"/>
            </a:hlinkClick>
          </p:cNvPr>
          <p:cNvSpPr txBox="1"/>
          <p:nvPr/>
        </p:nvSpPr>
        <p:spPr>
          <a:xfrm>
            <a:off x="419041" y="2976491"/>
            <a:ext cx="612281" cy="769441"/>
          </a:xfrm>
          <a:prstGeom prst="rect">
            <a:avLst/>
          </a:prstGeom>
          <a:noFill/>
        </p:spPr>
        <p:txBody>
          <a:bodyPr wrap="square" rtlCol="0">
            <a:spAutoFit/>
          </a:bodyPr>
          <a:lstStyle/>
          <a:p>
            <a:pPr algn="ctr"/>
            <a:r>
              <a:rPr lang="en-GB" sz="4400" b="1" dirty="0">
                <a:solidFill>
                  <a:srgbClr val="EA5F00"/>
                </a:solidFill>
                <a:latin typeface="Century Gothic" panose="020B0502020202020204" pitchFamily="34" charset="0"/>
              </a:rPr>
              <a:t>2</a:t>
            </a:r>
            <a:endParaRPr lang="en-GB" sz="4400" b="1" dirty="0">
              <a:solidFill>
                <a:srgbClr val="EA5F00"/>
              </a:solidFill>
              <a:latin typeface="Century Gothic" panose="020B0502020202020204" pitchFamily="34" charset="0"/>
            </a:endParaRPr>
          </a:p>
        </p:txBody>
      </p:sp>
      <p:sp>
        <p:nvSpPr>
          <p:cNvPr id="8" name="TextBox 7">
            <a:hlinkClick r:id="" action="ppaction://noaction">
              <a:snd r:embed="rId5" name="IR_Verbs_03.wav"/>
            </a:hlinkClick>
          </p:cNvPr>
          <p:cNvSpPr txBox="1"/>
          <p:nvPr/>
        </p:nvSpPr>
        <p:spPr>
          <a:xfrm>
            <a:off x="434878" y="3833314"/>
            <a:ext cx="612281" cy="769441"/>
          </a:xfrm>
          <a:prstGeom prst="rect">
            <a:avLst/>
          </a:prstGeom>
          <a:noFill/>
        </p:spPr>
        <p:txBody>
          <a:bodyPr wrap="square" rtlCol="0">
            <a:spAutoFit/>
          </a:bodyPr>
          <a:lstStyle/>
          <a:p>
            <a:pPr algn="ctr"/>
            <a:r>
              <a:rPr lang="en-GB" sz="4400" b="1" dirty="0">
                <a:solidFill>
                  <a:srgbClr val="EA5F00"/>
                </a:solidFill>
                <a:latin typeface="Century Gothic" panose="020B0502020202020204" pitchFamily="34" charset="0"/>
              </a:rPr>
              <a:t>3</a:t>
            </a:r>
            <a:endParaRPr lang="en-GB" sz="4400" b="1" dirty="0">
              <a:solidFill>
                <a:srgbClr val="EA5F00"/>
              </a:solidFill>
              <a:latin typeface="Century Gothic" panose="020B0502020202020204" pitchFamily="34" charset="0"/>
            </a:endParaRPr>
          </a:p>
        </p:txBody>
      </p:sp>
      <p:sp>
        <p:nvSpPr>
          <p:cNvPr id="9" name="TextBox 8">
            <a:hlinkClick r:id="" action="ppaction://noaction">
              <a:snd r:embed="rId6" name="IR_Verbs_04.wav"/>
            </a:hlinkClick>
          </p:cNvPr>
          <p:cNvSpPr txBox="1"/>
          <p:nvPr/>
        </p:nvSpPr>
        <p:spPr>
          <a:xfrm>
            <a:off x="419042" y="4747051"/>
            <a:ext cx="612281" cy="769441"/>
          </a:xfrm>
          <a:prstGeom prst="rect">
            <a:avLst/>
          </a:prstGeom>
          <a:noFill/>
        </p:spPr>
        <p:txBody>
          <a:bodyPr wrap="square" rtlCol="0">
            <a:spAutoFit/>
          </a:bodyPr>
          <a:lstStyle/>
          <a:p>
            <a:pPr algn="ctr"/>
            <a:r>
              <a:rPr lang="en-GB" sz="4400" b="1" dirty="0">
                <a:solidFill>
                  <a:srgbClr val="EA5F00"/>
                </a:solidFill>
                <a:latin typeface="Century Gothic" panose="020B0502020202020204" pitchFamily="34" charset="0"/>
              </a:rPr>
              <a:t>4</a:t>
            </a:r>
            <a:endParaRPr lang="en-GB" sz="4400" b="1" dirty="0">
              <a:solidFill>
                <a:srgbClr val="EA5F00"/>
              </a:solidFill>
              <a:latin typeface="Century Gothic" panose="020B0502020202020204" pitchFamily="34" charset="0"/>
            </a:endParaRPr>
          </a:p>
        </p:txBody>
      </p:sp>
      <p:sp>
        <p:nvSpPr>
          <p:cNvPr id="10" name="TextBox 9">
            <a:hlinkClick r:id="" action="ppaction://noaction">
              <a:snd r:embed="rId7" name="IR_Verbs_05.wav"/>
            </a:hlinkClick>
          </p:cNvPr>
          <p:cNvSpPr txBox="1"/>
          <p:nvPr/>
        </p:nvSpPr>
        <p:spPr>
          <a:xfrm>
            <a:off x="434878" y="5564168"/>
            <a:ext cx="612281" cy="769441"/>
          </a:xfrm>
          <a:prstGeom prst="rect">
            <a:avLst/>
          </a:prstGeom>
          <a:noFill/>
        </p:spPr>
        <p:txBody>
          <a:bodyPr wrap="square" rtlCol="0">
            <a:spAutoFit/>
          </a:bodyPr>
          <a:lstStyle/>
          <a:p>
            <a:pPr algn="ctr"/>
            <a:r>
              <a:rPr lang="en-GB" sz="4400" b="1" dirty="0">
                <a:solidFill>
                  <a:srgbClr val="EA5F00"/>
                </a:solidFill>
                <a:latin typeface="Century Gothic" panose="020B0502020202020204" pitchFamily="34" charset="0"/>
              </a:rPr>
              <a:t>5</a:t>
            </a:r>
            <a:endParaRPr lang="en-GB" sz="4400" b="1" dirty="0">
              <a:solidFill>
                <a:srgbClr val="EA5F00"/>
              </a:solidFill>
              <a:latin typeface="Century Gothic" panose="020B0502020202020204" pitchFamily="34" charset="0"/>
            </a:endParaRP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6892" y="2120176"/>
            <a:ext cx="861238" cy="836831"/>
          </a:xfrm>
          <a:prstGeom prst="rect">
            <a:avLst/>
          </a:prstGeom>
        </p:spPr>
      </p:pic>
      <p:sp>
        <p:nvSpPr>
          <p:cNvPr id="12" name="Rectangle 11"/>
          <p:cNvSpPr/>
          <p:nvPr/>
        </p:nvSpPr>
        <p:spPr>
          <a:xfrm>
            <a:off x="1421089" y="233225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Rectangle 13"/>
          <p:cNvSpPr/>
          <p:nvPr/>
        </p:nvSpPr>
        <p:spPr>
          <a:xfrm>
            <a:off x="2620142" y="233225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14"/>
          <p:cNvSpPr/>
          <p:nvPr/>
        </p:nvSpPr>
        <p:spPr>
          <a:xfrm>
            <a:off x="1421089" y="315902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ectangle 15"/>
          <p:cNvSpPr/>
          <p:nvPr/>
        </p:nvSpPr>
        <p:spPr>
          <a:xfrm>
            <a:off x="2620142" y="315902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p:cNvSpPr/>
          <p:nvPr/>
        </p:nvSpPr>
        <p:spPr>
          <a:xfrm>
            <a:off x="1421089" y="398579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Rectangle 17"/>
          <p:cNvSpPr/>
          <p:nvPr/>
        </p:nvSpPr>
        <p:spPr>
          <a:xfrm>
            <a:off x="2620142" y="398579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18"/>
          <p:cNvSpPr/>
          <p:nvPr/>
        </p:nvSpPr>
        <p:spPr>
          <a:xfrm>
            <a:off x="1421089" y="481256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Rectangle 19"/>
          <p:cNvSpPr/>
          <p:nvPr/>
        </p:nvSpPr>
        <p:spPr>
          <a:xfrm>
            <a:off x="2620142" y="481256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Rectangle 20"/>
          <p:cNvSpPr/>
          <p:nvPr/>
        </p:nvSpPr>
        <p:spPr>
          <a:xfrm>
            <a:off x="1421089" y="5658645"/>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Rectangle 21"/>
          <p:cNvSpPr/>
          <p:nvPr/>
        </p:nvSpPr>
        <p:spPr>
          <a:xfrm>
            <a:off x="2620142" y="5658645"/>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23" name="Table 22"/>
          <p:cNvGraphicFramePr>
            <a:graphicFrameLocks noGrp="1"/>
          </p:cNvGraphicFramePr>
          <p:nvPr>
            <p:extLst/>
          </p:nvPr>
        </p:nvGraphicFramePr>
        <p:xfrm>
          <a:off x="6160779" y="1373722"/>
          <a:ext cx="4994901" cy="5000154"/>
        </p:xfrm>
        <a:graphic>
          <a:graphicData uri="http://schemas.openxmlformats.org/drawingml/2006/table">
            <a:tbl>
              <a:tblPr firstRow="1" bandRow="1">
                <a:tableStyleId>{5940675A-B579-460E-94D1-54222C63F5DA}</a:tableStyleId>
              </a:tblPr>
              <a:tblGrid>
                <a:gridCol w="763672"/>
                <a:gridCol w="1178559"/>
                <a:gridCol w="1212460"/>
                <a:gridCol w="1840210"/>
              </a:tblGrid>
              <a:tr h="833359">
                <a:tc>
                  <a:txBody>
                    <a:bodyPr/>
                    <a:lstStyle/>
                    <a:p>
                      <a:pPr algn="ctr"/>
                      <a:endParaRPr lang="en-GB" sz="4800" b="1"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4400" b="1" dirty="0" err="1" smtClean="0">
                          <a:solidFill>
                            <a:srgbClr val="02456F"/>
                          </a:solidFill>
                          <a:latin typeface="Century Gothic" panose="020B0502020202020204" pitchFamily="34" charset="0"/>
                        </a:rPr>
                        <a:t>il</a:t>
                      </a:r>
                      <a:endParaRPr lang="en-GB" sz="4400" b="1"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4400" b="1" dirty="0" err="1" smtClean="0">
                          <a:solidFill>
                            <a:srgbClr val="02456F"/>
                          </a:solidFill>
                          <a:latin typeface="Century Gothic" panose="020B0502020202020204" pitchFamily="34" charset="0"/>
                        </a:rPr>
                        <a:t>ils</a:t>
                      </a:r>
                      <a:endParaRPr lang="en-GB" sz="4400" b="1"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4800" b="1"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833359">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833359">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833359">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833359">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833359">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24" name="TextBox 23">
            <a:hlinkClick r:id="" action="ppaction://noaction">
              <a:snd r:embed="rId9" name="IR_Verbs_06.wav"/>
            </a:hlinkClick>
          </p:cNvPr>
          <p:cNvSpPr txBox="1"/>
          <p:nvPr/>
        </p:nvSpPr>
        <p:spPr>
          <a:xfrm>
            <a:off x="6251888" y="2187566"/>
            <a:ext cx="612276" cy="769441"/>
          </a:xfrm>
          <a:prstGeom prst="rect">
            <a:avLst/>
          </a:prstGeom>
          <a:noFill/>
        </p:spPr>
        <p:txBody>
          <a:bodyPr wrap="square" rtlCol="0">
            <a:spAutoFit/>
          </a:bodyPr>
          <a:lstStyle/>
          <a:p>
            <a:pPr algn="ctr"/>
            <a:r>
              <a:rPr lang="en-GB" sz="4400" b="1" dirty="0">
                <a:solidFill>
                  <a:srgbClr val="EA5F00"/>
                </a:solidFill>
                <a:latin typeface="Century Gothic" panose="020B0502020202020204" pitchFamily="34" charset="0"/>
              </a:rPr>
              <a:t>6</a:t>
            </a:r>
            <a:endParaRPr lang="en-GB" sz="4400" b="1" dirty="0">
              <a:solidFill>
                <a:srgbClr val="EA5F00"/>
              </a:solidFill>
              <a:latin typeface="Century Gothic" panose="020B0502020202020204" pitchFamily="34" charset="0"/>
            </a:endParaRPr>
          </a:p>
        </p:txBody>
      </p:sp>
      <p:sp>
        <p:nvSpPr>
          <p:cNvPr id="25" name="TextBox 24">
            <a:hlinkClick r:id="" action="ppaction://noaction">
              <a:snd r:embed="rId10" name="IR_Verbs_07.wav"/>
            </a:hlinkClick>
          </p:cNvPr>
          <p:cNvSpPr txBox="1"/>
          <p:nvPr/>
        </p:nvSpPr>
        <p:spPr>
          <a:xfrm>
            <a:off x="6236051" y="2976491"/>
            <a:ext cx="612281" cy="769441"/>
          </a:xfrm>
          <a:prstGeom prst="rect">
            <a:avLst/>
          </a:prstGeom>
          <a:noFill/>
        </p:spPr>
        <p:txBody>
          <a:bodyPr wrap="square" rtlCol="0">
            <a:spAutoFit/>
          </a:bodyPr>
          <a:lstStyle/>
          <a:p>
            <a:pPr algn="ctr"/>
            <a:r>
              <a:rPr lang="en-GB" sz="4400" b="1" dirty="0">
                <a:solidFill>
                  <a:srgbClr val="EA5F00"/>
                </a:solidFill>
                <a:latin typeface="Century Gothic" panose="020B0502020202020204" pitchFamily="34" charset="0"/>
              </a:rPr>
              <a:t>7</a:t>
            </a:r>
            <a:endParaRPr lang="en-GB" sz="4400" b="1" dirty="0">
              <a:solidFill>
                <a:srgbClr val="EA5F00"/>
              </a:solidFill>
              <a:latin typeface="Century Gothic" panose="020B0502020202020204" pitchFamily="34" charset="0"/>
            </a:endParaRPr>
          </a:p>
        </p:txBody>
      </p:sp>
      <p:sp>
        <p:nvSpPr>
          <p:cNvPr id="26" name="TextBox 25">
            <a:hlinkClick r:id="" action="ppaction://noaction">
              <a:snd r:embed="rId11" name="IR_Verbs_08.wav"/>
            </a:hlinkClick>
          </p:cNvPr>
          <p:cNvSpPr txBox="1"/>
          <p:nvPr/>
        </p:nvSpPr>
        <p:spPr>
          <a:xfrm>
            <a:off x="6251888" y="3833314"/>
            <a:ext cx="612281" cy="769441"/>
          </a:xfrm>
          <a:prstGeom prst="rect">
            <a:avLst/>
          </a:prstGeom>
          <a:noFill/>
        </p:spPr>
        <p:txBody>
          <a:bodyPr wrap="square" rtlCol="0">
            <a:spAutoFit/>
          </a:bodyPr>
          <a:lstStyle/>
          <a:p>
            <a:pPr algn="ctr"/>
            <a:r>
              <a:rPr lang="en-GB" sz="4400" b="1" dirty="0">
                <a:solidFill>
                  <a:srgbClr val="EA5F00"/>
                </a:solidFill>
                <a:latin typeface="Century Gothic" panose="020B0502020202020204" pitchFamily="34" charset="0"/>
              </a:rPr>
              <a:t>8</a:t>
            </a:r>
            <a:endParaRPr lang="en-GB" sz="4400" b="1" dirty="0">
              <a:solidFill>
                <a:srgbClr val="EA5F00"/>
              </a:solidFill>
              <a:latin typeface="Century Gothic" panose="020B0502020202020204" pitchFamily="34" charset="0"/>
            </a:endParaRPr>
          </a:p>
        </p:txBody>
      </p:sp>
      <p:sp>
        <p:nvSpPr>
          <p:cNvPr id="27" name="TextBox 26">
            <a:hlinkClick r:id="" action="ppaction://noaction">
              <a:snd r:embed="rId12" name="IR_Verbs_09.wav"/>
            </a:hlinkClick>
          </p:cNvPr>
          <p:cNvSpPr txBox="1"/>
          <p:nvPr/>
        </p:nvSpPr>
        <p:spPr>
          <a:xfrm>
            <a:off x="6236052" y="4747051"/>
            <a:ext cx="612281" cy="769441"/>
          </a:xfrm>
          <a:prstGeom prst="rect">
            <a:avLst/>
          </a:prstGeom>
          <a:noFill/>
        </p:spPr>
        <p:txBody>
          <a:bodyPr wrap="square" rtlCol="0">
            <a:spAutoFit/>
          </a:bodyPr>
          <a:lstStyle/>
          <a:p>
            <a:pPr algn="ctr"/>
            <a:r>
              <a:rPr lang="en-GB" sz="4400" b="1" dirty="0">
                <a:solidFill>
                  <a:srgbClr val="EA5F00"/>
                </a:solidFill>
                <a:latin typeface="Century Gothic" panose="020B0502020202020204" pitchFamily="34" charset="0"/>
              </a:rPr>
              <a:t>9</a:t>
            </a:r>
            <a:endParaRPr lang="en-GB" sz="4400" b="1" dirty="0">
              <a:solidFill>
                <a:srgbClr val="EA5F00"/>
              </a:solidFill>
              <a:latin typeface="Century Gothic" panose="020B0502020202020204" pitchFamily="34" charset="0"/>
            </a:endParaRPr>
          </a:p>
        </p:txBody>
      </p:sp>
      <p:sp>
        <p:nvSpPr>
          <p:cNvPr id="28" name="TextBox 27">
            <a:hlinkClick r:id="" action="ppaction://noaction">
              <a:snd r:embed="rId13" name="IR_Verbs_10.wav"/>
            </a:hlinkClick>
          </p:cNvPr>
          <p:cNvSpPr txBox="1"/>
          <p:nvPr/>
        </p:nvSpPr>
        <p:spPr>
          <a:xfrm>
            <a:off x="6080760" y="5564168"/>
            <a:ext cx="848205" cy="769441"/>
          </a:xfrm>
          <a:prstGeom prst="rect">
            <a:avLst/>
          </a:prstGeom>
          <a:noFill/>
        </p:spPr>
        <p:txBody>
          <a:bodyPr wrap="square" rtlCol="0">
            <a:spAutoFit/>
          </a:bodyPr>
          <a:lstStyle/>
          <a:p>
            <a:pPr algn="ctr"/>
            <a:r>
              <a:rPr lang="en-GB" sz="4400" b="1" dirty="0">
                <a:solidFill>
                  <a:srgbClr val="EA5F00"/>
                </a:solidFill>
                <a:latin typeface="Century Gothic" panose="020B0502020202020204" pitchFamily="34" charset="0"/>
              </a:rPr>
              <a:t>10</a:t>
            </a:r>
            <a:endParaRPr lang="en-GB" sz="4400" b="1" dirty="0">
              <a:solidFill>
                <a:srgbClr val="EA5F00"/>
              </a:solidFill>
              <a:latin typeface="Century Gothic" panose="020B0502020202020204" pitchFamily="34" charset="0"/>
            </a:endParaRPr>
          </a:p>
        </p:txBody>
      </p:sp>
      <p:sp>
        <p:nvSpPr>
          <p:cNvPr id="30" name="Rectangle 29"/>
          <p:cNvSpPr/>
          <p:nvPr/>
        </p:nvSpPr>
        <p:spPr>
          <a:xfrm>
            <a:off x="7238099" y="233225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1" name="Rectangle 30"/>
          <p:cNvSpPr/>
          <p:nvPr/>
        </p:nvSpPr>
        <p:spPr>
          <a:xfrm>
            <a:off x="8437152" y="233225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2" name="Rectangle 31"/>
          <p:cNvSpPr/>
          <p:nvPr/>
        </p:nvSpPr>
        <p:spPr>
          <a:xfrm>
            <a:off x="7238099" y="315902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3" name="Rectangle 32"/>
          <p:cNvSpPr/>
          <p:nvPr/>
        </p:nvSpPr>
        <p:spPr>
          <a:xfrm>
            <a:off x="8437152" y="315902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4" name="Rectangle 33"/>
          <p:cNvSpPr/>
          <p:nvPr/>
        </p:nvSpPr>
        <p:spPr>
          <a:xfrm>
            <a:off x="7238099" y="398579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5" name="Rectangle 34"/>
          <p:cNvSpPr/>
          <p:nvPr/>
        </p:nvSpPr>
        <p:spPr>
          <a:xfrm>
            <a:off x="8437152" y="398579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6" name="Rectangle 35"/>
          <p:cNvSpPr/>
          <p:nvPr/>
        </p:nvSpPr>
        <p:spPr>
          <a:xfrm>
            <a:off x="7238099" y="481256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7" name="Rectangle 36"/>
          <p:cNvSpPr/>
          <p:nvPr/>
        </p:nvSpPr>
        <p:spPr>
          <a:xfrm>
            <a:off x="8437152" y="481256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8" name="Rectangle 37"/>
          <p:cNvSpPr/>
          <p:nvPr/>
        </p:nvSpPr>
        <p:spPr>
          <a:xfrm>
            <a:off x="7238099" y="5658645"/>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9" name="Rectangle 38"/>
          <p:cNvSpPr/>
          <p:nvPr/>
        </p:nvSpPr>
        <p:spPr>
          <a:xfrm>
            <a:off x="8437152" y="5658645"/>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3" name="Picture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78520" y="2976491"/>
            <a:ext cx="788925" cy="788925"/>
          </a:xfrm>
          <a:prstGeom prst="rect">
            <a:avLst/>
          </a:prstGeom>
        </p:spPr>
      </p:pic>
      <p:pic>
        <p:nvPicPr>
          <p:cNvPr id="41" name="Picture 40" descr="Perfect Score Clip Art"/>
          <p:cNvPicPr/>
          <p:nvPr/>
        </p:nvPicPr>
        <p:blipFill>
          <a:blip r:embed="rId15">
            <a:extLst>
              <a:ext uri="{28A0092B-C50C-407E-A947-70E740481C1C}">
                <a14:useLocalDpi xmlns:a14="http://schemas.microsoft.com/office/drawing/2010/main" val="0"/>
              </a:ext>
            </a:extLst>
          </a:blip>
          <a:srcRect/>
          <a:stretch>
            <a:fillRect/>
          </a:stretch>
        </p:blipFill>
        <p:spPr bwMode="auto">
          <a:xfrm>
            <a:off x="3943533" y="3674951"/>
            <a:ext cx="742315" cy="949960"/>
          </a:xfrm>
          <a:prstGeom prst="rect">
            <a:avLst/>
          </a:prstGeom>
          <a:noFill/>
          <a:ln>
            <a:noFill/>
          </a:ln>
        </p:spPr>
      </p:pic>
      <p:pic>
        <p:nvPicPr>
          <p:cNvPr id="42" name="Picture 41" descr="Ice Cream Cone (1 Scoop) Clip Art"/>
          <p:cNvPicPr/>
          <p:nvPr/>
        </p:nvPicPr>
        <p:blipFill>
          <a:blip r:embed="rId16">
            <a:extLst>
              <a:ext uri="{28A0092B-C50C-407E-A947-70E740481C1C}">
                <a14:useLocalDpi xmlns:a14="http://schemas.microsoft.com/office/drawing/2010/main" val="0"/>
              </a:ext>
            </a:extLst>
          </a:blip>
          <a:srcRect/>
          <a:stretch>
            <a:fillRect/>
          </a:stretch>
        </p:blipFill>
        <p:spPr bwMode="auto">
          <a:xfrm>
            <a:off x="3979293" y="4658696"/>
            <a:ext cx="502285" cy="946150"/>
          </a:xfrm>
          <a:prstGeom prst="rect">
            <a:avLst/>
          </a:prstGeom>
          <a:noFill/>
          <a:ln>
            <a:noFill/>
          </a:ln>
        </p:spPr>
      </p:pic>
      <p:pic>
        <p:nvPicPr>
          <p:cNvPr id="43" name="Picture 42" descr="Envelope Clip Art"/>
          <p:cNvPicPr/>
          <p:nvPr/>
        </p:nvPicPr>
        <p:blipFill>
          <a:blip r:embed="rId17">
            <a:extLst>
              <a:ext uri="{28A0092B-C50C-407E-A947-70E740481C1C}">
                <a14:useLocalDpi xmlns:a14="http://schemas.microsoft.com/office/drawing/2010/main" val="0"/>
              </a:ext>
            </a:extLst>
          </a:blip>
          <a:srcRect/>
          <a:stretch>
            <a:fillRect/>
          </a:stretch>
        </p:blipFill>
        <p:spPr bwMode="auto">
          <a:xfrm>
            <a:off x="3734618" y="5685513"/>
            <a:ext cx="951230" cy="607695"/>
          </a:xfrm>
          <a:prstGeom prst="rect">
            <a:avLst/>
          </a:prstGeom>
          <a:noFill/>
          <a:ln>
            <a:noFill/>
          </a:ln>
        </p:spPr>
      </p:pic>
      <p:pic>
        <p:nvPicPr>
          <p:cNvPr id="44" name="Picture 43" descr="Apple Clip Art"/>
          <p:cNvPicPr/>
          <p:nvPr/>
        </p:nvPicPr>
        <p:blipFill>
          <a:blip r:embed="rId18">
            <a:extLst>
              <a:ext uri="{28A0092B-C50C-407E-A947-70E740481C1C}">
                <a14:useLocalDpi xmlns:a14="http://schemas.microsoft.com/office/drawing/2010/main" val="0"/>
              </a:ext>
            </a:extLst>
          </a:blip>
          <a:srcRect/>
          <a:stretch>
            <a:fillRect/>
          </a:stretch>
        </p:blipFill>
        <p:spPr bwMode="auto">
          <a:xfrm>
            <a:off x="9831621" y="2120176"/>
            <a:ext cx="832891" cy="784115"/>
          </a:xfrm>
          <a:prstGeom prst="rect">
            <a:avLst/>
          </a:prstGeom>
          <a:noFill/>
          <a:ln>
            <a:noFill/>
          </a:ln>
        </p:spPr>
      </p:pic>
      <p:pic>
        <p:nvPicPr>
          <p:cNvPr id="45" name="Picture 44" descr="Fries Burger Soda Fast Food Clip Art"/>
          <p:cNvPicPr/>
          <p:nvPr/>
        </p:nvPicPr>
        <p:blipFill>
          <a:blip r:embed="rId19">
            <a:clrChange>
              <a:clrFrom>
                <a:srgbClr val="CAE0EB"/>
              </a:clrFrom>
              <a:clrTo>
                <a:srgbClr val="CAE0EB">
                  <a:alpha val="0"/>
                </a:srgbClr>
              </a:clrTo>
            </a:clrChange>
            <a:extLst>
              <a:ext uri="{28A0092B-C50C-407E-A947-70E740481C1C}">
                <a14:useLocalDpi xmlns:a14="http://schemas.microsoft.com/office/drawing/2010/main" val="0"/>
              </a:ext>
            </a:extLst>
          </a:blip>
          <a:srcRect/>
          <a:stretch>
            <a:fillRect/>
          </a:stretch>
        </p:blipFill>
        <p:spPr bwMode="auto">
          <a:xfrm>
            <a:off x="9691069" y="2940867"/>
            <a:ext cx="1130232" cy="856549"/>
          </a:xfrm>
          <a:prstGeom prst="rect">
            <a:avLst/>
          </a:prstGeom>
          <a:noFill/>
          <a:ln>
            <a:noFill/>
          </a:ln>
        </p:spPr>
      </p:pic>
      <p:pic>
        <p:nvPicPr>
          <p:cNvPr id="46" name="Picture 45" descr="Exam Clip Art"/>
          <p:cNvPicPr/>
          <p:nvPr/>
        </p:nvPicPr>
        <p:blipFill>
          <a:blip r:embed="rId20">
            <a:extLst>
              <a:ext uri="{28A0092B-C50C-407E-A947-70E740481C1C}">
                <a14:useLocalDpi xmlns:a14="http://schemas.microsoft.com/office/drawing/2010/main" val="0"/>
              </a:ext>
            </a:extLst>
          </a:blip>
          <a:srcRect/>
          <a:stretch>
            <a:fillRect/>
          </a:stretch>
        </p:blipFill>
        <p:spPr bwMode="auto">
          <a:xfrm>
            <a:off x="9879232" y="4673921"/>
            <a:ext cx="785280" cy="789496"/>
          </a:xfrm>
          <a:prstGeom prst="rect">
            <a:avLst/>
          </a:prstGeom>
          <a:noFill/>
          <a:ln>
            <a:noFill/>
          </a:ln>
        </p:spPr>
      </p:pic>
      <p:pic>
        <p:nvPicPr>
          <p:cNvPr id="47" name="Picture 46" descr="Test Clip Art"/>
          <p:cNvPicPr/>
          <p:nvPr/>
        </p:nvPicPr>
        <p:blipFill>
          <a:blip r:embed="rId21">
            <a:clrChange>
              <a:clrFrom>
                <a:srgbClr val="CCCCFF"/>
              </a:clrFrom>
              <a:clrTo>
                <a:srgbClr val="CCCCFF">
                  <a:alpha val="0"/>
                </a:srgbClr>
              </a:clrTo>
            </a:clrChange>
            <a:extLst>
              <a:ext uri="{28A0092B-C50C-407E-A947-70E740481C1C}">
                <a14:useLocalDpi xmlns:a14="http://schemas.microsoft.com/office/drawing/2010/main" val="0"/>
              </a:ext>
            </a:extLst>
          </a:blip>
          <a:srcRect/>
          <a:stretch>
            <a:fillRect/>
          </a:stretch>
        </p:blipFill>
        <p:spPr bwMode="auto">
          <a:xfrm>
            <a:off x="9789496" y="5506445"/>
            <a:ext cx="810494" cy="735925"/>
          </a:xfrm>
          <a:prstGeom prst="rect">
            <a:avLst/>
          </a:prstGeom>
          <a:noFill/>
          <a:ln>
            <a:noFill/>
          </a:ln>
        </p:spPr>
      </p:pic>
      <p:pic>
        <p:nvPicPr>
          <p:cNvPr id="7200" name="Picture 719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52017" y="3894765"/>
            <a:ext cx="608335" cy="667431"/>
          </a:xfrm>
          <a:prstGeom prst="rect">
            <a:avLst/>
          </a:prstGeom>
        </p:spPr>
      </p:pic>
      <p:sp>
        <p:nvSpPr>
          <p:cNvPr id="49" name="TextBox 48"/>
          <p:cNvSpPr txBox="1"/>
          <p:nvPr/>
        </p:nvSpPr>
        <p:spPr>
          <a:xfrm>
            <a:off x="10330732" y="128484"/>
            <a:ext cx="1649895" cy="461665"/>
          </a:xfrm>
          <a:prstGeom prst="rect">
            <a:avLst/>
          </a:prstGeom>
          <a:noFill/>
        </p:spPr>
        <p:txBody>
          <a:bodyPr wrap="square" rtlCol="0">
            <a:spAutoFit/>
          </a:bodyPr>
          <a:lstStyle/>
          <a:p>
            <a:pPr algn="r"/>
            <a:r>
              <a:rPr lang="en-GB" sz="2400" b="1" dirty="0" err="1">
                <a:solidFill>
                  <a:srgbClr val="02456F"/>
                </a:solidFill>
                <a:latin typeface="Century Gothic" panose="020B0502020202020204" pitchFamily="34" charset="0"/>
              </a:rPr>
              <a:t>Écouter</a:t>
            </a:r>
            <a:endParaRPr lang="en-GB" sz="2400" b="1" dirty="0">
              <a:solidFill>
                <a:srgbClr val="02456F"/>
              </a:solidFill>
              <a:latin typeface="Century Gothic" panose="020B0502020202020204" pitchFamily="34" charset="0"/>
            </a:endParaRPr>
          </a:p>
        </p:txBody>
      </p:sp>
      <p:sp>
        <p:nvSpPr>
          <p:cNvPr id="7201" name="Rectangle 7200"/>
          <p:cNvSpPr/>
          <p:nvPr/>
        </p:nvSpPr>
        <p:spPr>
          <a:xfrm>
            <a:off x="140411" y="100618"/>
            <a:ext cx="10419941" cy="1015663"/>
          </a:xfrm>
          <a:prstGeom prst="rect">
            <a:avLst/>
          </a:prstGeom>
        </p:spPr>
        <p:txBody>
          <a:bodyPr wrap="square">
            <a:spAutoFit/>
          </a:bodyPr>
          <a:lstStyle/>
          <a:p>
            <a:r>
              <a:rPr lang="en-GB" sz="2000" dirty="0">
                <a:solidFill>
                  <a:srgbClr val="02456F"/>
                </a:solidFill>
                <a:latin typeface="Century Gothic" panose="020B0502020202020204" pitchFamily="34" charset="0"/>
              </a:rPr>
              <a:t>Listen.  Marc is talking about his friend Pierre and his other friends.  But you’re in a very noisy street! The verb ending tells you if Marc is referring to Pierre (tick ‘</a:t>
            </a:r>
            <a:r>
              <a:rPr lang="en-GB" sz="2000" b="1" dirty="0" err="1">
                <a:solidFill>
                  <a:srgbClr val="02456F"/>
                </a:solidFill>
                <a:latin typeface="Century Gothic" panose="020B0502020202020204" pitchFamily="34" charset="0"/>
              </a:rPr>
              <a:t>il</a:t>
            </a:r>
            <a:r>
              <a:rPr lang="en-GB" sz="2000" dirty="0">
                <a:solidFill>
                  <a:srgbClr val="02456F"/>
                </a:solidFill>
                <a:latin typeface="Century Gothic" panose="020B0502020202020204" pitchFamily="34" charset="0"/>
              </a:rPr>
              <a:t>’) or to all of his friends tick ‘</a:t>
            </a:r>
            <a:r>
              <a:rPr lang="en-GB" sz="2000" b="1" dirty="0" err="1">
                <a:solidFill>
                  <a:srgbClr val="02456F"/>
                </a:solidFill>
                <a:latin typeface="Century Gothic" panose="020B0502020202020204" pitchFamily="34" charset="0"/>
              </a:rPr>
              <a:t>ils</a:t>
            </a:r>
            <a:r>
              <a:rPr lang="en-GB" sz="2000" dirty="0">
                <a:solidFill>
                  <a:srgbClr val="02456F"/>
                </a:solidFill>
                <a:latin typeface="Century Gothic" panose="020B0502020202020204" pitchFamily="34" charset="0"/>
              </a:rPr>
              <a:t>’).</a:t>
            </a:r>
            <a:endParaRPr lang="en-GB" sz="2000" dirty="0">
              <a:solidFill>
                <a:srgbClr val="02456F"/>
              </a:solidFill>
              <a:latin typeface="Century Gothic" panose="020B0502020202020204" pitchFamily="34" charset="0"/>
            </a:endParaRPr>
          </a:p>
        </p:txBody>
      </p:sp>
      <p:pic>
        <p:nvPicPr>
          <p:cNvPr id="7202" name="Picture 7201"/>
          <p:cNvPicPr>
            <a:picLocks noChangeAspect="1"/>
          </p:cNvPicPr>
          <p:nvPr/>
        </p:nvPicPr>
        <p:blipFill>
          <a:blip r:embed="rId23" cstate="print">
            <a:biLevel thresh="50000"/>
            <a:extLst>
              <a:ext uri="{28A0092B-C50C-407E-A947-70E740481C1C}">
                <a14:useLocalDpi xmlns:a14="http://schemas.microsoft.com/office/drawing/2010/main" val="0"/>
              </a:ext>
            </a:extLst>
          </a:blip>
          <a:stretch>
            <a:fillRect/>
          </a:stretch>
        </p:blipFill>
        <p:spPr>
          <a:xfrm>
            <a:off x="2368501" y="1162536"/>
            <a:ext cx="844748" cy="422374"/>
          </a:xfrm>
          <a:prstGeom prst="rect">
            <a:avLst/>
          </a:prstGeom>
        </p:spPr>
      </p:pic>
      <p:pic>
        <p:nvPicPr>
          <p:cNvPr id="7203" name="Picture 7202"/>
          <p:cNvPicPr>
            <a:picLocks noChangeAspect="1"/>
          </p:cNvPicPr>
          <p:nvPr/>
        </p:nvPicPr>
        <p:blipFill>
          <a:blip r:embed="rId24" cstate="print">
            <a:clrChange>
              <a:clrFrom>
                <a:srgbClr val="000000">
                  <a:alpha val="0"/>
                </a:srgbClr>
              </a:clrFrom>
              <a:clrTo>
                <a:srgbClr val="000000">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511242" y="1175500"/>
            <a:ext cx="180412" cy="359621"/>
          </a:xfrm>
          <a:prstGeom prst="rect">
            <a:avLst/>
          </a:prstGeom>
        </p:spPr>
      </p:pic>
      <p:pic>
        <p:nvPicPr>
          <p:cNvPr id="53" name="Picture 52"/>
          <p:cNvPicPr>
            <a:picLocks noChangeAspect="1"/>
          </p:cNvPicPr>
          <p:nvPr/>
        </p:nvPicPr>
        <p:blipFill>
          <a:blip r:embed="rId23" cstate="print">
            <a:biLevel thresh="50000"/>
            <a:extLst>
              <a:ext uri="{28A0092B-C50C-407E-A947-70E740481C1C}">
                <a14:useLocalDpi xmlns:a14="http://schemas.microsoft.com/office/drawing/2010/main" val="0"/>
              </a:ext>
            </a:extLst>
          </a:blip>
          <a:stretch>
            <a:fillRect/>
          </a:stretch>
        </p:blipFill>
        <p:spPr>
          <a:xfrm>
            <a:off x="8224879" y="1157874"/>
            <a:ext cx="844748" cy="422374"/>
          </a:xfrm>
          <a:prstGeom prst="rect">
            <a:avLst/>
          </a:prstGeom>
        </p:spPr>
      </p:pic>
      <p:pic>
        <p:nvPicPr>
          <p:cNvPr id="54" name="Picture 53"/>
          <p:cNvPicPr>
            <a:picLocks noChangeAspect="1"/>
          </p:cNvPicPr>
          <p:nvPr/>
        </p:nvPicPr>
        <p:blipFill>
          <a:blip r:embed="rId24" cstate="print">
            <a:clrChange>
              <a:clrFrom>
                <a:srgbClr val="000000">
                  <a:alpha val="0"/>
                </a:srgbClr>
              </a:clrFrom>
              <a:clrTo>
                <a:srgbClr val="000000">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367620" y="1170838"/>
            <a:ext cx="180412" cy="359621"/>
          </a:xfrm>
          <a:prstGeom prst="rect">
            <a:avLst/>
          </a:prstGeom>
        </p:spPr>
      </p:pic>
      <p:sp>
        <p:nvSpPr>
          <p:cNvPr id="55" name="TextBox 54"/>
          <p:cNvSpPr txBox="1"/>
          <p:nvPr/>
        </p:nvSpPr>
        <p:spPr>
          <a:xfrm>
            <a:off x="10194743" y="882537"/>
            <a:ext cx="1823204" cy="523220"/>
          </a:xfrm>
          <a:prstGeom prst="rect">
            <a:avLst/>
          </a:prstGeom>
          <a:solidFill>
            <a:srgbClr val="02456F"/>
          </a:solidFill>
          <a:effectLst>
            <a:outerShdw blurRad="50800" dist="38100" dir="5400000" algn="t" rotWithShape="0">
              <a:prstClr val="black">
                <a:alpha val="40000"/>
              </a:prstClr>
            </a:outerShdw>
          </a:effectLst>
        </p:spPr>
        <p:txBody>
          <a:bodyPr wrap="square" rtlCol="0">
            <a:spAutoFit/>
          </a:bodyPr>
          <a:lstStyle/>
          <a:p>
            <a:r>
              <a:rPr lang="en-GB" sz="2800" b="1" dirty="0">
                <a:solidFill>
                  <a:prstClr val="white"/>
                </a:solidFill>
                <a:latin typeface="Century Gothic" panose="020B0502020202020204" pitchFamily="34" charset="0"/>
              </a:rPr>
              <a:t>-IR verbs</a:t>
            </a:r>
            <a:endParaRPr lang="en-GB" sz="28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9445257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28965" y="6497056"/>
            <a:ext cx="2674129" cy="276999"/>
          </a:xfrm>
          <a:prstGeom prst="rect">
            <a:avLst/>
          </a:prstGeom>
        </p:spPr>
        <p:txBody>
          <a:bodyPr wrap="none">
            <a:spAutoFit/>
          </a:bodyPr>
          <a:lstStyle/>
          <a:p>
            <a:pPr algn="r"/>
            <a:r>
              <a:rPr lang="en-GB" sz="1200" dirty="0">
                <a:solidFill>
                  <a:srgbClr val="FFFFFF"/>
                </a:solidFill>
                <a:latin typeface="Century Gothic" panose="020B0502020202020204" pitchFamily="34" charset="0"/>
                <a:ea typeface="Times New Roman" panose="02020603050405020304" pitchFamily="18" charset="0"/>
              </a:rPr>
              <a:t>Stephen Owen / </a:t>
            </a:r>
            <a:r>
              <a:rPr lang="en-GB" sz="1200" dirty="0">
                <a:solidFill>
                  <a:srgbClr val="FFFFFF"/>
                </a:solidFill>
                <a:latin typeface="Century Gothic" panose="020B0502020202020204" pitchFamily="34" charset="0"/>
                <a:ea typeface="Times New Roman" panose="02020603050405020304" pitchFamily="18" charset="0"/>
              </a:rPr>
              <a:t>Emma </a:t>
            </a:r>
            <a:r>
              <a:rPr lang="en-GB" sz="1200" dirty="0">
                <a:solidFill>
                  <a:srgbClr val="FFFFFF"/>
                </a:solidFill>
                <a:latin typeface="Century Gothic" panose="020B0502020202020204" pitchFamily="34" charset="0"/>
                <a:ea typeface="Times New Roman" panose="02020603050405020304" pitchFamily="18" charset="0"/>
              </a:rPr>
              <a:t>Marsden</a:t>
            </a:r>
            <a:endParaRPr lang="en-GB" sz="1200" dirty="0">
              <a:solidFill>
                <a:prstClr val="black"/>
              </a:solidFill>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nvPr>
        </p:nvGraphicFramePr>
        <p:xfrm>
          <a:off x="343769" y="1253236"/>
          <a:ext cx="4959751" cy="5120640"/>
        </p:xfrm>
        <a:graphic>
          <a:graphicData uri="http://schemas.openxmlformats.org/drawingml/2006/table">
            <a:tbl>
              <a:tblPr firstRow="1" bandRow="1">
                <a:tableStyleId>{5940675A-B579-460E-94D1-54222C63F5DA}</a:tableStyleId>
              </a:tblPr>
              <a:tblGrid>
                <a:gridCol w="722440"/>
                <a:gridCol w="1114927"/>
                <a:gridCol w="1146998"/>
                <a:gridCol w="1975386"/>
              </a:tblGrid>
              <a:tr h="853440">
                <a:tc>
                  <a:txBody>
                    <a:bodyPr/>
                    <a:lstStyle/>
                    <a:p>
                      <a:pPr algn="ctr"/>
                      <a:endParaRPr lang="en-GB" sz="4800" b="1"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4800" b="1" dirty="0" err="1" smtClean="0">
                          <a:solidFill>
                            <a:srgbClr val="02456F"/>
                          </a:solidFill>
                          <a:latin typeface="Century Gothic" panose="020B0502020202020204" pitchFamily="34" charset="0"/>
                        </a:rPr>
                        <a:t>il</a:t>
                      </a:r>
                      <a:endParaRPr lang="en-GB" sz="4800" b="1"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4800" b="1" dirty="0" err="1" smtClean="0">
                          <a:solidFill>
                            <a:srgbClr val="02456F"/>
                          </a:solidFill>
                          <a:latin typeface="Century Gothic" panose="020B0502020202020204" pitchFamily="34" charset="0"/>
                        </a:rPr>
                        <a:t>ils</a:t>
                      </a:r>
                      <a:endParaRPr lang="en-GB" sz="4800" b="1"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4800" b="1"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853440">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85344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85344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85344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85344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6" name="TextBox 5">
            <a:hlinkClick r:id="" action="ppaction://noaction">
              <a:snd r:embed="rId3" name="Quand_01.wav"/>
            </a:hlinkClick>
          </p:cNvPr>
          <p:cNvSpPr txBox="1"/>
          <p:nvPr/>
        </p:nvSpPr>
        <p:spPr>
          <a:xfrm>
            <a:off x="434878" y="2187566"/>
            <a:ext cx="612276" cy="769441"/>
          </a:xfrm>
          <a:prstGeom prst="rect">
            <a:avLst/>
          </a:prstGeom>
          <a:noFill/>
        </p:spPr>
        <p:txBody>
          <a:bodyPr wrap="square" rtlCol="0">
            <a:spAutoFit/>
          </a:bodyPr>
          <a:lstStyle/>
          <a:p>
            <a:pPr algn="ctr"/>
            <a:r>
              <a:rPr lang="en-GB" sz="4400" b="1" dirty="0">
                <a:solidFill>
                  <a:srgbClr val="EA5F00"/>
                </a:solidFill>
                <a:latin typeface="Century Gothic" panose="020B0502020202020204" pitchFamily="34" charset="0"/>
              </a:rPr>
              <a:t>1</a:t>
            </a:r>
            <a:endParaRPr lang="en-GB" sz="4400" b="1" dirty="0">
              <a:solidFill>
                <a:srgbClr val="EA5F00"/>
              </a:solidFill>
              <a:latin typeface="Century Gothic" panose="020B0502020202020204" pitchFamily="34" charset="0"/>
            </a:endParaRPr>
          </a:p>
        </p:txBody>
      </p:sp>
      <p:sp>
        <p:nvSpPr>
          <p:cNvPr id="7" name="TextBox 6">
            <a:hlinkClick r:id="" action="ppaction://noaction">
              <a:snd r:embed="rId4" name="Quand_02.wav"/>
            </a:hlinkClick>
          </p:cNvPr>
          <p:cNvSpPr txBox="1"/>
          <p:nvPr/>
        </p:nvSpPr>
        <p:spPr>
          <a:xfrm>
            <a:off x="419041" y="2976491"/>
            <a:ext cx="612281" cy="769441"/>
          </a:xfrm>
          <a:prstGeom prst="rect">
            <a:avLst/>
          </a:prstGeom>
          <a:noFill/>
        </p:spPr>
        <p:txBody>
          <a:bodyPr wrap="square" rtlCol="0">
            <a:spAutoFit/>
          </a:bodyPr>
          <a:lstStyle/>
          <a:p>
            <a:pPr algn="ctr"/>
            <a:r>
              <a:rPr lang="en-GB" sz="4400" b="1" dirty="0">
                <a:solidFill>
                  <a:srgbClr val="EA5F00"/>
                </a:solidFill>
                <a:latin typeface="Century Gothic" panose="020B0502020202020204" pitchFamily="34" charset="0"/>
              </a:rPr>
              <a:t>2</a:t>
            </a:r>
            <a:endParaRPr lang="en-GB" sz="4400" b="1" dirty="0">
              <a:solidFill>
                <a:srgbClr val="EA5F00"/>
              </a:solidFill>
              <a:latin typeface="Century Gothic" panose="020B0502020202020204" pitchFamily="34" charset="0"/>
            </a:endParaRPr>
          </a:p>
        </p:txBody>
      </p:sp>
      <p:sp>
        <p:nvSpPr>
          <p:cNvPr id="8" name="TextBox 7">
            <a:hlinkClick r:id="" action="ppaction://noaction">
              <a:snd r:embed="rId5" name="Quand_03.wav"/>
            </a:hlinkClick>
          </p:cNvPr>
          <p:cNvSpPr txBox="1"/>
          <p:nvPr/>
        </p:nvSpPr>
        <p:spPr>
          <a:xfrm>
            <a:off x="434878" y="3833314"/>
            <a:ext cx="612281" cy="769441"/>
          </a:xfrm>
          <a:prstGeom prst="rect">
            <a:avLst/>
          </a:prstGeom>
          <a:noFill/>
        </p:spPr>
        <p:txBody>
          <a:bodyPr wrap="square" rtlCol="0">
            <a:spAutoFit/>
          </a:bodyPr>
          <a:lstStyle/>
          <a:p>
            <a:pPr algn="ctr"/>
            <a:r>
              <a:rPr lang="en-GB" sz="4400" b="1" dirty="0">
                <a:solidFill>
                  <a:srgbClr val="EA5F00"/>
                </a:solidFill>
                <a:latin typeface="Century Gothic" panose="020B0502020202020204" pitchFamily="34" charset="0"/>
              </a:rPr>
              <a:t>3</a:t>
            </a:r>
            <a:endParaRPr lang="en-GB" sz="4400" b="1" dirty="0">
              <a:solidFill>
                <a:srgbClr val="EA5F00"/>
              </a:solidFill>
              <a:latin typeface="Century Gothic" panose="020B0502020202020204" pitchFamily="34" charset="0"/>
            </a:endParaRPr>
          </a:p>
        </p:txBody>
      </p:sp>
      <p:sp>
        <p:nvSpPr>
          <p:cNvPr id="9" name="TextBox 8">
            <a:hlinkClick r:id="" action="ppaction://noaction">
              <a:snd r:embed="rId6" name="Quand_04.wav"/>
            </a:hlinkClick>
          </p:cNvPr>
          <p:cNvSpPr txBox="1"/>
          <p:nvPr/>
        </p:nvSpPr>
        <p:spPr>
          <a:xfrm>
            <a:off x="419042" y="4747051"/>
            <a:ext cx="612281" cy="769441"/>
          </a:xfrm>
          <a:prstGeom prst="rect">
            <a:avLst/>
          </a:prstGeom>
          <a:noFill/>
        </p:spPr>
        <p:txBody>
          <a:bodyPr wrap="square" rtlCol="0">
            <a:spAutoFit/>
          </a:bodyPr>
          <a:lstStyle/>
          <a:p>
            <a:pPr algn="ctr"/>
            <a:r>
              <a:rPr lang="en-GB" sz="4400" b="1" dirty="0">
                <a:solidFill>
                  <a:srgbClr val="EA5F00"/>
                </a:solidFill>
                <a:latin typeface="Century Gothic" panose="020B0502020202020204" pitchFamily="34" charset="0"/>
              </a:rPr>
              <a:t>4</a:t>
            </a:r>
            <a:endParaRPr lang="en-GB" sz="4400" b="1" dirty="0">
              <a:solidFill>
                <a:srgbClr val="EA5F00"/>
              </a:solidFill>
              <a:latin typeface="Century Gothic" panose="020B0502020202020204" pitchFamily="34" charset="0"/>
            </a:endParaRPr>
          </a:p>
        </p:txBody>
      </p:sp>
      <p:sp>
        <p:nvSpPr>
          <p:cNvPr id="10" name="TextBox 9">
            <a:hlinkClick r:id="" action="ppaction://noaction">
              <a:snd r:embed="rId7" name="Quand_05.wav"/>
            </a:hlinkClick>
          </p:cNvPr>
          <p:cNvSpPr txBox="1"/>
          <p:nvPr/>
        </p:nvSpPr>
        <p:spPr>
          <a:xfrm>
            <a:off x="434878" y="5564168"/>
            <a:ext cx="612281" cy="769441"/>
          </a:xfrm>
          <a:prstGeom prst="rect">
            <a:avLst/>
          </a:prstGeom>
          <a:noFill/>
        </p:spPr>
        <p:txBody>
          <a:bodyPr wrap="square" rtlCol="0">
            <a:spAutoFit/>
          </a:bodyPr>
          <a:lstStyle/>
          <a:p>
            <a:pPr algn="ctr"/>
            <a:r>
              <a:rPr lang="en-GB" sz="4400" b="1" dirty="0">
                <a:solidFill>
                  <a:srgbClr val="EA5F00"/>
                </a:solidFill>
                <a:latin typeface="Century Gothic" panose="020B0502020202020204" pitchFamily="34" charset="0"/>
              </a:rPr>
              <a:t>5</a:t>
            </a:r>
            <a:endParaRPr lang="en-GB" sz="4400" b="1" dirty="0">
              <a:solidFill>
                <a:srgbClr val="EA5F00"/>
              </a:solidFill>
              <a:latin typeface="Century Gothic" panose="020B0502020202020204" pitchFamily="34" charset="0"/>
            </a:endParaRP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6892" y="2120176"/>
            <a:ext cx="861238" cy="836831"/>
          </a:xfrm>
          <a:prstGeom prst="rect">
            <a:avLst/>
          </a:prstGeom>
        </p:spPr>
      </p:pic>
      <p:sp>
        <p:nvSpPr>
          <p:cNvPr id="12" name="Rectangle 11"/>
          <p:cNvSpPr/>
          <p:nvPr/>
        </p:nvSpPr>
        <p:spPr>
          <a:xfrm>
            <a:off x="1421089" y="233225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Rectangle 13"/>
          <p:cNvSpPr/>
          <p:nvPr/>
        </p:nvSpPr>
        <p:spPr>
          <a:xfrm>
            <a:off x="2620142" y="233225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14"/>
          <p:cNvSpPr/>
          <p:nvPr/>
        </p:nvSpPr>
        <p:spPr>
          <a:xfrm>
            <a:off x="1421089" y="315902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ectangle 15"/>
          <p:cNvSpPr/>
          <p:nvPr/>
        </p:nvSpPr>
        <p:spPr>
          <a:xfrm>
            <a:off x="2620142" y="315902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p:cNvSpPr/>
          <p:nvPr/>
        </p:nvSpPr>
        <p:spPr>
          <a:xfrm>
            <a:off x="1421089" y="398579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Rectangle 17"/>
          <p:cNvSpPr/>
          <p:nvPr/>
        </p:nvSpPr>
        <p:spPr>
          <a:xfrm>
            <a:off x="2620142" y="398579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18"/>
          <p:cNvSpPr/>
          <p:nvPr/>
        </p:nvSpPr>
        <p:spPr>
          <a:xfrm>
            <a:off x="1421089" y="481256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Rectangle 19"/>
          <p:cNvSpPr/>
          <p:nvPr/>
        </p:nvSpPr>
        <p:spPr>
          <a:xfrm>
            <a:off x="2620142" y="481256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Rectangle 20"/>
          <p:cNvSpPr/>
          <p:nvPr/>
        </p:nvSpPr>
        <p:spPr>
          <a:xfrm>
            <a:off x="1421089" y="5658645"/>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Rectangle 21"/>
          <p:cNvSpPr/>
          <p:nvPr/>
        </p:nvSpPr>
        <p:spPr>
          <a:xfrm>
            <a:off x="2620142" y="5658645"/>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23" name="Table 22"/>
          <p:cNvGraphicFramePr>
            <a:graphicFrameLocks noGrp="1"/>
          </p:cNvGraphicFramePr>
          <p:nvPr>
            <p:extLst/>
          </p:nvPr>
        </p:nvGraphicFramePr>
        <p:xfrm>
          <a:off x="6160779" y="1253236"/>
          <a:ext cx="4994901" cy="5120640"/>
        </p:xfrm>
        <a:graphic>
          <a:graphicData uri="http://schemas.openxmlformats.org/drawingml/2006/table">
            <a:tbl>
              <a:tblPr firstRow="1" bandRow="1">
                <a:tableStyleId>{5940675A-B579-460E-94D1-54222C63F5DA}</a:tableStyleId>
              </a:tblPr>
              <a:tblGrid>
                <a:gridCol w="763672"/>
                <a:gridCol w="1178559"/>
                <a:gridCol w="1212460"/>
                <a:gridCol w="1840210"/>
              </a:tblGrid>
              <a:tr h="853440">
                <a:tc>
                  <a:txBody>
                    <a:bodyPr/>
                    <a:lstStyle/>
                    <a:p>
                      <a:pPr algn="ctr"/>
                      <a:endParaRPr lang="en-GB" sz="4800" b="1"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4800" b="1" dirty="0" err="1" smtClean="0">
                          <a:solidFill>
                            <a:srgbClr val="02456F"/>
                          </a:solidFill>
                          <a:latin typeface="Century Gothic" panose="020B0502020202020204" pitchFamily="34" charset="0"/>
                        </a:rPr>
                        <a:t>il</a:t>
                      </a:r>
                      <a:endParaRPr lang="en-GB" sz="4800" b="1"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4800" b="1" dirty="0" err="1" smtClean="0">
                          <a:solidFill>
                            <a:srgbClr val="02456F"/>
                          </a:solidFill>
                          <a:latin typeface="Century Gothic" panose="020B0502020202020204" pitchFamily="34" charset="0"/>
                        </a:rPr>
                        <a:t>ils</a:t>
                      </a:r>
                      <a:endParaRPr lang="en-GB" sz="4800" b="1"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4800" b="1"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853440">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85344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85344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85344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85344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24" name="TextBox 23">
            <a:hlinkClick r:id="" action="ppaction://noaction">
              <a:snd r:embed="rId3" name="Quand_01.wav"/>
            </a:hlinkClick>
          </p:cNvPr>
          <p:cNvSpPr txBox="1"/>
          <p:nvPr/>
        </p:nvSpPr>
        <p:spPr>
          <a:xfrm>
            <a:off x="6251888" y="2187566"/>
            <a:ext cx="612276" cy="769441"/>
          </a:xfrm>
          <a:prstGeom prst="rect">
            <a:avLst/>
          </a:prstGeom>
          <a:noFill/>
        </p:spPr>
        <p:txBody>
          <a:bodyPr wrap="square" rtlCol="0">
            <a:spAutoFit/>
          </a:bodyPr>
          <a:lstStyle/>
          <a:p>
            <a:pPr algn="ctr"/>
            <a:r>
              <a:rPr lang="en-GB" sz="4400" b="1" dirty="0">
                <a:solidFill>
                  <a:srgbClr val="EA5F00"/>
                </a:solidFill>
                <a:latin typeface="Century Gothic" panose="020B0502020202020204" pitchFamily="34" charset="0"/>
              </a:rPr>
              <a:t>6</a:t>
            </a:r>
            <a:endParaRPr lang="en-GB" sz="4400" b="1" dirty="0">
              <a:solidFill>
                <a:srgbClr val="EA5F00"/>
              </a:solidFill>
              <a:latin typeface="Century Gothic" panose="020B0502020202020204" pitchFamily="34" charset="0"/>
            </a:endParaRPr>
          </a:p>
        </p:txBody>
      </p:sp>
      <p:sp>
        <p:nvSpPr>
          <p:cNvPr id="25" name="TextBox 24">
            <a:hlinkClick r:id="" action="ppaction://noaction">
              <a:snd r:embed="rId4" name="Quand_02.wav"/>
            </a:hlinkClick>
          </p:cNvPr>
          <p:cNvSpPr txBox="1"/>
          <p:nvPr/>
        </p:nvSpPr>
        <p:spPr>
          <a:xfrm>
            <a:off x="6236051" y="2976491"/>
            <a:ext cx="612281" cy="769441"/>
          </a:xfrm>
          <a:prstGeom prst="rect">
            <a:avLst/>
          </a:prstGeom>
          <a:noFill/>
        </p:spPr>
        <p:txBody>
          <a:bodyPr wrap="square" rtlCol="0">
            <a:spAutoFit/>
          </a:bodyPr>
          <a:lstStyle/>
          <a:p>
            <a:pPr algn="ctr"/>
            <a:r>
              <a:rPr lang="en-GB" sz="4400" b="1" dirty="0">
                <a:solidFill>
                  <a:srgbClr val="EA5F00"/>
                </a:solidFill>
                <a:latin typeface="Century Gothic" panose="020B0502020202020204" pitchFamily="34" charset="0"/>
              </a:rPr>
              <a:t>7</a:t>
            </a:r>
            <a:endParaRPr lang="en-GB" sz="4400" b="1" dirty="0">
              <a:solidFill>
                <a:srgbClr val="EA5F00"/>
              </a:solidFill>
              <a:latin typeface="Century Gothic" panose="020B0502020202020204" pitchFamily="34" charset="0"/>
            </a:endParaRPr>
          </a:p>
        </p:txBody>
      </p:sp>
      <p:sp>
        <p:nvSpPr>
          <p:cNvPr id="26" name="TextBox 25">
            <a:hlinkClick r:id="" action="ppaction://noaction">
              <a:snd r:embed="rId5" name="Quand_03.wav"/>
            </a:hlinkClick>
          </p:cNvPr>
          <p:cNvSpPr txBox="1"/>
          <p:nvPr/>
        </p:nvSpPr>
        <p:spPr>
          <a:xfrm>
            <a:off x="6251888" y="3833314"/>
            <a:ext cx="612281" cy="769441"/>
          </a:xfrm>
          <a:prstGeom prst="rect">
            <a:avLst/>
          </a:prstGeom>
          <a:noFill/>
        </p:spPr>
        <p:txBody>
          <a:bodyPr wrap="square" rtlCol="0">
            <a:spAutoFit/>
          </a:bodyPr>
          <a:lstStyle/>
          <a:p>
            <a:pPr algn="ctr"/>
            <a:r>
              <a:rPr lang="en-GB" sz="4400" b="1" dirty="0">
                <a:solidFill>
                  <a:srgbClr val="EA5F00"/>
                </a:solidFill>
                <a:latin typeface="Century Gothic" panose="020B0502020202020204" pitchFamily="34" charset="0"/>
              </a:rPr>
              <a:t>8</a:t>
            </a:r>
            <a:endParaRPr lang="en-GB" sz="4400" b="1" dirty="0">
              <a:solidFill>
                <a:srgbClr val="EA5F00"/>
              </a:solidFill>
              <a:latin typeface="Century Gothic" panose="020B0502020202020204" pitchFamily="34" charset="0"/>
            </a:endParaRPr>
          </a:p>
        </p:txBody>
      </p:sp>
      <p:sp>
        <p:nvSpPr>
          <p:cNvPr id="27" name="TextBox 26">
            <a:hlinkClick r:id="" action="ppaction://noaction">
              <a:snd r:embed="rId6" name="Quand_04.wav"/>
            </a:hlinkClick>
          </p:cNvPr>
          <p:cNvSpPr txBox="1"/>
          <p:nvPr/>
        </p:nvSpPr>
        <p:spPr>
          <a:xfrm>
            <a:off x="6236052" y="4747051"/>
            <a:ext cx="612281" cy="769441"/>
          </a:xfrm>
          <a:prstGeom prst="rect">
            <a:avLst/>
          </a:prstGeom>
          <a:noFill/>
        </p:spPr>
        <p:txBody>
          <a:bodyPr wrap="square" rtlCol="0">
            <a:spAutoFit/>
          </a:bodyPr>
          <a:lstStyle/>
          <a:p>
            <a:pPr algn="ctr"/>
            <a:r>
              <a:rPr lang="en-GB" sz="4400" b="1" dirty="0">
                <a:solidFill>
                  <a:srgbClr val="EA5F00"/>
                </a:solidFill>
                <a:latin typeface="Century Gothic" panose="020B0502020202020204" pitchFamily="34" charset="0"/>
              </a:rPr>
              <a:t>9</a:t>
            </a:r>
            <a:endParaRPr lang="en-GB" sz="4400" b="1" dirty="0">
              <a:solidFill>
                <a:srgbClr val="EA5F00"/>
              </a:solidFill>
              <a:latin typeface="Century Gothic" panose="020B0502020202020204" pitchFamily="34" charset="0"/>
            </a:endParaRPr>
          </a:p>
        </p:txBody>
      </p:sp>
      <p:sp>
        <p:nvSpPr>
          <p:cNvPr id="28" name="TextBox 27">
            <a:hlinkClick r:id="" action="ppaction://noaction">
              <a:snd r:embed="rId7" name="Quand_05.wav"/>
            </a:hlinkClick>
          </p:cNvPr>
          <p:cNvSpPr txBox="1"/>
          <p:nvPr/>
        </p:nvSpPr>
        <p:spPr>
          <a:xfrm>
            <a:off x="6080760" y="5564168"/>
            <a:ext cx="848205" cy="769441"/>
          </a:xfrm>
          <a:prstGeom prst="rect">
            <a:avLst/>
          </a:prstGeom>
          <a:noFill/>
        </p:spPr>
        <p:txBody>
          <a:bodyPr wrap="square" rtlCol="0">
            <a:spAutoFit/>
          </a:bodyPr>
          <a:lstStyle/>
          <a:p>
            <a:pPr algn="ctr"/>
            <a:r>
              <a:rPr lang="en-GB" sz="4400" b="1" dirty="0">
                <a:solidFill>
                  <a:srgbClr val="EA5F00"/>
                </a:solidFill>
                <a:latin typeface="Century Gothic" panose="020B0502020202020204" pitchFamily="34" charset="0"/>
              </a:rPr>
              <a:t>10</a:t>
            </a:r>
            <a:endParaRPr lang="en-GB" sz="4400" b="1" dirty="0">
              <a:solidFill>
                <a:srgbClr val="EA5F00"/>
              </a:solidFill>
              <a:latin typeface="Century Gothic" panose="020B0502020202020204" pitchFamily="34" charset="0"/>
            </a:endParaRPr>
          </a:p>
        </p:txBody>
      </p:sp>
      <p:sp>
        <p:nvSpPr>
          <p:cNvPr id="30" name="Rectangle 29"/>
          <p:cNvSpPr/>
          <p:nvPr/>
        </p:nvSpPr>
        <p:spPr>
          <a:xfrm>
            <a:off x="7238099" y="233225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1" name="Rectangle 30"/>
          <p:cNvSpPr/>
          <p:nvPr/>
        </p:nvSpPr>
        <p:spPr>
          <a:xfrm>
            <a:off x="8437152" y="233225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2" name="Rectangle 31"/>
          <p:cNvSpPr/>
          <p:nvPr/>
        </p:nvSpPr>
        <p:spPr>
          <a:xfrm>
            <a:off x="7238099" y="315902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3" name="Rectangle 32"/>
          <p:cNvSpPr/>
          <p:nvPr/>
        </p:nvSpPr>
        <p:spPr>
          <a:xfrm>
            <a:off x="8437152" y="315902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4" name="Rectangle 33"/>
          <p:cNvSpPr/>
          <p:nvPr/>
        </p:nvSpPr>
        <p:spPr>
          <a:xfrm>
            <a:off x="7238099" y="398579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5" name="Rectangle 34"/>
          <p:cNvSpPr/>
          <p:nvPr/>
        </p:nvSpPr>
        <p:spPr>
          <a:xfrm>
            <a:off x="8437152" y="398579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6" name="Rectangle 35"/>
          <p:cNvSpPr/>
          <p:nvPr/>
        </p:nvSpPr>
        <p:spPr>
          <a:xfrm>
            <a:off x="7238099" y="481256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7" name="Rectangle 36"/>
          <p:cNvSpPr/>
          <p:nvPr/>
        </p:nvSpPr>
        <p:spPr>
          <a:xfrm>
            <a:off x="8437152" y="4812566"/>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8" name="Rectangle 37"/>
          <p:cNvSpPr/>
          <p:nvPr/>
        </p:nvSpPr>
        <p:spPr>
          <a:xfrm>
            <a:off x="7238099" y="5658645"/>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9" name="Rectangle 38"/>
          <p:cNvSpPr/>
          <p:nvPr/>
        </p:nvSpPr>
        <p:spPr>
          <a:xfrm>
            <a:off x="8437152" y="5658645"/>
            <a:ext cx="537210" cy="480060"/>
          </a:xfrm>
          <a:prstGeom prst="rect">
            <a:avLst/>
          </a:prstGeom>
          <a:noFill/>
          <a:ln w="28575">
            <a:solidFill>
              <a:srgbClr val="0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78520" y="2976491"/>
            <a:ext cx="788925" cy="788925"/>
          </a:xfrm>
          <a:prstGeom prst="rect">
            <a:avLst/>
          </a:prstGeom>
        </p:spPr>
      </p:pic>
      <p:pic>
        <p:nvPicPr>
          <p:cNvPr id="41" name="Picture 40" descr="Perfect Score Clip Art"/>
          <p:cNvPicPr/>
          <p:nvPr/>
        </p:nvPicPr>
        <p:blipFill>
          <a:blip r:embed="rId10">
            <a:extLst>
              <a:ext uri="{28A0092B-C50C-407E-A947-70E740481C1C}">
                <a14:useLocalDpi xmlns:a14="http://schemas.microsoft.com/office/drawing/2010/main" val="0"/>
              </a:ext>
            </a:extLst>
          </a:blip>
          <a:srcRect/>
          <a:stretch>
            <a:fillRect/>
          </a:stretch>
        </p:blipFill>
        <p:spPr bwMode="auto">
          <a:xfrm>
            <a:off x="3943533" y="3674951"/>
            <a:ext cx="742315" cy="949960"/>
          </a:xfrm>
          <a:prstGeom prst="rect">
            <a:avLst/>
          </a:prstGeom>
          <a:noFill/>
          <a:ln>
            <a:noFill/>
          </a:ln>
        </p:spPr>
      </p:pic>
      <p:pic>
        <p:nvPicPr>
          <p:cNvPr id="42" name="Picture 41" descr="Ice Cream Cone (1 Scoop) Clip Art"/>
          <p:cNvPicPr/>
          <p:nvPr/>
        </p:nvPicPr>
        <p:blipFill>
          <a:blip r:embed="rId11">
            <a:extLst>
              <a:ext uri="{28A0092B-C50C-407E-A947-70E740481C1C}">
                <a14:useLocalDpi xmlns:a14="http://schemas.microsoft.com/office/drawing/2010/main" val="0"/>
              </a:ext>
            </a:extLst>
          </a:blip>
          <a:srcRect/>
          <a:stretch>
            <a:fillRect/>
          </a:stretch>
        </p:blipFill>
        <p:spPr bwMode="auto">
          <a:xfrm>
            <a:off x="3979293" y="4658696"/>
            <a:ext cx="502285" cy="946150"/>
          </a:xfrm>
          <a:prstGeom prst="rect">
            <a:avLst/>
          </a:prstGeom>
          <a:noFill/>
          <a:ln>
            <a:noFill/>
          </a:ln>
        </p:spPr>
      </p:pic>
      <p:pic>
        <p:nvPicPr>
          <p:cNvPr id="43" name="Picture 42" descr="Envelope Clip Art"/>
          <p:cNvPicPr/>
          <p:nvPr/>
        </p:nvPicPr>
        <p:blipFill>
          <a:blip r:embed="rId12">
            <a:extLst>
              <a:ext uri="{28A0092B-C50C-407E-A947-70E740481C1C}">
                <a14:useLocalDpi xmlns:a14="http://schemas.microsoft.com/office/drawing/2010/main" val="0"/>
              </a:ext>
            </a:extLst>
          </a:blip>
          <a:srcRect/>
          <a:stretch>
            <a:fillRect/>
          </a:stretch>
        </p:blipFill>
        <p:spPr bwMode="auto">
          <a:xfrm>
            <a:off x="3734618" y="5685513"/>
            <a:ext cx="951230" cy="607695"/>
          </a:xfrm>
          <a:prstGeom prst="rect">
            <a:avLst/>
          </a:prstGeom>
          <a:noFill/>
          <a:ln>
            <a:noFill/>
          </a:ln>
        </p:spPr>
      </p:pic>
      <p:pic>
        <p:nvPicPr>
          <p:cNvPr id="44" name="Picture 43" descr="Apple Clip Art"/>
          <p:cNvPicPr/>
          <p:nvPr/>
        </p:nvPicPr>
        <p:blipFill>
          <a:blip r:embed="rId13">
            <a:extLst>
              <a:ext uri="{28A0092B-C50C-407E-A947-70E740481C1C}">
                <a14:useLocalDpi xmlns:a14="http://schemas.microsoft.com/office/drawing/2010/main" val="0"/>
              </a:ext>
            </a:extLst>
          </a:blip>
          <a:srcRect/>
          <a:stretch>
            <a:fillRect/>
          </a:stretch>
        </p:blipFill>
        <p:spPr bwMode="auto">
          <a:xfrm>
            <a:off x="9831621" y="2120176"/>
            <a:ext cx="832891" cy="784115"/>
          </a:xfrm>
          <a:prstGeom prst="rect">
            <a:avLst/>
          </a:prstGeom>
          <a:noFill/>
          <a:ln>
            <a:noFill/>
          </a:ln>
        </p:spPr>
      </p:pic>
      <p:pic>
        <p:nvPicPr>
          <p:cNvPr id="45" name="Picture 44" descr="Fries Burger Soda Fast Food Clip Art"/>
          <p:cNvPicPr/>
          <p:nvPr/>
        </p:nvPicPr>
        <p:blipFill>
          <a:blip r:embed="rId14">
            <a:clrChange>
              <a:clrFrom>
                <a:srgbClr val="CAE0EB"/>
              </a:clrFrom>
              <a:clrTo>
                <a:srgbClr val="CAE0EB">
                  <a:alpha val="0"/>
                </a:srgbClr>
              </a:clrTo>
            </a:clrChange>
            <a:extLst>
              <a:ext uri="{28A0092B-C50C-407E-A947-70E740481C1C}">
                <a14:useLocalDpi xmlns:a14="http://schemas.microsoft.com/office/drawing/2010/main" val="0"/>
              </a:ext>
            </a:extLst>
          </a:blip>
          <a:srcRect/>
          <a:stretch>
            <a:fillRect/>
          </a:stretch>
        </p:blipFill>
        <p:spPr bwMode="auto">
          <a:xfrm>
            <a:off x="9691069" y="2940867"/>
            <a:ext cx="1130232" cy="856549"/>
          </a:xfrm>
          <a:prstGeom prst="rect">
            <a:avLst/>
          </a:prstGeom>
          <a:noFill/>
          <a:ln>
            <a:noFill/>
          </a:ln>
        </p:spPr>
      </p:pic>
      <p:pic>
        <p:nvPicPr>
          <p:cNvPr id="46" name="Picture 45" descr="Exam Clip Art"/>
          <p:cNvPicPr/>
          <p:nvPr/>
        </p:nvPicPr>
        <p:blipFill>
          <a:blip r:embed="rId15">
            <a:extLst>
              <a:ext uri="{28A0092B-C50C-407E-A947-70E740481C1C}">
                <a14:useLocalDpi xmlns:a14="http://schemas.microsoft.com/office/drawing/2010/main" val="0"/>
              </a:ext>
            </a:extLst>
          </a:blip>
          <a:srcRect/>
          <a:stretch>
            <a:fillRect/>
          </a:stretch>
        </p:blipFill>
        <p:spPr bwMode="auto">
          <a:xfrm>
            <a:off x="9879232" y="4673921"/>
            <a:ext cx="785280" cy="789496"/>
          </a:xfrm>
          <a:prstGeom prst="rect">
            <a:avLst/>
          </a:prstGeom>
          <a:noFill/>
          <a:ln>
            <a:noFill/>
          </a:ln>
        </p:spPr>
      </p:pic>
      <p:pic>
        <p:nvPicPr>
          <p:cNvPr id="47" name="Picture 46" descr="Test Clip Art"/>
          <p:cNvPicPr/>
          <p:nvPr/>
        </p:nvPicPr>
        <p:blipFill>
          <a:blip r:embed="rId16">
            <a:clrChange>
              <a:clrFrom>
                <a:srgbClr val="CCCCFF"/>
              </a:clrFrom>
              <a:clrTo>
                <a:srgbClr val="CCCCFF">
                  <a:alpha val="0"/>
                </a:srgbClr>
              </a:clrTo>
            </a:clrChange>
            <a:extLst>
              <a:ext uri="{28A0092B-C50C-407E-A947-70E740481C1C}">
                <a14:useLocalDpi xmlns:a14="http://schemas.microsoft.com/office/drawing/2010/main" val="0"/>
              </a:ext>
            </a:extLst>
          </a:blip>
          <a:srcRect/>
          <a:stretch>
            <a:fillRect/>
          </a:stretch>
        </p:blipFill>
        <p:spPr bwMode="auto">
          <a:xfrm>
            <a:off x="9749858" y="5443340"/>
            <a:ext cx="951230" cy="951230"/>
          </a:xfrm>
          <a:prstGeom prst="rect">
            <a:avLst/>
          </a:prstGeom>
          <a:noFill/>
          <a:ln>
            <a:noFill/>
          </a:ln>
        </p:spPr>
      </p:pic>
      <p:pic>
        <p:nvPicPr>
          <p:cNvPr id="7200" name="Picture 719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952017" y="3894765"/>
            <a:ext cx="608335" cy="667431"/>
          </a:xfrm>
          <a:prstGeom prst="rect">
            <a:avLst/>
          </a:prstGeom>
        </p:spPr>
      </p:pic>
      <p:sp>
        <p:nvSpPr>
          <p:cNvPr id="49" name="TextBox 48"/>
          <p:cNvSpPr txBox="1"/>
          <p:nvPr/>
        </p:nvSpPr>
        <p:spPr>
          <a:xfrm>
            <a:off x="10177670" y="218661"/>
            <a:ext cx="1649895" cy="461665"/>
          </a:xfrm>
          <a:prstGeom prst="rect">
            <a:avLst/>
          </a:prstGeom>
          <a:noFill/>
        </p:spPr>
        <p:txBody>
          <a:bodyPr wrap="square" rtlCol="0">
            <a:spAutoFit/>
          </a:bodyPr>
          <a:lstStyle/>
          <a:p>
            <a:pPr algn="r"/>
            <a:r>
              <a:rPr lang="en-GB" sz="2400" b="1" dirty="0">
                <a:solidFill>
                  <a:srgbClr val="02456F"/>
                </a:solidFill>
                <a:latin typeface="Century Gothic" panose="020B0502020202020204" pitchFamily="34" charset="0"/>
              </a:rPr>
              <a:t>ANSWERS</a:t>
            </a:r>
            <a:endParaRPr lang="en-GB" sz="2400" b="1" dirty="0">
              <a:solidFill>
                <a:srgbClr val="02456F"/>
              </a:solidFill>
              <a:latin typeface="Century Gothic" panose="020B0502020202020204" pitchFamily="34" charset="0"/>
            </a:endParaRPr>
          </a:p>
        </p:txBody>
      </p:sp>
      <p:sp>
        <p:nvSpPr>
          <p:cNvPr id="7201" name="Rectangle 7200"/>
          <p:cNvSpPr/>
          <p:nvPr/>
        </p:nvSpPr>
        <p:spPr>
          <a:xfrm>
            <a:off x="156248" y="102639"/>
            <a:ext cx="12191279" cy="830997"/>
          </a:xfrm>
          <a:prstGeom prst="rect">
            <a:avLst/>
          </a:prstGeom>
        </p:spPr>
        <p:txBody>
          <a:bodyPr wrap="square">
            <a:spAutoFit/>
          </a:bodyPr>
          <a:lstStyle/>
          <a:p>
            <a:r>
              <a:rPr lang="en-GB" sz="2400" dirty="0" err="1">
                <a:solidFill>
                  <a:srgbClr val="02456F"/>
                </a:solidFill>
                <a:latin typeface="Century Gothic" panose="020B0502020202020204" pitchFamily="34" charset="0"/>
              </a:rPr>
              <a:t>Écoute</a:t>
            </a:r>
            <a:r>
              <a:rPr lang="en-GB" sz="2400" dirty="0">
                <a:solidFill>
                  <a:srgbClr val="02456F"/>
                </a:solidFill>
                <a:latin typeface="Century Gothic" panose="020B0502020202020204" pitchFamily="34" charset="0"/>
              </a:rPr>
              <a:t>.  Marc </a:t>
            </a:r>
            <a:r>
              <a:rPr lang="en-GB" sz="2400" dirty="0" err="1">
                <a:solidFill>
                  <a:srgbClr val="02456F"/>
                </a:solidFill>
                <a:latin typeface="Century Gothic" panose="020B0502020202020204" pitchFamily="34" charset="0"/>
              </a:rPr>
              <a:t>parle</a:t>
            </a:r>
            <a:r>
              <a:rPr lang="en-GB" sz="2400" dirty="0">
                <a:solidFill>
                  <a:srgbClr val="02456F"/>
                </a:solidFill>
                <a:latin typeface="Century Gothic" panose="020B0502020202020204" pitchFamily="34" charset="0"/>
              </a:rPr>
              <a:t> </a:t>
            </a:r>
            <a:r>
              <a:rPr lang="en-GB" sz="2400" dirty="0">
                <a:solidFill>
                  <a:srgbClr val="02456F"/>
                </a:solidFill>
                <a:latin typeface="Century Gothic" panose="020B0502020202020204" pitchFamily="34" charset="0"/>
              </a:rPr>
              <a:t>de son </a:t>
            </a:r>
            <a:r>
              <a:rPr lang="en-GB" sz="2400" dirty="0" err="1">
                <a:solidFill>
                  <a:srgbClr val="02456F"/>
                </a:solidFill>
                <a:latin typeface="Century Gothic" panose="020B0502020202020204" pitchFamily="34" charset="0"/>
              </a:rPr>
              <a:t>ami</a:t>
            </a:r>
            <a:r>
              <a:rPr lang="en-GB" sz="2400" dirty="0">
                <a:solidFill>
                  <a:srgbClr val="02456F"/>
                </a:solidFill>
                <a:latin typeface="Century Gothic" panose="020B0502020202020204" pitchFamily="34" charset="0"/>
              </a:rPr>
              <a:t> </a:t>
            </a:r>
            <a:r>
              <a:rPr lang="en-GB" sz="2400" dirty="0">
                <a:solidFill>
                  <a:srgbClr val="02456F"/>
                </a:solidFill>
                <a:latin typeface="Century Gothic" panose="020B0502020202020204" pitchFamily="34" charset="0"/>
              </a:rPr>
              <a:t>Pierre </a:t>
            </a:r>
            <a:r>
              <a:rPr lang="en-GB" sz="2400" dirty="0">
                <a:solidFill>
                  <a:srgbClr val="02456F"/>
                </a:solidFill>
                <a:latin typeface="Century Gothic" panose="020B0502020202020204" pitchFamily="34" charset="0"/>
              </a:rPr>
              <a:t>et de </a:t>
            </a:r>
            <a:r>
              <a:rPr lang="en-GB" sz="2400" dirty="0" err="1">
                <a:solidFill>
                  <a:srgbClr val="02456F"/>
                </a:solidFill>
                <a:latin typeface="Century Gothic" panose="020B0502020202020204" pitchFamily="34" charset="0"/>
              </a:rPr>
              <a:t>ses</a:t>
            </a:r>
            <a:r>
              <a:rPr lang="en-GB" sz="2400" dirty="0">
                <a:solidFill>
                  <a:srgbClr val="02456F"/>
                </a:solidFill>
                <a:latin typeface="Century Gothic" panose="020B0502020202020204" pitchFamily="34" charset="0"/>
              </a:rPr>
              <a:t> </a:t>
            </a:r>
            <a:r>
              <a:rPr lang="en-GB" sz="2400" dirty="0" err="1">
                <a:solidFill>
                  <a:srgbClr val="02456F"/>
                </a:solidFill>
                <a:latin typeface="Century Gothic" panose="020B0502020202020204" pitchFamily="34" charset="0"/>
              </a:rPr>
              <a:t>autres</a:t>
            </a:r>
            <a:r>
              <a:rPr lang="en-GB" sz="2400" dirty="0">
                <a:solidFill>
                  <a:srgbClr val="02456F"/>
                </a:solidFill>
                <a:latin typeface="Century Gothic" panose="020B0502020202020204" pitchFamily="34" charset="0"/>
              </a:rPr>
              <a:t> </a:t>
            </a:r>
            <a:r>
              <a:rPr lang="en-GB" sz="2400" dirty="0" err="1">
                <a:solidFill>
                  <a:srgbClr val="02456F"/>
                </a:solidFill>
                <a:latin typeface="Century Gothic" panose="020B0502020202020204" pitchFamily="34" charset="0"/>
              </a:rPr>
              <a:t>amis</a:t>
            </a:r>
            <a:r>
              <a:rPr lang="en-GB" sz="2400" dirty="0">
                <a:solidFill>
                  <a:srgbClr val="02456F"/>
                </a:solidFill>
                <a:latin typeface="Century Gothic" panose="020B0502020202020204" pitchFamily="34" charset="0"/>
              </a:rPr>
              <a:t>.</a:t>
            </a:r>
          </a:p>
          <a:p>
            <a:r>
              <a:rPr lang="en-GB" sz="2400" dirty="0" err="1">
                <a:solidFill>
                  <a:srgbClr val="02456F"/>
                </a:solidFill>
                <a:latin typeface="Century Gothic" panose="020B0502020202020204" pitchFamily="34" charset="0"/>
              </a:rPr>
              <a:t>Coche</a:t>
            </a:r>
            <a:r>
              <a:rPr lang="en-GB" sz="2400" dirty="0">
                <a:solidFill>
                  <a:srgbClr val="02456F"/>
                </a:solidFill>
                <a:latin typeface="Century Gothic" panose="020B0502020202020204" pitchFamily="34" charset="0"/>
              </a:rPr>
              <a:t> [</a:t>
            </a:r>
            <a:r>
              <a:rPr lang="en-GB" sz="2400" b="1" dirty="0" err="1">
                <a:solidFill>
                  <a:srgbClr val="02456F"/>
                </a:solidFill>
                <a:latin typeface="Century Gothic" panose="020B0502020202020204" pitchFamily="34" charset="0"/>
              </a:rPr>
              <a:t>il</a:t>
            </a:r>
            <a:r>
              <a:rPr lang="en-GB" sz="2400" dirty="0">
                <a:solidFill>
                  <a:srgbClr val="02456F"/>
                </a:solidFill>
                <a:latin typeface="Century Gothic" panose="020B0502020202020204" pitchFamily="34" charset="0"/>
              </a:rPr>
              <a:t>] </a:t>
            </a:r>
            <a:r>
              <a:rPr lang="en-GB" sz="2400" dirty="0" err="1">
                <a:solidFill>
                  <a:srgbClr val="02456F"/>
                </a:solidFill>
                <a:latin typeface="Century Gothic" panose="020B0502020202020204" pitchFamily="34" charset="0"/>
              </a:rPr>
              <a:t>s’il</a:t>
            </a:r>
            <a:r>
              <a:rPr lang="en-GB" sz="2400" dirty="0">
                <a:solidFill>
                  <a:srgbClr val="02456F"/>
                </a:solidFill>
                <a:latin typeface="Century Gothic" panose="020B0502020202020204" pitchFamily="34" charset="0"/>
              </a:rPr>
              <a:t> </a:t>
            </a:r>
            <a:r>
              <a:rPr lang="en-GB" sz="2400" dirty="0" err="1">
                <a:solidFill>
                  <a:srgbClr val="02456F"/>
                </a:solidFill>
                <a:latin typeface="Century Gothic" panose="020B0502020202020204" pitchFamily="34" charset="0"/>
              </a:rPr>
              <a:t>parle</a:t>
            </a:r>
            <a:r>
              <a:rPr lang="en-GB" sz="2400" dirty="0">
                <a:solidFill>
                  <a:srgbClr val="02456F"/>
                </a:solidFill>
                <a:latin typeface="Century Gothic" panose="020B0502020202020204" pitchFamily="34" charset="0"/>
              </a:rPr>
              <a:t> de Pierre </a:t>
            </a:r>
            <a:r>
              <a:rPr lang="en-GB" sz="2400" dirty="0" err="1">
                <a:solidFill>
                  <a:srgbClr val="02456F"/>
                </a:solidFill>
                <a:latin typeface="Century Gothic" panose="020B0502020202020204" pitchFamily="34" charset="0"/>
              </a:rPr>
              <a:t>ou</a:t>
            </a:r>
            <a:r>
              <a:rPr lang="en-GB" sz="2400" dirty="0">
                <a:solidFill>
                  <a:srgbClr val="02456F"/>
                </a:solidFill>
                <a:latin typeface="Century Gothic" panose="020B0502020202020204" pitchFamily="34" charset="0"/>
              </a:rPr>
              <a:t> [</a:t>
            </a:r>
            <a:r>
              <a:rPr lang="en-GB" sz="2400" b="1" dirty="0" err="1">
                <a:solidFill>
                  <a:srgbClr val="02456F"/>
                </a:solidFill>
                <a:latin typeface="Century Gothic" panose="020B0502020202020204" pitchFamily="34" charset="0"/>
              </a:rPr>
              <a:t>ils</a:t>
            </a:r>
            <a:r>
              <a:rPr lang="en-GB" sz="2400" dirty="0">
                <a:solidFill>
                  <a:srgbClr val="02456F"/>
                </a:solidFill>
                <a:latin typeface="Century Gothic" panose="020B0502020202020204" pitchFamily="34" charset="0"/>
              </a:rPr>
              <a:t>] </a:t>
            </a:r>
            <a:r>
              <a:rPr lang="en-GB" sz="2400" dirty="0" err="1">
                <a:solidFill>
                  <a:srgbClr val="02456F"/>
                </a:solidFill>
                <a:latin typeface="Century Gothic" panose="020B0502020202020204" pitchFamily="34" charset="0"/>
              </a:rPr>
              <a:t>s’il</a:t>
            </a:r>
            <a:r>
              <a:rPr lang="en-GB" sz="2400" dirty="0">
                <a:solidFill>
                  <a:srgbClr val="02456F"/>
                </a:solidFill>
                <a:latin typeface="Century Gothic" panose="020B0502020202020204" pitchFamily="34" charset="0"/>
              </a:rPr>
              <a:t> </a:t>
            </a:r>
            <a:r>
              <a:rPr lang="en-GB" sz="2400" dirty="0" err="1">
                <a:solidFill>
                  <a:srgbClr val="02456F"/>
                </a:solidFill>
                <a:latin typeface="Century Gothic" panose="020B0502020202020204" pitchFamily="34" charset="0"/>
              </a:rPr>
              <a:t>parle</a:t>
            </a:r>
            <a:r>
              <a:rPr lang="en-GB" sz="2400" dirty="0">
                <a:solidFill>
                  <a:srgbClr val="02456F"/>
                </a:solidFill>
                <a:latin typeface="Century Gothic" panose="020B0502020202020204" pitchFamily="34" charset="0"/>
              </a:rPr>
              <a:t> de </a:t>
            </a:r>
            <a:r>
              <a:rPr lang="en-GB" sz="2400" dirty="0" err="1">
                <a:solidFill>
                  <a:srgbClr val="02456F"/>
                </a:solidFill>
                <a:latin typeface="Century Gothic" panose="020B0502020202020204" pitchFamily="34" charset="0"/>
              </a:rPr>
              <a:t>ses</a:t>
            </a:r>
            <a:r>
              <a:rPr lang="en-GB" sz="2400" dirty="0">
                <a:solidFill>
                  <a:srgbClr val="02456F"/>
                </a:solidFill>
                <a:latin typeface="Century Gothic" panose="020B0502020202020204" pitchFamily="34" charset="0"/>
              </a:rPr>
              <a:t> </a:t>
            </a:r>
            <a:r>
              <a:rPr lang="en-GB" sz="2400" dirty="0" err="1">
                <a:solidFill>
                  <a:srgbClr val="02456F"/>
                </a:solidFill>
                <a:latin typeface="Century Gothic" panose="020B0502020202020204" pitchFamily="34" charset="0"/>
              </a:rPr>
              <a:t>autres</a:t>
            </a:r>
            <a:r>
              <a:rPr lang="en-GB" sz="2400" dirty="0">
                <a:solidFill>
                  <a:srgbClr val="02456F"/>
                </a:solidFill>
                <a:latin typeface="Century Gothic" panose="020B0502020202020204" pitchFamily="34" charset="0"/>
              </a:rPr>
              <a:t> </a:t>
            </a:r>
            <a:r>
              <a:rPr lang="en-GB" sz="2400" dirty="0" err="1">
                <a:solidFill>
                  <a:srgbClr val="02456F"/>
                </a:solidFill>
                <a:latin typeface="Century Gothic" panose="020B0502020202020204" pitchFamily="34" charset="0"/>
              </a:rPr>
              <a:t>amis</a:t>
            </a:r>
            <a:r>
              <a:rPr lang="en-GB" sz="2400" dirty="0">
                <a:solidFill>
                  <a:srgbClr val="02456F"/>
                </a:solidFill>
                <a:latin typeface="Century Gothic" panose="020B0502020202020204" pitchFamily="34" charset="0"/>
              </a:rPr>
              <a:t> (</a:t>
            </a:r>
            <a:r>
              <a:rPr lang="en-GB" sz="2400" dirty="0" err="1">
                <a:solidFill>
                  <a:srgbClr val="02456F"/>
                </a:solidFill>
                <a:latin typeface="Century Gothic" panose="020B0502020202020204" pitchFamily="34" charset="0"/>
              </a:rPr>
              <a:t>ils</a:t>
            </a:r>
            <a:r>
              <a:rPr lang="en-GB" sz="2400" dirty="0">
                <a:solidFill>
                  <a:srgbClr val="02456F"/>
                </a:solidFill>
                <a:latin typeface="Century Gothic" panose="020B0502020202020204" pitchFamily="34" charset="0"/>
              </a:rPr>
              <a:t>). </a:t>
            </a:r>
            <a:endParaRPr lang="en-GB" sz="2400" dirty="0">
              <a:solidFill>
                <a:srgbClr val="02456F"/>
              </a:solidFill>
              <a:latin typeface="Century Gothic" panose="020B0502020202020204" pitchFamily="34" charset="0"/>
            </a:endParaRPr>
          </a:p>
        </p:txBody>
      </p:sp>
      <p:pic>
        <p:nvPicPr>
          <p:cNvPr id="7202" name="Picture 7201"/>
          <p:cNvPicPr>
            <a:picLocks noChangeAspect="1"/>
          </p:cNvPicPr>
          <p:nvPr/>
        </p:nvPicPr>
        <p:blipFill>
          <a:blip r:embed="rId18" cstate="print">
            <a:biLevel thresh="50000"/>
            <a:extLst>
              <a:ext uri="{28A0092B-C50C-407E-A947-70E740481C1C}">
                <a14:useLocalDpi xmlns:a14="http://schemas.microsoft.com/office/drawing/2010/main" val="0"/>
              </a:ext>
            </a:extLst>
          </a:blip>
          <a:stretch>
            <a:fillRect/>
          </a:stretch>
        </p:blipFill>
        <p:spPr>
          <a:xfrm>
            <a:off x="2401270" y="987185"/>
            <a:ext cx="844748" cy="422374"/>
          </a:xfrm>
          <a:prstGeom prst="rect">
            <a:avLst/>
          </a:prstGeom>
        </p:spPr>
      </p:pic>
      <p:pic>
        <p:nvPicPr>
          <p:cNvPr id="7203" name="Picture 7202"/>
          <p:cNvPicPr>
            <a:picLocks noChangeAspect="1"/>
          </p:cNvPicPr>
          <p:nvPr/>
        </p:nvPicPr>
        <p:blipFill>
          <a:blip r:embed="rId19" cstate="print">
            <a:clrChange>
              <a:clrFrom>
                <a:srgbClr val="000000">
                  <a:alpha val="0"/>
                </a:srgbClr>
              </a:clrFrom>
              <a:clrTo>
                <a:srgbClr val="000000">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544011" y="1000149"/>
            <a:ext cx="180412" cy="359621"/>
          </a:xfrm>
          <a:prstGeom prst="rect">
            <a:avLst/>
          </a:prstGeom>
        </p:spPr>
      </p:pic>
      <p:pic>
        <p:nvPicPr>
          <p:cNvPr id="53" name="Picture 52"/>
          <p:cNvPicPr>
            <a:picLocks noChangeAspect="1"/>
          </p:cNvPicPr>
          <p:nvPr/>
        </p:nvPicPr>
        <p:blipFill>
          <a:blip r:embed="rId18" cstate="print">
            <a:biLevel thresh="50000"/>
            <a:extLst>
              <a:ext uri="{28A0092B-C50C-407E-A947-70E740481C1C}">
                <a14:useLocalDpi xmlns:a14="http://schemas.microsoft.com/office/drawing/2010/main" val="0"/>
              </a:ext>
            </a:extLst>
          </a:blip>
          <a:stretch>
            <a:fillRect/>
          </a:stretch>
        </p:blipFill>
        <p:spPr>
          <a:xfrm>
            <a:off x="8273509" y="1001138"/>
            <a:ext cx="844748" cy="422374"/>
          </a:xfrm>
          <a:prstGeom prst="rect">
            <a:avLst/>
          </a:prstGeom>
        </p:spPr>
      </p:pic>
      <p:pic>
        <p:nvPicPr>
          <p:cNvPr id="54" name="Picture 53"/>
          <p:cNvPicPr>
            <a:picLocks noChangeAspect="1"/>
          </p:cNvPicPr>
          <p:nvPr/>
        </p:nvPicPr>
        <p:blipFill>
          <a:blip r:embed="rId19" cstate="print">
            <a:clrChange>
              <a:clrFrom>
                <a:srgbClr val="000000">
                  <a:alpha val="0"/>
                </a:srgbClr>
              </a:clrFrom>
              <a:clrTo>
                <a:srgbClr val="000000">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416250" y="1014102"/>
            <a:ext cx="180412" cy="359621"/>
          </a:xfrm>
          <a:prstGeom prst="rect">
            <a:avLst/>
          </a:prstGeom>
        </p:spPr>
      </p:pic>
      <p:pic>
        <p:nvPicPr>
          <p:cNvPr id="2" name="Picture 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536452" y="1966237"/>
            <a:ext cx="757452" cy="789012"/>
          </a:xfrm>
          <a:prstGeom prst="rect">
            <a:avLst/>
          </a:prstGeom>
        </p:spPr>
      </p:pic>
      <p:pic>
        <p:nvPicPr>
          <p:cNvPr id="52" name="Picture 5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709588" y="2764520"/>
            <a:ext cx="757452" cy="789012"/>
          </a:xfrm>
          <a:prstGeom prst="rect">
            <a:avLst/>
          </a:prstGeom>
        </p:spPr>
      </p:pic>
      <p:pic>
        <p:nvPicPr>
          <p:cNvPr id="55" name="Picture 5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761801" y="3639086"/>
            <a:ext cx="757452" cy="789012"/>
          </a:xfrm>
          <a:prstGeom prst="rect">
            <a:avLst/>
          </a:prstGeom>
        </p:spPr>
      </p:pic>
      <p:pic>
        <p:nvPicPr>
          <p:cNvPr id="56" name="Picture 5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533755" y="4418060"/>
            <a:ext cx="757452" cy="789012"/>
          </a:xfrm>
          <a:prstGeom prst="rect">
            <a:avLst/>
          </a:prstGeom>
        </p:spPr>
      </p:pic>
      <p:pic>
        <p:nvPicPr>
          <p:cNvPr id="57" name="Picture 5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557749" y="5305073"/>
            <a:ext cx="757452" cy="789012"/>
          </a:xfrm>
          <a:prstGeom prst="rect">
            <a:avLst/>
          </a:prstGeom>
        </p:spPr>
      </p:pic>
      <p:pic>
        <p:nvPicPr>
          <p:cNvPr id="58" name="Picture 5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572745" y="1985546"/>
            <a:ext cx="757452" cy="789012"/>
          </a:xfrm>
          <a:prstGeom prst="rect">
            <a:avLst/>
          </a:prstGeom>
        </p:spPr>
      </p:pic>
      <p:pic>
        <p:nvPicPr>
          <p:cNvPr id="59" name="Picture 5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560819" y="2800074"/>
            <a:ext cx="757452" cy="789012"/>
          </a:xfrm>
          <a:prstGeom prst="rect">
            <a:avLst/>
          </a:prstGeom>
        </p:spPr>
      </p:pic>
      <p:pic>
        <p:nvPicPr>
          <p:cNvPr id="60" name="Picture 5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349227" y="3636679"/>
            <a:ext cx="757452" cy="789012"/>
          </a:xfrm>
          <a:prstGeom prst="rect">
            <a:avLst/>
          </a:prstGeom>
        </p:spPr>
      </p:pic>
      <p:pic>
        <p:nvPicPr>
          <p:cNvPr id="61" name="Picture 6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585031" y="4418014"/>
            <a:ext cx="757452" cy="789012"/>
          </a:xfrm>
          <a:prstGeom prst="rect">
            <a:avLst/>
          </a:prstGeom>
        </p:spPr>
      </p:pic>
      <p:pic>
        <p:nvPicPr>
          <p:cNvPr id="62" name="Picture 6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357552" y="5290219"/>
            <a:ext cx="757452" cy="789012"/>
          </a:xfrm>
          <a:prstGeom prst="rect">
            <a:avLst/>
          </a:prstGeom>
        </p:spPr>
      </p:pic>
      <p:sp>
        <p:nvSpPr>
          <p:cNvPr id="63" name="TextBox 62"/>
          <p:cNvSpPr txBox="1"/>
          <p:nvPr/>
        </p:nvSpPr>
        <p:spPr>
          <a:xfrm>
            <a:off x="10177670" y="856968"/>
            <a:ext cx="1823204" cy="523220"/>
          </a:xfrm>
          <a:prstGeom prst="rect">
            <a:avLst/>
          </a:prstGeom>
          <a:solidFill>
            <a:srgbClr val="02456F"/>
          </a:solidFill>
          <a:effectLst>
            <a:outerShdw blurRad="50800" dist="38100" dir="5400000" algn="t" rotWithShape="0">
              <a:prstClr val="black">
                <a:alpha val="40000"/>
              </a:prstClr>
            </a:outerShdw>
          </a:effectLst>
        </p:spPr>
        <p:txBody>
          <a:bodyPr wrap="square" rtlCol="0">
            <a:spAutoFit/>
          </a:bodyPr>
          <a:lstStyle/>
          <a:p>
            <a:r>
              <a:rPr lang="en-GB" sz="2800" b="1" dirty="0">
                <a:solidFill>
                  <a:prstClr val="white"/>
                </a:solidFill>
                <a:latin typeface="Century Gothic" panose="020B0502020202020204" pitchFamily="34" charset="0"/>
              </a:rPr>
              <a:t>-IR verbs</a:t>
            </a:r>
            <a:endParaRPr lang="en-GB" sz="28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6264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60217" y="764647"/>
            <a:ext cx="10695709" cy="1384995"/>
          </a:xfrm>
          <a:prstGeom prst="rect">
            <a:avLst/>
          </a:prstGeom>
        </p:spPr>
        <p:txBody>
          <a:bodyPr wrap="square">
            <a:spAutoFit/>
          </a:bodyPr>
          <a:lstStyle/>
          <a:p>
            <a:r>
              <a:rPr lang="en-GB" sz="2800" b="1" u="sng" dirty="0">
                <a:solidFill>
                  <a:srgbClr val="4472C4">
                    <a:lumMod val="50000"/>
                  </a:srgbClr>
                </a:solidFill>
                <a:latin typeface="Century Gothic" panose="020B0502020202020204" pitchFamily="34" charset="0"/>
              </a:rPr>
              <a:t>Need help?</a:t>
            </a:r>
          </a:p>
          <a:p>
            <a:endParaRPr lang="en-GB" sz="2800" u="sng" dirty="0">
              <a:solidFill>
                <a:srgbClr val="4472C4">
                  <a:lumMod val="50000"/>
                </a:srgbClr>
              </a:solidFill>
              <a:latin typeface="Century Gothic" panose="020B0502020202020204" pitchFamily="34" charset="0"/>
            </a:endParaRPr>
          </a:p>
          <a:p>
            <a:r>
              <a:rPr lang="en-GB" sz="2800" u="sng" dirty="0" err="1">
                <a:solidFill>
                  <a:srgbClr val="4472C4">
                    <a:lumMod val="50000"/>
                  </a:srgbClr>
                </a:solidFill>
                <a:latin typeface="Century Gothic" panose="020B0502020202020204" pitchFamily="34" charset="0"/>
              </a:rPr>
              <a:t>Vocabulaire</a:t>
            </a:r>
            <a:endParaRPr lang="en-GB" sz="2800" u="sng" dirty="0">
              <a:solidFill>
                <a:srgbClr val="4472C4">
                  <a:lumMod val="50000"/>
                </a:srgbClr>
              </a:solidFill>
              <a:latin typeface="Century Gothic" panose="020B0502020202020204" pitchFamily="34" charset="0"/>
            </a:endParaRPr>
          </a:p>
        </p:txBody>
      </p:sp>
      <p:sp>
        <p:nvSpPr>
          <p:cNvPr id="5" name="TextBox 4">
            <a:extLst>
              <a:ext uri="{FF2B5EF4-FFF2-40B4-BE49-F238E27FC236}">
                <a16:creationId xmlns:a16="http://schemas.microsoft.com/office/drawing/2014/main" xmlns="" id="{2920842D-932B-BF40-9DD9-3E578724C14F}"/>
              </a:ext>
            </a:extLst>
          </p:cNvPr>
          <p:cNvSpPr txBox="1"/>
          <p:nvPr/>
        </p:nvSpPr>
        <p:spPr>
          <a:xfrm>
            <a:off x="5769384" y="6458247"/>
            <a:ext cx="3831771" cy="276999"/>
          </a:xfrm>
          <a:prstGeom prst="rect">
            <a:avLst/>
          </a:prstGeom>
          <a:noFill/>
        </p:spPr>
        <p:txBody>
          <a:bodyPr wrap="square" rtlCol="0">
            <a:spAutoFit/>
          </a:bodyPr>
          <a:lstStyle/>
          <a:p>
            <a:pPr algn="r"/>
            <a:r>
              <a:rPr lang="en-US" sz="1200" dirty="0">
                <a:solidFill>
                  <a:prstClr val="white"/>
                </a:solidFill>
                <a:latin typeface="Century Gothic" panose="020B0502020202020204" pitchFamily="34" charset="0"/>
              </a:rPr>
              <a:t>Emma </a:t>
            </a:r>
            <a:r>
              <a:rPr lang="en-US" sz="1200" dirty="0">
                <a:solidFill>
                  <a:prstClr val="white"/>
                </a:solidFill>
                <a:latin typeface="Century Gothic" panose="020B0502020202020204" pitchFamily="34" charset="0"/>
              </a:rPr>
              <a:t>Marsden / </a:t>
            </a:r>
            <a:r>
              <a:rPr lang="en-US" sz="1200" dirty="0" smtClean="0">
                <a:solidFill>
                  <a:prstClr val="white"/>
                </a:solidFill>
                <a:latin typeface="Century Gothic" panose="020B0502020202020204" pitchFamily="34" charset="0"/>
              </a:rPr>
              <a:t>Stephen Owen</a:t>
            </a:r>
            <a:endParaRPr lang="en-US" sz="1200" dirty="0">
              <a:solidFill>
                <a:prstClr val="white"/>
              </a:solidFill>
              <a:latin typeface="Century Gothic" panose="020B0502020202020204" pitchFamily="34" charset="0"/>
            </a:endParaRPr>
          </a:p>
        </p:txBody>
      </p:sp>
      <p:sp>
        <p:nvSpPr>
          <p:cNvPr id="6" name="Content Placeholder 2"/>
          <p:cNvSpPr txBox="1">
            <a:spLocks/>
          </p:cNvSpPr>
          <p:nvPr/>
        </p:nvSpPr>
        <p:spPr>
          <a:xfrm>
            <a:off x="9165847" y="168547"/>
            <a:ext cx="2738770" cy="3805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000" b="1" dirty="0" err="1" smtClean="0">
                <a:solidFill>
                  <a:srgbClr val="4472C4">
                    <a:lumMod val="50000"/>
                  </a:srgbClr>
                </a:solidFill>
                <a:latin typeface="Century Gothic" panose="020B0502020202020204" pitchFamily="34" charset="0"/>
              </a:rPr>
              <a:t>Écouter</a:t>
            </a:r>
            <a:endParaRPr lang="en-GB" sz="2000" b="1" dirty="0">
              <a:solidFill>
                <a:srgbClr val="4472C4">
                  <a:lumMod val="50000"/>
                </a:srgbClr>
              </a:solidFill>
              <a:latin typeface="Century Gothic" panose="020B0502020202020204" pitchFamily="34" charset="0"/>
            </a:endParaRPr>
          </a:p>
        </p:txBody>
      </p:sp>
      <p:graphicFrame>
        <p:nvGraphicFramePr>
          <p:cNvPr id="3" name="Table 2"/>
          <p:cNvGraphicFramePr>
            <a:graphicFrameLocks noGrp="1"/>
          </p:cNvGraphicFramePr>
          <p:nvPr>
            <p:extLst/>
          </p:nvPr>
        </p:nvGraphicFramePr>
        <p:xfrm>
          <a:off x="360217" y="2414425"/>
          <a:ext cx="5335189" cy="3108960"/>
        </p:xfrm>
        <a:graphic>
          <a:graphicData uri="http://schemas.openxmlformats.org/drawingml/2006/table">
            <a:tbl>
              <a:tblPr firstRow="1" bandRow="1">
                <a:tableStyleId>{5940675A-B579-460E-94D1-54222C63F5DA}</a:tableStyleId>
              </a:tblPr>
              <a:tblGrid>
                <a:gridCol w="2591989"/>
                <a:gridCol w="2743200"/>
              </a:tblGrid>
              <a:tr h="189894">
                <a:tc>
                  <a:txBody>
                    <a:bodyPr/>
                    <a:lstStyle/>
                    <a:p>
                      <a:pPr marL="0" algn="l" defTabSz="914400" rtl="0" eaLnBrk="1" latinLnBrk="0" hangingPunct="1"/>
                      <a:r>
                        <a:rPr kumimoji="0" lang="en-GB" sz="2800" u="none" strike="noStrike" kern="1200" cap="none" spc="0" normalizeH="0" baseline="0" dirty="0" err="1" smtClean="0">
                          <a:ln>
                            <a:noFill/>
                          </a:ln>
                          <a:solidFill>
                            <a:srgbClr val="02456F"/>
                          </a:solidFill>
                          <a:effectLst/>
                          <a:uLnTx/>
                          <a:uFillTx/>
                          <a:latin typeface="Century Gothic" panose="020B0502020202020204" pitchFamily="34" charset="0"/>
                        </a:rPr>
                        <a:t>finir</a:t>
                      </a:r>
                      <a:endParaRPr kumimoji="0" lang="en-GB" sz="2800" b="0" i="0" u="none" strike="noStrike" kern="1200" cap="none" spc="0" normalizeH="0" baseline="0" dirty="0">
                        <a:ln>
                          <a:noFill/>
                        </a:ln>
                        <a:solidFill>
                          <a:srgbClr val="02456F"/>
                        </a:solidFill>
                        <a:effectLst/>
                        <a:uLnTx/>
                        <a:uFillTx/>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to finish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9894">
                <a:tc>
                  <a:txBody>
                    <a:bodyPr/>
                    <a:lstStyle/>
                    <a:p>
                      <a:r>
                        <a:rPr kumimoji="0" lang="en-GB" sz="2800" u="none" strike="noStrike" kern="1200" cap="none" spc="0" normalizeH="0" baseline="0" noProof="0" dirty="0" err="1" smtClean="0">
                          <a:ln>
                            <a:noFill/>
                          </a:ln>
                          <a:solidFill>
                            <a:srgbClr val="02456F"/>
                          </a:solidFill>
                          <a:effectLst/>
                          <a:uLnTx/>
                          <a:uFillTx/>
                          <a:latin typeface="Century Gothic" panose="020B0502020202020204" pitchFamily="34" charset="0"/>
                        </a:rPr>
                        <a:t>choisir</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to choose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9894">
                <a:tc>
                  <a:txBody>
                    <a:bodyPr/>
                    <a:lstStyle/>
                    <a:p>
                      <a:r>
                        <a:rPr kumimoji="0" lang="en-GB" sz="2800" u="none" strike="noStrike" kern="1200" cap="none" spc="0" normalizeH="0" baseline="0" noProof="0" dirty="0" err="1" smtClean="0">
                          <a:ln>
                            <a:noFill/>
                          </a:ln>
                          <a:solidFill>
                            <a:srgbClr val="02456F"/>
                          </a:solidFill>
                          <a:effectLst/>
                          <a:uLnTx/>
                          <a:uFillTx/>
                          <a:latin typeface="Century Gothic" panose="020B0502020202020204" pitchFamily="34" charset="0"/>
                        </a:rPr>
                        <a:t>réussir</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to succeed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24161">
                <a:tc>
                  <a:txBody>
                    <a:bodyPr/>
                    <a:lstStyle/>
                    <a:p>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les devoirs</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2456F"/>
                          </a:solidFill>
                          <a:effectLst/>
                          <a:uLnTx/>
                          <a:uFillTx/>
                          <a:latin typeface="Century Gothic" panose="020B0502020202020204" pitchFamily="34" charset="0"/>
                          <a:ea typeface="+mn-ea"/>
                          <a:cs typeface="+mn-cs"/>
                        </a:rPr>
                        <a:t>homework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24161">
                <a:tc>
                  <a:txBody>
                    <a:bodyPr/>
                    <a:lstStyle/>
                    <a:p>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le cahier</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exercise book</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9894">
                <a:tc>
                  <a:txBody>
                    <a:bodyPr/>
                    <a:lstStyle/>
                    <a:p>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le </a:t>
                      </a:r>
                      <a:r>
                        <a:rPr kumimoji="0" lang="en-GB" sz="2800" u="none" strike="noStrike" kern="1200" cap="none" spc="0" normalizeH="0" baseline="0" noProof="0" dirty="0" err="1" smtClean="0">
                          <a:ln>
                            <a:noFill/>
                          </a:ln>
                          <a:solidFill>
                            <a:srgbClr val="02456F"/>
                          </a:solidFill>
                          <a:effectLst/>
                          <a:uLnTx/>
                          <a:uFillTx/>
                          <a:latin typeface="Century Gothic" panose="020B0502020202020204" pitchFamily="34" charset="0"/>
                        </a:rPr>
                        <a:t>repas</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meal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430751149"/>
              </p:ext>
            </p:extLst>
          </p:nvPr>
        </p:nvGraphicFramePr>
        <p:xfrm>
          <a:off x="6260274" y="2320781"/>
          <a:ext cx="5335189" cy="3108960"/>
        </p:xfrm>
        <a:graphic>
          <a:graphicData uri="http://schemas.openxmlformats.org/drawingml/2006/table">
            <a:tbl>
              <a:tblPr firstRow="1" bandRow="1">
                <a:tableStyleId>{5940675A-B579-460E-94D1-54222C63F5DA}</a:tableStyleId>
              </a:tblPr>
              <a:tblGrid>
                <a:gridCol w="2591989"/>
                <a:gridCol w="2743200"/>
              </a:tblGrid>
              <a:tr h="189894">
                <a:tc>
                  <a:txBody>
                    <a:bodyPr/>
                    <a:lstStyle/>
                    <a:p>
                      <a:pPr marL="0" algn="l" defTabSz="914400" rtl="0" eaLnBrk="1" latinLnBrk="0" hangingPunct="1"/>
                      <a:r>
                        <a:rPr kumimoji="0" lang="en-GB" sz="2800" b="0" i="0" u="none" strike="noStrike" kern="1200" cap="none" spc="0" normalizeH="0" baseline="0" dirty="0" smtClean="0">
                          <a:ln>
                            <a:noFill/>
                          </a:ln>
                          <a:solidFill>
                            <a:srgbClr val="02456F"/>
                          </a:solidFill>
                          <a:effectLst/>
                          <a:uLnTx/>
                          <a:uFillTx/>
                          <a:latin typeface="Century Gothic" panose="020B0502020202020204" pitchFamily="34" charset="0"/>
                          <a:ea typeface="+mn-ea"/>
                          <a:cs typeface="+mn-cs"/>
                        </a:rPr>
                        <a:t>un </a:t>
                      </a:r>
                      <a:r>
                        <a:rPr kumimoji="0" lang="en-GB" sz="2800" b="0" i="0" u="none" strike="noStrike" kern="1200" cap="none" spc="0" normalizeH="0" baseline="0" dirty="0" smtClean="0">
                          <a:ln>
                            <a:noFill/>
                          </a:ln>
                          <a:solidFill>
                            <a:srgbClr val="02456F"/>
                          </a:solidFill>
                          <a:effectLst/>
                          <a:uLnTx/>
                          <a:uFillTx/>
                          <a:latin typeface="Century Gothic" panose="020B0502020202020204" pitchFamily="34" charset="0"/>
                          <a:ea typeface="+mn-ea"/>
                          <a:cs typeface="+mn-cs"/>
                        </a:rPr>
                        <a:t>livre</a:t>
                      </a:r>
                      <a:endParaRPr kumimoji="0" lang="en-GB" sz="2800" b="0" i="0" u="none" strike="noStrike" kern="1200" cap="none" spc="0" normalizeH="0" baseline="0" dirty="0">
                        <a:ln>
                          <a:noFill/>
                        </a:ln>
                        <a:solidFill>
                          <a:srgbClr val="02456F"/>
                        </a:solidFill>
                        <a:effectLst/>
                        <a:uLnTx/>
                        <a:uFillTx/>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book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9894">
                <a:tc>
                  <a:txBody>
                    <a:bodyPr/>
                    <a:lstStyle/>
                    <a:p>
                      <a:pPr marL="0" algn="l" defTabSz="914400" rtl="0" eaLnBrk="1" latinLnBrk="0" hangingPunct="1"/>
                      <a:r>
                        <a:rPr kumimoji="0" lang="en-GB" sz="2800" u="none" strike="noStrike" kern="1200" cap="none" spc="0" normalizeH="0" baseline="0" dirty="0" err="1" smtClean="0">
                          <a:ln>
                            <a:noFill/>
                          </a:ln>
                          <a:solidFill>
                            <a:srgbClr val="02456F"/>
                          </a:solidFill>
                          <a:effectLst/>
                          <a:uLnTx/>
                          <a:uFillTx/>
                          <a:latin typeface="Century Gothic" panose="020B0502020202020204" pitchFamily="34" charset="0"/>
                        </a:rPr>
                        <a:t>l’examen</a:t>
                      </a:r>
                      <a:endParaRPr kumimoji="0" lang="en-GB" sz="2800" b="0" i="0" u="none" strike="noStrike" kern="1200" cap="none" spc="0" normalizeH="0" baseline="0" dirty="0">
                        <a:ln>
                          <a:noFill/>
                        </a:ln>
                        <a:solidFill>
                          <a:srgbClr val="02456F"/>
                        </a:solidFill>
                        <a:effectLst/>
                        <a:uLnTx/>
                        <a:uFillTx/>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the </a:t>
                      </a: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exam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9894">
                <a:tc>
                  <a:txBody>
                    <a:bodyPr/>
                    <a:lstStyle/>
                    <a:p>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l’ </a:t>
                      </a:r>
                      <a:r>
                        <a:rPr kumimoji="0" lang="en-GB" sz="2800" u="none" strike="noStrike" kern="1200" cap="none" spc="0" normalizeH="0" baseline="0" noProof="0" dirty="0" err="1" smtClean="0">
                          <a:ln>
                            <a:noFill/>
                          </a:ln>
                          <a:solidFill>
                            <a:srgbClr val="02456F"/>
                          </a:solidFill>
                          <a:effectLst/>
                          <a:uLnTx/>
                          <a:uFillTx/>
                          <a:latin typeface="Century Gothic" panose="020B0502020202020204" pitchFamily="34" charset="0"/>
                        </a:rPr>
                        <a:t>épreuve</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the test</a:t>
                      </a:r>
                      <a:endPar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9894">
                <a:tc>
                  <a:txBody>
                    <a:bodyPr/>
                    <a:lstStyle/>
                    <a:p>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le travail</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work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24161">
                <a:tc>
                  <a:txBody>
                    <a:bodyPr/>
                    <a:lstStyle/>
                    <a:p>
                      <a:r>
                        <a:rPr kumimoji="0" lang="en-GB" sz="2800" u="none" strike="noStrike" kern="1200" cap="none" spc="0" normalizeH="0" baseline="0" noProof="0" dirty="0" err="1" smtClean="0">
                          <a:ln>
                            <a:noFill/>
                          </a:ln>
                          <a:solidFill>
                            <a:srgbClr val="02456F"/>
                          </a:solidFill>
                          <a:effectLst/>
                          <a:uLnTx/>
                          <a:uFillTx/>
                          <a:latin typeface="Century Gothic" panose="020B0502020202020204" pitchFamily="34" charset="0"/>
                        </a:rPr>
                        <a:t>une</a:t>
                      </a: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 glace</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2456F"/>
                          </a:solidFill>
                          <a:effectLst/>
                          <a:uLnTx/>
                          <a:uFillTx/>
                          <a:latin typeface="Century Gothic" panose="020B0502020202020204" pitchFamily="34" charset="0"/>
                          <a:ea typeface="+mn-ea"/>
                          <a:cs typeface="+mn-cs"/>
                        </a:rPr>
                        <a:t>ice cream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24161">
                <a:tc>
                  <a:txBody>
                    <a:bodyPr/>
                    <a:lstStyle/>
                    <a:p>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la </a:t>
                      </a:r>
                      <a:r>
                        <a:rPr kumimoji="0" lang="en-GB" sz="2800" u="none" strike="noStrike" kern="1200" cap="none" spc="0" normalizeH="0" baseline="0" noProof="0" dirty="0" err="1" smtClean="0">
                          <a:ln>
                            <a:noFill/>
                          </a:ln>
                          <a:solidFill>
                            <a:srgbClr val="02456F"/>
                          </a:solidFill>
                          <a:effectLst/>
                          <a:uLnTx/>
                          <a:uFillTx/>
                          <a:latin typeface="Century Gothic" panose="020B0502020202020204" pitchFamily="34" charset="0"/>
                        </a:rPr>
                        <a:t>lettre</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letter</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9" name="TextBox 8"/>
          <p:cNvSpPr txBox="1"/>
          <p:nvPr/>
        </p:nvSpPr>
        <p:spPr>
          <a:xfrm>
            <a:off x="10144324" y="642352"/>
            <a:ext cx="1823204" cy="523220"/>
          </a:xfrm>
          <a:prstGeom prst="rect">
            <a:avLst/>
          </a:prstGeom>
          <a:solidFill>
            <a:srgbClr val="02456F"/>
          </a:solidFill>
          <a:effectLst>
            <a:outerShdw blurRad="50800" dist="38100" dir="5400000" algn="t" rotWithShape="0">
              <a:prstClr val="black">
                <a:alpha val="40000"/>
              </a:prstClr>
            </a:outerShdw>
          </a:effectLst>
        </p:spPr>
        <p:txBody>
          <a:bodyPr wrap="square" rtlCol="0">
            <a:spAutoFit/>
          </a:bodyPr>
          <a:lstStyle/>
          <a:p>
            <a:r>
              <a:rPr lang="en-GB" sz="2800" b="1" dirty="0">
                <a:solidFill>
                  <a:prstClr val="white"/>
                </a:solidFill>
                <a:latin typeface="Century Gothic" panose="020B0502020202020204" pitchFamily="34" charset="0"/>
              </a:rPr>
              <a:t>-IR verbs</a:t>
            </a:r>
            <a:endParaRPr lang="en-GB" sz="28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517336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233" y="91408"/>
            <a:ext cx="11929533" cy="2170851"/>
          </a:xfrm>
          <a:prstGeom prst="rect">
            <a:avLst/>
          </a:prstGeom>
        </p:spPr>
        <p:txBody>
          <a:bodyPr wrap="square">
            <a:spAutoFit/>
          </a:bodyPr>
          <a:lstStyle/>
          <a:p>
            <a:pPr algn="ctr">
              <a:lnSpc>
                <a:spcPct val="107000"/>
              </a:lnSpc>
              <a:spcAft>
                <a:spcPts val="800"/>
              </a:spcAft>
            </a:pPr>
            <a:r>
              <a:rPr lang="en-GB" sz="2000" b="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What did I say?</a:t>
            </a:r>
            <a:endParaRPr lang="en-GB" sz="2000" dirty="0" smtClean="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Imagine you are facetiming (or skyping </a:t>
            </a:r>
            <a:r>
              <a:rPr lang="en-GB" sz="2000" dirty="0" err="1"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etc</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with a French friend. You are going to imitate one of those conversations where the connection isn’t great and keeps ‘</a:t>
            </a:r>
            <a:r>
              <a:rPr lang="en-GB" sz="2000" dirty="0" err="1"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glitching</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out’ so you can’t quite hear everything that is being said!  So, when you are speaking you will miss out some words. You will see whether your partner can work out what you must have said by using the rest of the sentence. </a:t>
            </a:r>
            <a:endParaRPr lang="en-GB" sz="20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2"/>
          <p:cNvSpPr txBox="1">
            <a:spLocks/>
          </p:cNvSpPr>
          <p:nvPr/>
        </p:nvSpPr>
        <p:spPr>
          <a:xfrm>
            <a:off x="8695267" y="91408"/>
            <a:ext cx="3260150" cy="3805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2000" b="1" dirty="0" err="1" smtClean="0">
                <a:solidFill>
                  <a:srgbClr val="4472C4">
                    <a:lumMod val="50000"/>
                  </a:srgbClr>
                </a:solidFill>
                <a:latin typeface="Century Gothic" panose="020B0502020202020204" pitchFamily="34" charset="0"/>
              </a:rPr>
              <a:t>Parler</a:t>
            </a:r>
            <a:r>
              <a:rPr lang="en-GB" sz="2000" b="1" dirty="0" smtClean="0">
                <a:solidFill>
                  <a:srgbClr val="4472C4">
                    <a:lumMod val="50000"/>
                  </a:srgbClr>
                </a:solidFill>
                <a:latin typeface="Century Gothic" panose="020B0502020202020204" pitchFamily="34" charset="0"/>
              </a:rPr>
              <a:t> / </a:t>
            </a:r>
            <a:r>
              <a:rPr lang="en-GB" sz="2000" b="1" dirty="0" err="1" smtClean="0">
                <a:solidFill>
                  <a:srgbClr val="4472C4">
                    <a:lumMod val="50000"/>
                  </a:srgbClr>
                </a:solidFill>
                <a:latin typeface="Century Gothic" panose="020B0502020202020204" pitchFamily="34" charset="0"/>
              </a:rPr>
              <a:t>Écouter</a:t>
            </a:r>
            <a:r>
              <a:rPr lang="en-GB" sz="2000" b="1" dirty="0" smtClean="0">
                <a:solidFill>
                  <a:srgbClr val="4472C4">
                    <a:lumMod val="50000"/>
                  </a:srgbClr>
                </a:solidFill>
                <a:latin typeface="Century Gothic" panose="020B0502020202020204" pitchFamily="34" charset="0"/>
              </a:rPr>
              <a:t> / </a:t>
            </a:r>
            <a:r>
              <a:rPr lang="en-GB" sz="2000" b="1" dirty="0" err="1" smtClean="0">
                <a:solidFill>
                  <a:srgbClr val="4472C4">
                    <a:lumMod val="50000"/>
                  </a:srgbClr>
                </a:solidFill>
                <a:latin typeface="Century Gothic" panose="020B0502020202020204" pitchFamily="34" charset="0"/>
              </a:rPr>
              <a:t>Écrire</a:t>
            </a:r>
            <a:r>
              <a:rPr lang="en-GB" sz="2000" b="1" dirty="0" smtClean="0">
                <a:solidFill>
                  <a:srgbClr val="4472C4">
                    <a:lumMod val="50000"/>
                  </a:srgbClr>
                </a:solidFill>
                <a:latin typeface="Century Gothic" panose="020B0502020202020204" pitchFamily="34" charset="0"/>
              </a:rPr>
              <a:t> </a:t>
            </a:r>
            <a:endParaRPr lang="en-GB" sz="2000" b="1" dirty="0">
              <a:solidFill>
                <a:srgbClr val="4472C4">
                  <a:lumMod val="50000"/>
                </a:srgbClr>
              </a:solidFill>
              <a:latin typeface="Century Gothic" panose="020B0502020202020204" pitchFamily="34" charset="0"/>
            </a:endParaRPr>
          </a:p>
        </p:txBody>
      </p:sp>
      <p:pic>
        <p:nvPicPr>
          <p:cNvPr id="6" name="Picture 5"/>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70783" y="3105289"/>
            <a:ext cx="3267009" cy="290968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5267" y="2531996"/>
            <a:ext cx="1568457" cy="156845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2263" y="2672154"/>
            <a:ext cx="1772502" cy="1791554"/>
          </a:xfrm>
          <a:prstGeom prst="rect">
            <a:avLst/>
          </a:prstGeom>
        </p:spPr>
      </p:pic>
    </p:spTree>
    <p:extLst>
      <p:ext uri="{BB962C8B-B14F-4D97-AF65-F5344CB8AC3E}">
        <p14:creationId xmlns:p14="http://schemas.microsoft.com/office/powerpoint/2010/main" val="42248204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233" y="91408"/>
            <a:ext cx="11929533" cy="2170851"/>
          </a:xfrm>
          <a:prstGeom prst="rect">
            <a:avLst/>
          </a:prstGeom>
        </p:spPr>
        <p:txBody>
          <a:bodyPr wrap="square">
            <a:spAutoFit/>
          </a:bodyPr>
          <a:lstStyle/>
          <a:p>
            <a:pPr algn="ctr">
              <a:lnSpc>
                <a:spcPct val="107000"/>
              </a:lnSpc>
              <a:spcAft>
                <a:spcPts val="800"/>
              </a:spcAft>
            </a:pPr>
            <a:r>
              <a:rPr lang="en-GB" sz="2000" b="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What did I say?</a:t>
            </a:r>
            <a:endParaRPr lang="en-GB" sz="2000" dirty="0" smtClean="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Imagine you are facetiming (or skyping </a:t>
            </a:r>
            <a:r>
              <a:rPr lang="en-GB" sz="2000" dirty="0" err="1"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etc</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with a French friend. You are going to imitate one of those conversations where the connection isn’t great and keeps ‘</a:t>
            </a:r>
            <a:r>
              <a:rPr lang="en-GB" sz="2000" dirty="0" err="1"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glitching</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out’ so you can’t quite hear everything that is being said!  So, when you are speaking you will miss out some words. You will see whether your partner can work out what you must have said by using the rest of the sentence. </a:t>
            </a:r>
            <a:endParaRPr lang="en-GB" sz="20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31233" y="2193551"/>
            <a:ext cx="6257041" cy="4146776"/>
          </a:xfrm>
          <a:prstGeom prst="rect">
            <a:avLst/>
          </a:prstGeom>
        </p:spPr>
        <p:txBody>
          <a:bodyPr wrap="square">
            <a:spAutoFit/>
          </a:bodyPr>
          <a:lstStyle/>
          <a:p>
            <a:pPr>
              <a:lnSpc>
                <a:spcPct val="107000"/>
              </a:lnSpc>
              <a:spcAft>
                <a:spcPts val="800"/>
              </a:spcAft>
            </a:pPr>
            <a:r>
              <a:rPr lang="en-GB" sz="2000" b="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Partner A</a:t>
            </a:r>
            <a:br>
              <a:rPr lang="en-GB" sz="2000" b="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b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Read</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each sentence out in </a:t>
            </a:r>
            <a:r>
              <a:rPr lang="en-GB" sz="2000" b="1" u="sng"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French</a:t>
            </a:r>
            <a:r>
              <a:rPr lang="en-GB"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but </a:t>
            </a:r>
            <a:r>
              <a:rPr lang="en-GB" sz="2000" b="1" dirty="0" smtClean="0">
                <a:solidFill>
                  <a:schemeClr val="accent5">
                    <a:lumMod val="50000"/>
                  </a:schemeClr>
                </a:solidFill>
                <a:latin typeface="Century Gothic" panose="020B0502020202020204" pitchFamily="34" charset="0"/>
              </a:rPr>
              <a:t>do </a:t>
            </a:r>
            <a:r>
              <a:rPr lang="en-GB" sz="2000" b="1" dirty="0">
                <a:solidFill>
                  <a:schemeClr val="accent5">
                    <a:lumMod val="50000"/>
                  </a:schemeClr>
                </a:solidFill>
                <a:latin typeface="Century Gothic" panose="020B0502020202020204" pitchFamily="34" charset="0"/>
              </a:rPr>
              <a:t>not say out loud the word that is crossed out</a:t>
            </a:r>
            <a:r>
              <a:rPr lang="en-GB" sz="2000" dirty="0">
                <a:solidFill>
                  <a:schemeClr val="accent5">
                    <a:lumMod val="50000"/>
                  </a:schemeClr>
                </a:solidFill>
                <a:latin typeface="Century Gothic" panose="020B0502020202020204" pitchFamily="34" charset="0"/>
              </a:rPr>
              <a:t>.</a:t>
            </a:r>
            <a:r>
              <a:rPr lang="en-GB" sz="2000" dirty="0"/>
              <a:t> </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Take care to say the correct form of the verb.  This tells your partner whether you’re talking about </a:t>
            </a:r>
            <a:r>
              <a:rPr lang="en-GB" sz="2000" b="1" i="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one</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of your friends or </a:t>
            </a:r>
            <a:r>
              <a:rPr lang="en-GB" sz="2000" b="1" i="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more than one</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Your partner will </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choose between two pictures (showing </a:t>
            </a:r>
            <a:r>
              <a:rPr lang="en-GB" sz="2000" b="1" i="1"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one</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or </a:t>
            </a:r>
            <a:r>
              <a:rPr lang="en-GB" sz="2000" b="1" i="1"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more than one</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endParaRPr lang="en-GB"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Then, the connection gets better so you say the </a:t>
            </a:r>
            <a:r>
              <a:rPr lang="en-GB" sz="2000" b="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whole sentence </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the 2</a:t>
            </a:r>
            <a:r>
              <a:rPr lang="en-GB" sz="2000" baseline="30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nd</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time around. S/he will then complete the sentence in French – so repeat and allow time for writing.</a:t>
            </a:r>
            <a:endParaRPr lang="en-GB" sz="20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060156103"/>
              </p:ext>
            </p:extLst>
          </p:nvPr>
        </p:nvGraphicFramePr>
        <p:xfrm>
          <a:off x="6683737" y="2452012"/>
          <a:ext cx="5081565" cy="2251990"/>
        </p:xfrm>
        <a:graphic>
          <a:graphicData uri="http://schemas.openxmlformats.org/drawingml/2006/table">
            <a:tbl>
              <a:tblPr firstRow="1" firstCol="1" bandRow="1"/>
              <a:tblGrid>
                <a:gridCol w="807343"/>
                <a:gridCol w="4274222"/>
              </a:tblGrid>
              <a:tr h="450398">
                <a:tc>
                  <a:txBody>
                    <a:bodyPr/>
                    <a:lstStyle/>
                    <a:p>
                      <a:pPr algn="ctr">
                        <a:lnSpc>
                          <a:spcPct val="107000"/>
                        </a:lnSpc>
                        <a:spcAft>
                          <a:spcPts val="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4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strike="sngStrike"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He</a:t>
                      </a:r>
                      <a:r>
                        <a:rPr lang="en-GB" sz="240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b="1"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finishes the homework.</a:t>
                      </a:r>
                      <a:endParaRPr lang="en-GB" sz="2400" b="1"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398">
                <a:tc>
                  <a:txBody>
                    <a:bodyPr/>
                    <a:lstStyle/>
                    <a:p>
                      <a:pPr algn="ctr">
                        <a:lnSpc>
                          <a:spcPct val="107000"/>
                        </a:lnSpc>
                        <a:spcAft>
                          <a:spcPts val="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strike="sngStrike"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They</a:t>
                      </a:r>
                      <a:r>
                        <a:rPr lang="en-GB" sz="240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b="1"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choose a book.</a:t>
                      </a:r>
                      <a:endParaRPr lang="en-GB" sz="2400" b="1"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398">
                <a:tc>
                  <a:txBody>
                    <a:bodyPr/>
                    <a:lstStyle/>
                    <a:p>
                      <a:pPr algn="ctr">
                        <a:lnSpc>
                          <a:spcPct val="107000"/>
                        </a:lnSpc>
                        <a:spcAft>
                          <a:spcPts val="0"/>
                        </a:spcAft>
                      </a:pPr>
                      <a:r>
                        <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4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strike="sngStrike"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They</a:t>
                      </a:r>
                      <a:r>
                        <a:rPr lang="en-GB" sz="240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b="1"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finish the work.</a:t>
                      </a:r>
                      <a:endParaRPr lang="en-GB" sz="2400" b="1"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398">
                <a:tc>
                  <a:txBody>
                    <a:bodyPr/>
                    <a:lstStyle/>
                    <a:p>
                      <a:pPr algn="ctr">
                        <a:lnSpc>
                          <a:spcPct val="107000"/>
                        </a:lnSpc>
                        <a:spcAft>
                          <a:spcPts val="0"/>
                        </a:spcAft>
                      </a:pPr>
                      <a:r>
                        <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4</a:t>
                      </a:r>
                      <a:endParaRPr lang="en-GB" sz="24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strike="sngStrike"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She</a:t>
                      </a:r>
                      <a:r>
                        <a:rPr lang="en-GB" sz="240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b="1"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chooses an ice</a:t>
                      </a:r>
                      <a:r>
                        <a:rPr lang="en-GB" sz="2400" b="1" baseline="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cream.</a:t>
                      </a:r>
                      <a:endParaRPr lang="en-GB" sz="2400" b="1"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398">
                <a:tc>
                  <a:txBody>
                    <a:bodyPr/>
                    <a:lstStyle/>
                    <a:p>
                      <a:pPr algn="ctr">
                        <a:lnSpc>
                          <a:spcPct val="107000"/>
                        </a:lnSpc>
                        <a:spcAft>
                          <a:spcPts val="0"/>
                        </a:spcAft>
                      </a:pPr>
                      <a:r>
                        <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5</a:t>
                      </a:r>
                      <a:endParaRPr lang="en-GB" sz="24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strike="sngStrike"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He</a:t>
                      </a:r>
                      <a:r>
                        <a:rPr lang="en-GB" sz="240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b="1"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finishes the letter.</a:t>
                      </a:r>
                      <a:endParaRPr lang="en-GB" sz="2400" b="1"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TextBox 8"/>
          <p:cNvSpPr txBox="1"/>
          <p:nvPr/>
        </p:nvSpPr>
        <p:spPr>
          <a:xfrm>
            <a:off x="6388273" y="4893755"/>
            <a:ext cx="5672492" cy="1200329"/>
          </a:xfrm>
          <a:prstGeom prst="rect">
            <a:avLst/>
          </a:prstGeom>
          <a:noFill/>
        </p:spPr>
        <p:txBody>
          <a:bodyPr wrap="square" rtlCol="0">
            <a:spAutoFit/>
          </a:bodyPr>
          <a:lstStyle/>
          <a:p>
            <a:r>
              <a:rPr lang="en-GB" dirty="0" smtClean="0">
                <a:solidFill>
                  <a:schemeClr val="accent5">
                    <a:lumMod val="50000"/>
                  </a:schemeClr>
                </a:solidFill>
                <a:latin typeface="Century Gothic" panose="020B0502020202020204" pitchFamily="34" charset="0"/>
              </a:rPr>
              <a:t>Your partner will then tell you in English what s/he has understood about what your friends do.</a:t>
            </a:r>
            <a:br>
              <a:rPr lang="en-GB" dirty="0" smtClean="0">
                <a:solidFill>
                  <a:schemeClr val="accent5">
                    <a:lumMod val="50000"/>
                  </a:schemeClr>
                </a:solidFill>
                <a:latin typeface="Century Gothic" panose="020B0502020202020204" pitchFamily="34" charset="0"/>
              </a:rPr>
            </a:br>
            <a:r>
              <a:rPr lang="en-GB" dirty="0" smtClean="0">
                <a:solidFill>
                  <a:schemeClr val="accent5">
                    <a:lumMod val="50000"/>
                  </a:schemeClr>
                </a:solidFill>
                <a:latin typeface="Century Gothic" panose="020B0502020202020204" pitchFamily="34" charset="0"/>
              </a:rPr>
              <a:t/>
            </a:r>
            <a:br>
              <a:rPr lang="en-GB" dirty="0" smtClean="0">
                <a:solidFill>
                  <a:schemeClr val="accent5">
                    <a:lumMod val="50000"/>
                  </a:schemeClr>
                </a:solidFill>
                <a:latin typeface="Century Gothic" panose="020B0502020202020204" pitchFamily="34" charset="0"/>
              </a:rPr>
            </a:br>
            <a:r>
              <a:rPr lang="en-GB" dirty="0" smtClean="0">
                <a:solidFill>
                  <a:schemeClr val="accent5">
                    <a:lumMod val="50000"/>
                  </a:schemeClr>
                </a:solidFill>
                <a:latin typeface="Century Gothic" panose="020B0502020202020204" pitchFamily="34" charset="0"/>
              </a:rPr>
              <a:t>Then it’s your turn to listen to your partner.</a:t>
            </a:r>
            <a:endParaRPr lang="en-GB" dirty="0">
              <a:solidFill>
                <a:schemeClr val="accent5">
                  <a:lumMod val="50000"/>
                </a:schemeClr>
              </a:solidFill>
              <a:latin typeface="Century Gothic" panose="020B0502020202020204" pitchFamily="34" charset="0"/>
            </a:endParaRPr>
          </a:p>
        </p:txBody>
      </p:sp>
      <p:sp>
        <p:nvSpPr>
          <p:cNvPr id="10" name="TextBox 9"/>
          <p:cNvSpPr txBox="1"/>
          <p:nvPr/>
        </p:nvSpPr>
        <p:spPr>
          <a:xfrm>
            <a:off x="131233" y="91408"/>
            <a:ext cx="2511759" cy="369332"/>
          </a:xfrm>
          <a:prstGeom prst="rect">
            <a:avLst/>
          </a:prstGeom>
          <a:noFill/>
        </p:spPr>
        <p:txBody>
          <a:bodyPr wrap="square" rtlCol="0">
            <a:spAutoFit/>
          </a:bodyPr>
          <a:lstStyle/>
          <a:p>
            <a:r>
              <a:rPr lang="en-GB" b="1" dirty="0" smtClean="0">
                <a:solidFill>
                  <a:schemeClr val="accent5">
                    <a:lumMod val="50000"/>
                  </a:schemeClr>
                </a:solidFill>
                <a:latin typeface="Century Gothic" panose="020B0502020202020204" pitchFamily="34" charset="0"/>
              </a:rPr>
              <a:t>Version 1</a:t>
            </a:r>
            <a:endParaRPr lang="en-GB" b="1" dirty="0">
              <a:solidFill>
                <a:schemeClr val="accent5">
                  <a:lumMod val="50000"/>
                </a:schemeClr>
              </a:solidFill>
              <a:latin typeface="Century Gothic" panose="020B0502020202020204" pitchFamily="34" charset="0"/>
            </a:endParaRPr>
          </a:p>
        </p:txBody>
      </p:sp>
      <p:sp>
        <p:nvSpPr>
          <p:cNvPr id="11" name="Content Placeholder 2"/>
          <p:cNvSpPr txBox="1">
            <a:spLocks/>
          </p:cNvSpPr>
          <p:nvPr/>
        </p:nvSpPr>
        <p:spPr>
          <a:xfrm>
            <a:off x="8695267" y="91408"/>
            <a:ext cx="3260150" cy="3805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2000" b="1" dirty="0" err="1" smtClean="0">
                <a:solidFill>
                  <a:srgbClr val="4472C4">
                    <a:lumMod val="50000"/>
                  </a:srgbClr>
                </a:solidFill>
                <a:latin typeface="Century Gothic" panose="020B0502020202020204" pitchFamily="34" charset="0"/>
              </a:rPr>
              <a:t>Parler</a:t>
            </a:r>
            <a:r>
              <a:rPr lang="en-GB" sz="2000" b="1" dirty="0" smtClean="0">
                <a:solidFill>
                  <a:srgbClr val="4472C4">
                    <a:lumMod val="50000"/>
                  </a:srgbClr>
                </a:solidFill>
                <a:latin typeface="Century Gothic" panose="020B0502020202020204" pitchFamily="34" charset="0"/>
              </a:rPr>
              <a:t> / </a:t>
            </a:r>
            <a:r>
              <a:rPr lang="en-GB" sz="2000" b="1" dirty="0" err="1" smtClean="0">
                <a:solidFill>
                  <a:srgbClr val="4472C4">
                    <a:lumMod val="50000"/>
                  </a:srgbClr>
                </a:solidFill>
                <a:latin typeface="Century Gothic" panose="020B0502020202020204" pitchFamily="34" charset="0"/>
              </a:rPr>
              <a:t>Écouter</a:t>
            </a:r>
            <a:r>
              <a:rPr lang="en-GB" sz="2000" b="1" dirty="0" smtClean="0">
                <a:solidFill>
                  <a:srgbClr val="4472C4">
                    <a:lumMod val="50000"/>
                  </a:srgbClr>
                </a:solidFill>
                <a:latin typeface="Century Gothic" panose="020B0502020202020204" pitchFamily="34" charset="0"/>
              </a:rPr>
              <a:t> / </a:t>
            </a:r>
            <a:r>
              <a:rPr lang="en-GB" sz="2000" b="1" dirty="0" err="1" smtClean="0">
                <a:solidFill>
                  <a:srgbClr val="4472C4">
                    <a:lumMod val="50000"/>
                  </a:srgbClr>
                </a:solidFill>
                <a:latin typeface="Century Gothic" panose="020B0502020202020204" pitchFamily="34" charset="0"/>
              </a:rPr>
              <a:t>Écrire</a:t>
            </a:r>
            <a:r>
              <a:rPr lang="en-GB" sz="2000" b="1" dirty="0" smtClean="0">
                <a:solidFill>
                  <a:srgbClr val="4472C4">
                    <a:lumMod val="50000"/>
                  </a:srgbClr>
                </a:solidFill>
                <a:latin typeface="Century Gothic" panose="020B0502020202020204" pitchFamily="34" charset="0"/>
              </a:rPr>
              <a:t> </a:t>
            </a:r>
            <a:endParaRPr lang="en-GB" sz="2000" b="1"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19388985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233" y="91408"/>
            <a:ext cx="11929533" cy="2170851"/>
          </a:xfrm>
          <a:prstGeom prst="rect">
            <a:avLst/>
          </a:prstGeom>
        </p:spPr>
        <p:txBody>
          <a:bodyPr wrap="square">
            <a:spAutoFit/>
          </a:bodyPr>
          <a:lstStyle/>
          <a:p>
            <a:pPr algn="ctr">
              <a:lnSpc>
                <a:spcPct val="107000"/>
              </a:lnSpc>
              <a:spcAft>
                <a:spcPts val="800"/>
              </a:spcAft>
            </a:pPr>
            <a:r>
              <a:rPr lang="en-GB" sz="2000" b="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What did I say?</a:t>
            </a:r>
            <a:endParaRPr lang="en-GB" sz="2000" dirty="0" smtClean="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Imagine you are facetiming (or skyping </a:t>
            </a:r>
            <a:r>
              <a:rPr lang="en-GB" sz="2000" dirty="0" err="1"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etc</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with a French friend. You are going to imitate one of those conversations where the connection isn’t great and keeps ‘</a:t>
            </a:r>
            <a:r>
              <a:rPr lang="en-GB" sz="2000" dirty="0" err="1"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glitching</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out’ so you can’t quite hear everything that is being said!  So, when you are speaking you will miss out some words. You will see whether your partner can work out what you must have said by using the rest of the sentence. </a:t>
            </a:r>
            <a:endParaRPr lang="en-GB" sz="20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31233" y="2193551"/>
            <a:ext cx="6257041" cy="4146776"/>
          </a:xfrm>
          <a:prstGeom prst="rect">
            <a:avLst/>
          </a:prstGeom>
        </p:spPr>
        <p:txBody>
          <a:bodyPr wrap="square">
            <a:spAutoFit/>
          </a:bodyPr>
          <a:lstStyle/>
          <a:p>
            <a:pPr>
              <a:lnSpc>
                <a:spcPct val="107000"/>
              </a:lnSpc>
              <a:spcAft>
                <a:spcPts val="800"/>
              </a:spcAft>
            </a:pPr>
            <a:r>
              <a:rPr lang="en-GB" sz="2000" b="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Partner A</a:t>
            </a:r>
            <a:br>
              <a:rPr lang="en-GB" sz="2000" b="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b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Read</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each sentence out in </a:t>
            </a:r>
            <a:r>
              <a:rPr lang="en-GB" sz="2000" b="1" u="sng"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French</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but </a:t>
            </a:r>
            <a:r>
              <a:rPr lang="en-GB" sz="2000" b="1" dirty="0" smtClean="0">
                <a:solidFill>
                  <a:schemeClr val="accent5">
                    <a:lumMod val="50000"/>
                  </a:schemeClr>
                </a:solidFill>
                <a:latin typeface="Century Gothic" panose="020B0502020202020204" pitchFamily="34" charset="0"/>
              </a:rPr>
              <a:t>do not say out loud the word that is crossed out</a:t>
            </a:r>
            <a:r>
              <a:rPr lang="en-GB" sz="2000" dirty="0" smtClean="0">
                <a:solidFill>
                  <a:schemeClr val="accent5">
                    <a:lumMod val="50000"/>
                  </a:schemeClr>
                </a:solidFill>
                <a:latin typeface="Century Gothic" panose="020B0502020202020204" pitchFamily="34" charset="0"/>
              </a:rPr>
              <a:t>.</a:t>
            </a:r>
            <a:r>
              <a:rPr lang="en-GB" sz="2000" dirty="0" smtClean="0"/>
              <a:t> </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Choose the correct form of the verb and pronounce it clearly.  This tells your partner whether you’re talking about </a:t>
            </a:r>
            <a:r>
              <a:rPr lang="en-GB" sz="2000" b="1" i="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one</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of your friends or </a:t>
            </a:r>
            <a:r>
              <a:rPr lang="en-GB" sz="2000" b="1" i="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more than one</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Your partner </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chooses between two pictures (showing </a:t>
            </a:r>
            <a:r>
              <a:rPr lang="en-GB" sz="2000" b="1" i="1"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one</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or </a:t>
            </a:r>
            <a:r>
              <a:rPr lang="en-GB" sz="2000" b="1" i="1"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more than one</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endParaRPr lang="en-GB"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Then, the connection gets better so you say the </a:t>
            </a:r>
            <a:r>
              <a:rPr lang="en-GB" sz="2000" b="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whole sentence </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the 2</a:t>
            </a:r>
            <a:r>
              <a:rPr lang="en-GB" sz="2000" baseline="30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nd</a:t>
            </a: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time around. S/he then completes the sentence in French – so repeat and allow time for writing.</a:t>
            </a:r>
            <a:endParaRPr lang="en-GB" sz="20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62351750"/>
              </p:ext>
            </p:extLst>
          </p:nvPr>
        </p:nvGraphicFramePr>
        <p:xfrm>
          <a:off x="6388273" y="2452012"/>
          <a:ext cx="5699343" cy="2251990"/>
        </p:xfrm>
        <a:graphic>
          <a:graphicData uri="http://schemas.openxmlformats.org/drawingml/2006/table">
            <a:tbl>
              <a:tblPr firstRow="1" firstCol="1" bandRow="1"/>
              <a:tblGrid>
                <a:gridCol w="568833"/>
                <a:gridCol w="5130510"/>
              </a:tblGrid>
              <a:tr h="450398">
                <a:tc>
                  <a:txBody>
                    <a:bodyPr/>
                    <a:lstStyle/>
                    <a:p>
                      <a:pPr algn="ctr">
                        <a:lnSpc>
                          <a:spcPct val="107000"/>
                        </a:lnSpc>
                        <a:spcAft>
                          <a:spcPts val="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4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strike="sngStrike"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Il</a:t>
                      </a:r>
                      <a:r>
                        <a:rPr lang="en-GB" sz="240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b="1"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finit</a:t>
                      </a:r>
                      <a:r>
                        <a:rPr lang="en-GB" sz="2400" b="1"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r>
                        <a:rPr lang="en-GB" sz="2400" b="1"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finissent</a:t>
                      </a:r>
                      <a:r>
                        <a:rPr lang="en-GB" sz="2400" b="1" baseline="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b="0" baseline="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les devoirs.</a:t>
                      </a:r>
                      <a:endParaRPr lang="en-GB" sz="2400" b="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398">
                <a:tc>
                  <a:txBody>
                    <a:bodyPr/>
                    <a:lstStyle/>
                    <a:p>
                      <a:pPr algn="ctr">
                        <a:lnSpc>
                          <a:spcPct val="107000"/>
                        </a:lnSpc>
                        <a:spcAft>
                          <a:spcPts val="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strike="sngStrike"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ils</a:t>
                      </a:r>
                      <a:r>
                        <a:rPr lang="en-GB" sz="240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b="1"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choisit</a:t>
                      </a:r>
                      <a:r>
                        <a:rPr lang="en-GB" sz="2400" b="1"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r>
                        <a:rPr lang="en-GB" sz="2400" b="1"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choissent</a:t>
                      </a:r>
                      <a:r>
                        <a:rPr lang="en-GB" sz="2400" b="1"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b="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 livre.</a:t>
                      </a:r>
                      <a:endParaRPr lang="en-GB" sz="2400" b="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398">
                <a:tc>
                  <a:txBody>
                    <a:bodyPr/>
                    <a:lstStyle/>
                    <a:p>
                      <a:pPr algn="ctr">
                        <a:lnSpc>
                          <a:spcPct val="107000"/>
                        </a:lnSpc>
                        <a:spcAft>
                          <a:spcPts val="0"/>
                        </a:spcAft>
                      </a:pPr>
                      <a:r>
                        <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4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strike="sngStrike"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Elles</a:t>
                      </a:r>
                      <a:r>
                        <a:rPr lang="en-GB" sz="240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b="1"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finit</a:t>
                      </a:r>
                      <a:r>
                        <a:rPr lang="en-GB" sz="2400" b="1"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r>
                        <a:rPr lang="en-GB" sz="2400" b="1"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finissent</a:t>
                      </a:r>
                      <a:r>
                        <a:rPr lang="en-GB" sz="2400" b="1"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b="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le travail.</a:t>
                      </a:r>
                      <a:endParaRPr lang="en-GB" sz="2400" b="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398">
                <a:tc>
                  <a:txBody>
                    <a:bodyPr/>
                    <a:lstStyle/>
                    <a:p>
                      <a:pPr algn="ctr">
                        <a:lnSpc>
                          <a:spcPct val="107000"/>
                        </a:lnSpc>
                        <a:spcAft>
                          <a:spcPts val="0"/>
                        </a:spcAft>
                      </a:pPr>
                      <a:r>
                        <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4</a:t>
                      </a:r>
                      <a:endParaRPr lang="en-GB" sz="24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strike="sngStrike"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a:t>
                      </a:r>
                      <a:r>
                        <a:rPr lang="en-GB" sz="240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b="1"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choisit</a:t>
                      </a:r>
                      <a:r>
                        <a:rPr lang="en-GB" sz="2400" b="1"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r>
                        <a:rPr lang="en-GB" sz="2400" b="1"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choisissent</a:t>
                      </a:r>
                      <a:r>
                        <a:rPr lang="en-GB" sz="2400" b="1"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b="0"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une</a:t>
                      </a:r>
                      <a:r>
                        <a:rPr lang="en-GB" sz="2400" b="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glace.</a:t>
                      </a:r>
                      <a:endParaRPr lang="en-GB" sz="2400" b="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398">
                <a:tc>
                  <a:txBody>
                    <a:bodyPr/>
                    <a:lstStyle/>
                    <a:p>
                      <a:pPr algn="ctr">
                        <a:lnSpc>
                          <a:spcPct val="107000"/>
                        </a:lnSpc>
                        <a:spcAft>
                          <a:spcPts val="0"/>
                        </a:spcAft>
                      </a:pPr>
                      <a:r>
                        <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5</a:t>
                      </a:r>
                      <a:endParaRPr lang="en-GB" sz="24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strike="sngStrike"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Il</a:t>
                      </a:r>
                      <a:r>
                        <a:rPr lang="en-GB" sz="240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b="1"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finit</a:t>
                      </a:r>
                      <a:r>
                        <a:rPr lang="en-GB" sz="2400" b="1"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r>
                        <a:rPr lang="en-GB" sz="2400" b="1"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finissent</a:t>
                      </a:r>
                      <a:r>
                        <a:rPr lang="en-GB" sz="2400" b="1"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b="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la </a:t>
                      </a:r>
                      <a:r>
                        <a:rPr lang="en-GB" sz="2400" b="0" dirty="0" err="1"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lettre</a:t>
                      </a:r>
                      <a:r>
                        <a:rPr lang="en-GB" sz="2400" b="0" dirty="0" smtClean="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400" b="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TextBox 8"/>
          <p:cNvSpPr txBox="1"/>
          <p:nvPr/>
        </p:nvSpPr>
        <p:spPr>
          <a:xfrm>
            <a:off x="6388273" y="4893755"/>
            <a:ext cx="5672492" cy="1200329"/>
          </a:xfrm>
          <a:prstGeom prst="rect">
            <a:avLst/>
          </a:prstGeom>
          <a:noFill/>
        </p:spPr>
        <p:txBody>
          <a:bodyPr wrap="square" rtlCol="0">
            <a:spAutoFit/>
          </a:bodyPr>
          <a:lstStyle/>
          <a:p>
            <a:r>
              <a:rPr lang="en-GB" dirty="0" smtClean="0">
                <a:solidFill>
                  <a:schemeClr val="accent5">
                    <a:lumMod val="50000"/>
                  </a:schemeClr>
                </a:solidFill>
                <a:latin typeface="Century Gothic" panose="020B0502020202020204" pitchFamily="34" charset="0"/>
              </a:rPr>
              <a:t>Your partner will then tell you in English what s/he has understood about what your friends do.</a:t>
            </a:r>
            <a:br>
              <a:rPr lang="en-GB" dirty="0" smtClean="0">
                <a:solidFill>
                  <a:schemeClr val="accent5">
                    <a:lumMod val="50000"/>
                  </a:schemeClr>
                </a:solidFill>
                <a:latin typeface="Century Gothic" panose="020B0502020202020204" pitchFamily="34" charset="0"/>
              </a:rPr>
            </a:br>
            <a:r>
              <a:rPr lang="en-GB" dirty="0" smtClean="0">
                <a:solidFill>
                  <a:schemeClr val="accent5">
                    <a:lumMod val="50000"/>
                  </a:schemeClr>
                </a:solidFill>
                <a:latin typeface="Century Gothic" panose="020B0502020202020204" pitchFamily="34" charset="0"/>
              </a:rPr>
              <a:t/>
            </a:r>
            <a:br>
              <a:rPr lang="en-GB" dirty="0" smtClean="0">
                <a:solidFill>
                  <a:schemeClr val="accent5">
                    <a:lumMod val="50000"/>
                  </a:schemeClr>
                </a:solidFill>
                <a:latin typeface="Century Gothic" panose="020B0502020202020204" pitchFamily="34" charset="0"/>
              </a:rPr>
            </a:br>
            <a:r>
              <a:rPr lang="en-GB" dirty="0" smtClean="0">
                <a:solidFill>
                  <a:schemeClr val="accent5">
                    <a:lumMod val="50000"/>
                  </a:schemeClr>
                </a:solidFill>
                <a:latin typeface="Century Gothic" panose="020B0502020202020204" pitchFamily="34" charset="0"/>
              </a:rPr>
              <a:t>Then it’s your turn to listen to your partner.</a:t>
            </a:r>
            <a:endParaRPr lang="en-GB" dirty="0">
              <a:solidFill>
                <a:schemeClr val="accent5">
                  <a:lumMod val="50000"/>
                </a:schemeClr>
              </a:solidFill>
              <a:latin typeface="Century Gothic" panose="020B0502020202020204" pitchFamily="34" charset="0"/>
            </a:endParaRPr>
          </a:p>
        </p:txBody>
      </p:sp>
      <p:sp>
        <p:nvSpPr>
          <p:cNvPr id="6" name="TextBox 5"/>
          <p:cNvSpPr txBox="1"/>
          <p:nvPr/>
        </p:nvSpPr>
        <p:spPr>
          <a:xfrm>
            <a:off x="131233" y="91408"/>
            <a:ext cx="2511759" cy="369332"/>
          </a:xfrm>
          <a:prstGeom prst="rect">
            <a:avLst/>
          </a:prstGeom>
          <a:noFill/>
        </p:spPr>
        <p:txBody>
          <a:bodyPr wrap="square" rtlCol="0">
            <a:spAutoFit/>
          </a:bodyPr>
          <a:lstStyle/>
          <a:p>
            <a:r>
              <a:rPr lang="en-GB" b="1" dirty="0" smtClean="0">
                <a:solidFill>
                  <a:schemeClr val="accent5">
                    <a:lumMod val="50000"/>
                  </a:schemeClr>
                </a:solidFill>
                <a:latin typeface="Century Gothic" panose="020B0502020202020204" pitchFamily="34" charset="0"/>
              </a:rPr>
              <a:t>Version 2</a:t>
            </a:r>
            <a:endParaRPr lang="en-GB" b="1" dirty="0">
              <a:solidFill>
                <a:schemeClr val="accent5">
                  <a:lumMod val="50000"/>
                </a:schemeClr>
              </a:solidFill>
              <a:latin typeface="Century Gothic" panose="020B0502020202020204" pitchFamily="34" charset="0"/>
            </a:endParaRPr>
          </a:p>
        </p:txBody>
      </p:sp>
      <p:sp>
        <p:nvSpPr>
          <p:cNvPr id="10" name="Content Placeholder 2"/>
          <p:cNvSpPr txBox="1">
            <a:spLocks/>
          </p:cNvSpPr>
          <p:nvPr/>
        </p:nvSpPr>
        <p:spPr>
          <a:xfrm>
            <a:off x="8695267" y="91408"/>
            <a:ext cx="3260150" cy="3805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2000" b="1" dirty="0" err="1" smtClean="0">
                <a:solidFill>
                  <a:srgbClr val="4472C4">
                    <a:lumMod val="50000"/>
                  </a:srgbClr>
                </a:solidFill>
                <a:latin typeface="Century Gothic" panose="020B0502020202020204" pitchFamily="34" charset="0"/>
              </a:rPr>
              <a:t>Parler</a:t>
            </a:r>
            <a:r>
              <a:rPr lang="en-GB" sz="2000" b="1" dirty="0" smtClean="0">
                <a:solidFill>
                  <a:srgbClr val="4472C4">
                    <a:lumMod val="50000"/>
                  </a:srgbClr>
                </a:solidFill>
                <a:latin typeface="Century Gothic" panose="020B0502020202020204" pitchFamily="34" charset="0"/>
              </a:rPr>
              <a:t> / </a:t>
            </a:r>
            <a:r>
              <a:rPr lang="en-GB" sz="2000" b="1" dirty="0" err="1" smtClean="0">
                <a:solidFill>
                  <a:srgbClr val="4472C4">
                    <a:lumMod val="50000"/>
                  </a:srgbClr>
                </a:solidFill>
                <a:latin typeface="Century Gothic" panose="020B0502020202020204" pitchFamily="34" charset="0"/>
              </a:rPr>
              <a:t>Écouter</a:t>
            </a:r>
            <a:r>
              <a:rPr lang="en-GB" sz="2000" b="1" dirty="0" smtClean="0">
                <a:solidFill>
                  <a:srgbClr val="4472C4">
                    <a:lumMod val="50000"/>
                  </a:srgbClr>
                </a:solidFill>
                <a:latin typeface="Century Gothic" panose="020B0502020202020204" pitchFamily="34" charset="0"/>
              </a:rPr>
              <a:t> / </a:t>
            </a:r>
            <a:r>
              <a:rPr lang="en-GB" sz="2000" b="1" dirty="0" err="1" smtClean="0">
                <a:solidFill>
                  <a:srgbClr val="4472C4">
                    <a:lumMod val="50000"/>
                  </a:srgbClr>
                </a:solidFill>
                <a:latin typeface="Century Gothic" panose="020B0502020202020204" pitchFamily="34" charset="0"/>
              </a:rPr>
              <a:t>Écrire</a:t>
            </a:r>
            <a:r>
              <a:rPr lang="en-GB" sz="2000" b="1" dirty="0" smtClean="0">
                <a:solidFill>
                  <a:srgbClr val="4472C4">
                    <a:lumMod val="50000"/>
                  </a:srgbClr>
                </a:solidFill>
                <a:latin typeface="Century Gothic" panose="020B0502020202020204" pitchFamily="34" charset="0"/>
              </a:rPr>
              <a:t> </a:t>
            </a:r>
            <a:endParaRPr lang="en-GB" sz="2000" b="1"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40369602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062" y="112734"/>
            <a:ext cx="12006079" cy="1738938"/>
          </a:xfrm>
          <a:prstGeom prst="rect">
            <a:avLst/>
          </a:prstGeom>
        </p:spPr>
        <p:txBody>
          <a:bodyPr wrap="square">
            <a:spAutoFit/>
          </a:bodyPr>
          <a:lstStyle/>
          <a:p>
            <a:pPr>
              <a:lnSpc>
                <a:spcPct val="107000"/>
              </a:lnSpc>
              <a:spcAft>
                <a:spcPts val="800"/>
              </a:spcAft>
            </a:pPr>
            <a:r>
              <a:rPr lang="en-GB" sz="2000" b="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Partner B</a:t>
            </a:r>
            <a:br>
              <a:rPr lang="en-GB" sz="2000" b="1"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br>
            <a:r>
              <a:rPr lang="en-GB" sz="20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L</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isten to your partner reading out 5 sentences. For each, circle the correct picture (</a:t>
            </a:r>
            <a:r>
              <a:rPr lang="en-GB" sz="2000" b="1" i="1"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one</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or </a:t>
            </a:r>
            <a:r>
              <a:rPr lang="en-GB" sz="2000" b="1" i="1"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more than one </a:t>
            </a:r>
            <a:r>
              <a:rPr lang="en-GB" sz="2000" i="1"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person</a:t>
            </a: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It is the verb form that tells you this.  Then try to complete each sentence that your partner reads out. What have you found out what your partner’s friends do?  </a:t>
            </a:r>
            <a:b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br>
            <a:r>
              <a:rPr lang="en-GB" sz="2000" dirty="0" smtClean="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Tell him/her in English.</a:t>
            </a:r>
          </a:p>
        </p:txBody>
      </p:sp>
      <p:graphicFrame>
        <p:nvGraphicFramePr>
          <p:cNvPr id="3" name="Table 2"/>
          <p:cNvGraphicFramePr>
            <a:graphicFrameLocks noGrp="1"/>
          </p:cNvGraphicFramePr>
          <p:nvPr>
            <p:extLst>
              <p:ext uri="{D42A27DB-BD31-4B8C-83A1-F6EECF244321}">
                <p14:modId xmlns:p14="http://schemas.microsoft.com/office/powerpoint/2010/main" val="810198856"/>
              </p:ext>
            </p:extLst>
          </p:nvPr>
        </p:nvGraphicFramePr>
        <p:xfrm>
          <a:off x="321501" y="1821753"/>
          <a:ext cx="10726455" cy="4203265"/>
        </p:xfrm>
        <a:graphic>
          <a:graphicData uri="http://schemas.openxmlformats.org/drawingml/2006/table">
            <a:tbl>
              <a:tblPr firstRow="1" firstCol="1" bandRow="1"/>
              <a:tblGrid>
                <a:gridCol w="427831"/>
                <a:gridCol w="3360263"/>
                <a:gridCol w="6938361"/>
              </a:tblGrid>
              <a:tr h="840653">
                <a:tc>
                  <a:txBody>
                    <a:bodyPr/>
                    <a:lstStyle/>
                    <a:p>
                      <a:pPr algn="ctr">
                        <a:lnSpc>
                          <a:spcPct val="107000"/>
                        </a:lnSpc>
                        <a:spcAft>
                          <a:spcPts val="0"/>
                        </a:spcAft>
                      </a:pPr>
                      <a:r>
                        <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_______ ____________ les devoirs.</a:t>
                      </a: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0653">
                <a:tc>
                  <a:txBody>
                    <a:bodyPr/>
                    <a:lstStyle/>
                    <a:p>
                      <a:pPr algn="ctr">
                        <a:lnSpc>
                          <a:spcPct val="107000"/>
                        </a:lnSpc>
                        <a:spcAft>
                          <a:spcPts val="0"/>
                        </a:spcAft>
                      </a:pPr>
                      <a:r>
                        <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_______ ____________ un livre.</a:t>
                      </a: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0653">
                <a:tc>
                  <a:txBody>
                    <a:bodyPr/>
                    <a:lstStyle/>
                    <a:p>
                      <a:pPr algn="ctr">
                        <a:lnSpc>
                          <a:spcPct val="107000"/>
                        </a:lnSpc>
                        <a:spcAft>
                          <a:spcPts val="0"/>
                        </a:spcAft>
                      </a:pPr>
                      <a:r>
                        <a:rPr lang="en-GB" sz="24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_______ ____________ </a:t>
                      </a: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le travail.</a:t>
                      </a: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0653">
                <a:tc>
                  <a:txBody>
                    <a:bodyPr/>
                    <a:lstStyle/>
                    <a:p>
                      <a:pPr algn="ctr">
                        <a:lnSpc>
                          <a:spcPct val="107000"/>
                        </a:lnSpc>
                        <a:spcAft>
                          <a:spcPts val="0"/>
                        </a:spcAft>
                      </a:pPr>
                      <a:r>
                        <a:rPr lang="en-GB" sz="24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_______ ____________ </a:t>
                      </a:r>
                      <a:r>
                        <a:rPr lang="en-GB" sz="2400" dirty="0" err="1"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une</a:t>
                      </a:r>
                      <a:r>
                        <a:rPr lang="en-GB" sz="2400" baseline="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glace.</a:t>
                      </a: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0653">
                <a:tc>
                  <a:txBody>
                    <a:bodyPr/>
                    <a:lstStyle/>
                    <a:p>
                      <a:pPr algn="ctr">
                        <a:lnSpc>
                          <a:spcPct val="107000"/>
                        </a:lnSpc>
                        <a:spcAft>
                          <a:spcPts val="0"/>
                        </a:spcAft>
                      </a:pPr>
                      <a:r>
                        <a:rPr lang="en-GB" sz="24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24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_______ ____________ la </a:t>
                      </a:r>
                      <a:r>
                        <a:rPr lang="en-GB" sz="2400" dirty="0" err="1"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lettre</a:t>
                      </a:r>
                      <a:r>
                        <a:rPr lang="en-GB" sz="2400" dirty="0" smtClean="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 name="Picture 3"/>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17315" y="1930121"/>
            <a:ext cx="1347618" cy="673809"/>
          </a:xfrm>
          <a:prstGeom prst="rect">
            <a:avLst/>
          </a:prstGeom>
        </p:spPr>
      </p:pic>
      <p:pic>
        <p:nvPicPr>
          <p:cNvPr id="5" name="Picture 4"/>
          <p:cNvPicPr>
            <a:picLocks noChangeAspect="1"/>
          </p:cNvPicPr>
          <p:nvPr/>
        </p:nvPicPr>
        <p:blipFill>
          <a:blip r:embed="rId3" cstate="print">
            <a:clrChange>
              <a:clrFrom>
                <a:srgbClr val="000000">
                  <a:alpha val="0"/>
                </a:srgbClr>
              </a:clrFrom>
              <a:clrTo>
                <a:srgbClr val="000000">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90181" y="1930122"/>
            <a:ext cx="321508" cy="640872"/>
          </a:xfrm>
          <a:prstGeom prst="rect">
            <a:avLst/>
          </a:prstGeom>
        </p:spPr>
      </p:pic>
      <p:pic>
        <p:nvPicPr>
          <p:cNvPr id="6" name="Picture 5"/>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17315" y="2755191"/>
            <a:ext cx="1347618" cy="673809"/>
          </a:xfrm>
          <a:prstGeom prst="rect">
            <a:avLst/>
          </a:prstGeom>
        </p:spPr>
      </p:pic>
      <p:pic>
        <p:nvPicPr>
          <p:cNvPr id="7" name="Picture 6"/>
          <p:cNvPicPr>
            <a:picLocks noChangeAspect="1"/>
          </p:cNvPicPr>
          <p:nvPr/>
        </p:nvPicPr>
        <p:blipFill>
          <a:blip r:embed="rId3" cstate="print">
            <a:clrChange>
              <a:clrFrom>
                <a:srgbClr val="000000">
                  <a:alpha val="0"/>
                </a:srgbClr>
              </a:clrFrom>
              <a:clrTo>
                <a:srgbClr val="000000">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90181" y="2755192"/>
            <a:ext cx="321508" cy="640872"/>
          </a:xfrm>
          <a:prstGeom prst="rect">
            <a:avLst/>
          </a:prstGeom>
        </p:spPr>
      </p:pic>
      <p:pic>
        <p:nvPicPr>
          <p:cNvPr id="12" name="Picture 11"/>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17315" y="5307918"/>
            <a:ext cx="1347618" cy="673809"/>
          </a:xfrm>
          <a:prstGeom prst="rect">
            <a:avLst/>
          </a:prstGeom>
        </p:spPr>
      </p:pic>
      <p:pic>
        <p:nvPicPr>
          <p:cNvPr id="13" name="Picture 12"/>
          <p:cNvPicPr>
            <a:picLocks noChangeAspect="1"/>
          </p:cNvPicPr>
          <p:nvPr/>
        </p:nvPicPr>
        <p:blipFill>
          <a:blip r:embed="rId3" cstate="print">
            <a:clrChange>
              <a:clrFrom>
                <a:srgbClr val="000000">
                  <a:alpha val="0"/>
                </a:srgbClr>
              </a:clrFrom>
              <a:clrTo>
                <a:srgbClr val="000000">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90181" y="5307919"/>
            <a:ext cx="321508" cy="640872"/>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5074" y="3620998"/>
            <a:ext cx="320944" cy="64011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672" y="3620998"/>
            <a:ext cx="320944" cy="64011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616" y="3607753"/>
            <a:ext cx="320944" cy="64011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5194" y="3621100"/>
            <a:ext cx="320944" cy="64011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9603" y="3609293"/>
            <a:ext cx="320944" cy="64011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5703" y="4461617"/>
            <a:ext cx="320944" cy="64011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6301" y="4461617"/>
            <a:ext cx="320944" cy="640110"/>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7245" y="4448372"/>
            <a:ext cx="320944" cy="640110"/>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5823" y="4461719"/>
            <a:ext cx="320944" cy="640110"/>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0232" y="4449912"/>
            <a:ext cx="320944" cy="640110"/>
          </a:xfrm>
          <a:prstGeom prst="rect">
            <a:avLst/>
          </a:prstGeom>
        </p:spPr>
      </p:pic>
      <p:sp>
        <p:nvSpPr>
          <p:cNvPr id="24" name="Content Placeholder 2"/>
          <p:cNvSpPr txBox="1">
            <a:spLocks/>
          </p:cNvSpPr>
          <p:nvPr/>
        </p:nvSpPr>
        <p:spPr>
          <a:xfrm>
            <a:off x="8695267" y="91408"/>
            <a:ext cx="3260150" cy="3805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2000" b="1" dirty="0" err="1" smtClean="0">
                <a:solidFill>
                  <a:srgbClr val="4472C4">
                    <a:lumMod val="50000"/>
                  </a:srgbClr>
                </a:solidFill>
                <a:latin typeface="Century Gothic" panose="020B0502020202020204" pitchFamily="34" charset="0"/>
              </a:rPr>
              <a:t>Parler</a:t>
            </a:r>
            <a:r>
              <a:rPr lang="en-GB" sz="2000" b="1" dirty="0" smtClean="0">
                <a:solidFill>
                  <a:srgbClr val="4472C4">
                    <a:lumMod val="50000"/>
                  </a:srgbClr>
                </a:solidFill>
                <a:latin typeface="Century Gothic" panose="020B0502020202020204" pitchFamily="34" charset="0"/>
              </a:rPr>
              <a:t> / </a:t>
            </a:r>
            <a:r>
              <a:rPr lang="en-GB" sz="2000" b="1" dirty="0" err="1" smtClean="0">
                <a:solidFill>
                  <a:srgbClr val="4472C4">
                    <a:lumMod val="50000"/>
                  </a:srgbClr>
                </a:solidFill>
                <a:latin typeface="Century Gothic" panose="020B0502020202020204" pitchFamily="34" charset="0"/>
              </a:rPr>
              <a:t>Écouter</a:t>
            </a:r>
            <a:r>
              <a:rPr lang="en-GB" sz="2000" b="1" dirty="0" smtClean="0">
                <a:solidFill>
                  <a:srgbClr val="4472C4">
                    <a:lumMod val="50000"/>
                  </a:srgbClr>
                </a:solidFill>
                <a:latin typeface="Century Gothic" panose="020B0502020202020204" pitchFamily="34" charset="0"/>
              </a:rPr>
              <a:t> / </a:t>
            </a:r>
            <a:r>
              <a:rPr lang="en-GB" sz="2000" b="1" dirty="0" err="1" smtClean="0">
                <a:solidFill>
                  <a:srgbClr val="4472C4">
                    <a:lumMod val="50000"/>
                  </a:srgbClr>
                </a:solidFill>
                <a:latin typeface="Century Gothic" panose="020B0502020202020204" pitchFamily="34" charset="0"/>
              </a:rPr>
              <a:t>Écrire</a:t>
            </a:r>
            <a:r>
              <a:rPr lang="en-GB" sz="2000" b="1" dirty="0" smtClean="0">
                <a:solidFill>
                  <a:srgbClr val="4472C4">
                    <a:lumMod val="50000"/>
                  </a:srgbClr>
                </a:solidFill>
                <a:latin typeface="Century Gothic" panose="020B0502020202020204" pitchFamily="34" charset="0"/>
              </a:rPr>
              <a:t> </a:t>
            </a:r>
            <a:endParaRPr lang="en-GB" sz="2000" b="1"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406404658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TotalTime>
  <Words>1517</Words>
  <Application>Microsoft Office PowerPoint</Application>
  <PresentationFormat>Widescreen</PresentationFormat>
  <Paragraphs>274</Paragraphs>
  <Slides>14</Slides>
  <Notes>11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14</vt:i4>
      </vt:variant>
    </vt:vector>
  </HeadingPairs>
  <TitlesOfParts>
    <vt:vector size="23" baseType="lpstr">
      <vt:lpstr>SimSun</vt:lpstr>
      <vt:lpstr>Arial</vt:lpstr>
      <vt:lpstr>Calibri</vt:lpstr>
      <vt:lpstr>Century Gothic</vt:lpstr>
      <vt:lpstr>Times New Roman</vt:lpstr>
      <vt:lpstr>Tw Cen MT</vt:lpstr>
      <vt:lpstr>1_Office Theme</vt:lpstr>
      <vt:lpstr>2_Office Theme</vt:lpstr>
      <vt:lpstr>3_Office Theme</vt:lpstr>
      <vt:lpstr>PowerPoint Presentation</vt:lpstr>
      <vt:lpstr>Talking about others: il/elle and ils/elles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15</cp:revision>
  <dcterms:created xsi:type="dcterms:W3CDTF">2019-05-11T06:17:59Z</dcterms:created>
  <dcterms:modified xsi:type="dcterms:W3CDTF">2019-05-11T09:41:21Z</dcterms:modified>
</cp:coreProperties>
</file>