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 id="2147483672" r:id="rId3"/>
  </p:sldMasterIdLst>
  <p:notesMasterIdLst>
    <p:notesMasterId r:id="rId39"/>
  </p:notesMasterIdLst>
  <p:sldIdLst>
    <p:sldId id="256" r:id="rId4"/>
    <p:sldId id="259" r:id="rId5"/>
    <p:sldId id="260" r:id="rId6"/>
    <p:sldId id="261" r:id="rId7"/>
    <p:sldId id="257" r:id="rId8"/>
    <p:sldId id="258" r:id="rId9"/>
    <p:sldId id="262" r:id="rId10"/>
    <p:sldId id="263" r:id="rId11"/>
    <p:sldId id="264" r:id="rId12"/>
    <p:sldId id="265" r:id="rId13"/>
    <p:sldId id="266" r:id="rId14"/>
    <p:sldId id="267" r:id="rId15"/>
    <p:sldId id="268" r:id="rId16"/>
    <p:sldId id="269" r:id="rId17"/>
    <p:sldId id="272" r:id="rId18"/>
    <p:sldId id="273" r:id="rId19"/>
    <p:sldId id="274" r:id="rId20"/>
    <p:sldId id="275" r:id="rId21"/>
    <p:sldId id="276" r:id="rId22"/>
    <p:sldId id="277" r:id="rId23"/>
    <p:sldId id="278" r:id="rId24"/>
    <p:sldId id="279" r:id="rId25"/>
    <p:sldId id="280" r:id="rId26"/>
    <p:sldId id="281" r:id="rId27"/>
    <p:sldId id="282" r:id="rId28"/>
    <p:sldId id="291" r:id="rId29"/>
    <p:sldId id="290" r:id="rId30"/>
    <p:sldId id="283" r:id="rId31"/>
    <p:sldId id="292" r:id="rId32"/>
    <p:sldId id="284" r:id="rId33"/>
    <p:sldId id="285" r:id="rId34"/>
    <p:sldId id="287" r:id="rId35"/>
    <p:sldId id="288" r:id="rId36"/>
    <p:sldId id="286" r:id="rId37"/>
    <p:sldId id="289"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4770" userDrawn="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SG6XQqP1zx2exDG16KWHWDJ7S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801"/>
    <a:srgbClr val="E87D1E"/>
    <a:srgbClr val="FA8F1A"/>
    <a:srgbClr val="2D477C"/>
    <a:srgbClr val="1E4E78"/>
    <a:srgbClr val="FEF2CC"/>
    <a:srgbClr val="2B367F"/>
    <a:srgbClr val="103B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F07AD1-ED91-461E-8050-30C504A3F58A}">
  <a:tblStyle styleId="{DCF07AD1-ED91-461E-8050-30C504A3F58A}" styleName="Table_0">
    <a:wholeTbl>
      <a:tcTxStyle b="off" i="off">
        <a:font>
          <a:latin typeface="Century Gothic"/>
          <a:ea typeface="Century Gothic"/>
          <a:cs typeface="Century Gothic"/>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1F8F122-EDBA-4FBD-AFA5-C2FB8328CD27}"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E512B16-46D1-46F8-9A00-CE9E516D6457}" styleName="Table_2">
    <a:wholeTbl>
      <a:tcTxStyle b="off" i="off">
        <a:font>
          <a:latin typeface="Century Gothic"/>
          <a:ea typeface="Century Gothic"/>
          <a:cs typeface="Century Gothic"/>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FCECE7"/>
          </a:solidFill>
        </a:fill>
      </a:tcStyle>
    </a:band1H>
    <a:band2H>
      <a:tcTxStyle/>
      <a:tcStyle>
        <a:tcBdr/>
      </a:tcStyle>
    </a:band2H>
    <a:band1V>
      <a:tcTxStyle/>
      <a:tcStyle>
        <a:tcBdr/>
        <a:fill>
          <a:solidFill>
            <a:srgbClr val="FCECE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fill>
          <a:solidFill>
            <a:schemeClr val="accent2"/>
          </a:solidFill>
        </a:fill>
      </a:tcStyle>
    </a:firstRow>
    <a:neCell>
      <a:tcTxStyle/>
      <a:tcStyle>
        <a:tcBdr/>
      </a:tcStyle>
    </a:neCell>
    <a:nwCell>
      <a:tcTxStyle/>
      <a:tcStyle>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6" autoAdjust="0"/>
    <p:restoredTop sz="65042" autoAdjust="0"/>
  </p:normalViewPr>
  <p:slideViewPr>
    <p:cSldViewPr snapToGrid="0">
      <p:cViewPr varScale="1">
        <p:scale>
          <a:sx n="73" d="100"/>
          <a:sy n="73" d="100"/>
        </p:scale>
        <p:origin x="1808" y="192"/>
      </p:cViewPr>
      <p:guideLst>
        <p:guide orient="horz" pos="2160"/>
        <p:guide pos="477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Native teacher feedback provided by Blanca Román.</a:t>
            </a:r>
            <a:endParaRPr b="1"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Introduction of ‘</a:t>
            </a:r>
            <a:r>
              <a:rPr lang="en-GB" b="0" dirty="0" err="1"/>
              <a:t>hice</a:t>
            </a:r>
            <a:r>
              <a:rPr lang="en-GB" b="0" dirty="0"/>
              <a:t>’ and ‘</a:t>
            </a:r>
            <a:r>
              <a:rPr lang="en-GB" b="0" dirty="0" err="1"/>
              <a:t>hiciste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Introduction of new vocabulary</a:t>
            </a:r>
            <a:endParaRPr b="1" dirty="0"/>
          </a:p>
          <a:p>
            <a:pPr marL="0" marR="0" lvl="0" indent="0" algn="l" rtl="0">
              <a:lnSpc>
                <a:spcPct val="100000"/>
              </a:lnSpc>
              <a:spcBef>
                <a:spcPts val="0"/>
              </a:spcBef>
              <a:spcAft>
                <a:spcPts val="0"/>
              </a:spcAft>
              <a:buClr>
                <a:schemeClr val="dk1"/>
              </a:buClr>
              <a:buSzPts val="1200"/>
              <a:buFont typeface="Calibri"/>
              <a:buNone/>
            </a:pPr>
            <a:r>
              <a:rPr lang="en-GB" dirty="0"/>
              <a:t>Consolidation of ‘</a:t>
            </a:r>
            <a:r>
              <a:rPr lang="en-GB" dirty="0" err="1"/>
              <a:t>hago</a:t>
            </a:r>
            <a:r>
              <a:rPr lang="en-GB" dirty="0"/>
              <a:t>’ and ‘</a:t>
            </a:r>
            <a:r>
              <a:rPr lang="en-GB" dirty="0" err="1"/>
              <a:t>haces</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a:t>Consolidation of adverbs of position and ‘del’/’de la’</a:t>
            </a:r>
            <a:endParaRPr dirty="0"/>
          </a:p>
          <a:p>
            <a:pPr marL="0" marR="0" lvl="0" indent="0" algn="l" rtl="0">
              <a:lnSpc>
                <a:spcPct val="100000"/>
              </a:lnSpc>
              <a:spcBef>
                <a:spcPts val="0"/>
              </a:spcBef>
              <a:spcAft>
                <a:spcPts val="0"/>
              </a:spcAft>
              <a:buClr>
                <a:schemeClr val="dk1"/>
              </a:buClr>
              <a:buSzPts val="1200"/>
              <a:buFont typeface="Calibri"/>
              <a:buNone/>
            </a:pPr>
            <a:r>
              <a:rPr lang="en-GB" dirty="0"/>
              <a:t>Consolidation of final syllable stress and spelling rules</a:t>
            </a:r>
            <a:endParaRPr dirty="0"/>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Word frequency (1 is the most frequent word in Spanish): </a:t>
            </a:r>
            <a:endParaRPr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8.3.1.5 (introduce) </a:t>
            </a:r>
            <a:r>
              <a:rPr lang="en-GB" sz="1200" b="0" i="0" dirty="0">
                <a:solidFill>
                  <a:schemeClr val="dk1"/>
                </a:solidFill>
                <a:latin typeface="Calibri"/>
                <a:ea typeface="Calibri"/>
                <a:cs typeface="Calibri"/>
                <a:sym typeface="Calibri"/>
              </a:rPr>
              <a:t>vocab set: </a:t>
            </a:r>
            <a:r>
              <a:rPr lang="en-GB" sz="1200" dirty="0" err="1">
                <a:solidFill>
                  <a:schemeClr val="dk1"/>
                </a:solidFill>
                <a:latin typeface="Calibri"/>
                <a:ea typeface="Calibri"/>
                <a:cs typeface="Calibri"/>
                <a:sym typeface="Calibri"/>
              </a:rPr>
              <a:t>hice</a:t>
            </a:r>
            <a:r>
              <a:rPr lang="en-GB" sz="1200" dirty="0">
                <a:solidFill>
                  <a:schemeClr val="dk1"/>
                </a:solidFill>
                <a:latin typeface="Calibri"/>
                <a:ea typeface="Calibri"/>
                <a:cs typeface="Calibri"/>
                <a:sym typeface="Calibri"/>
              </a:rPr>
              <a:t> [26]; </a:t>
            </a:r>
            <a:r>
              <a:rPr lang="en-GB" sz="1200" dirty="0" err="1">
                <a:solidFill>
                  <a:schemeClr val="dk1"/>
                </a:solidFill>
                <a:latin typeface="Calibri"/>
                <a:ea typeface="Calibri"/>
                <a:cs typeface="Calibri"/>
                <a:sym typeface="Calibri"/>
              </a:rPr>
              <a:t>hizo</a:t>
            </a:r>
            <a:r>
              <a:rPr lang="en-GB" sz="1200" dirty="0">
                <a:solidFill>
                  <a:schemeClr val="dk1"/>
                </a:solidFill>
                <a:latin typeface="Calibri"/>
                <a:ea typeface="Calibri"/>
                <a:cs typeface="Calibri"/>
                <a:sym typeface="Calibri"/>
              </a:rPr>
              <a:t> [26]; </a:t>
            </a:r>
            <a:r>
              <a:rPr lang="en-GB" sz="1200" dirty="0" err="1">
                <a:solidFill>
                  <a:schemeClr val="dk1"/>
                </a:solidFill>
                <a:latin typeface="Calibri"/>
                <a:ea typeface="Calibri"/>
                <a:cs typeface="Calibri"/>
                <a:sym typeface="Calibri"/>
              </a:rPr>
              <a:t>evitar</a:t>
            </a:r>
            <a:r>
              <a:rPr lang="en-GB" sz="1200" dirty="0">
                <a:solidFill>
                  <a:schemeClr val="dk1"/>
                </a:solidFill>
                <a:latin typeface="Calibri"/>
                <a:ea typeface="Calibri"/>
                <a:cs typeface="Calibri"/>
                <a:sym typeface="Calibri"/>
              </a:rPr>
              <a:t> [495]; fila [1976]; </a:t>
            </a:r>
            <a:r>
              <a:rPr lang="en-GB" sz="1200" dirty="0" err="1">
                <a:solidFill>
                  <a:schemeClr val="dk1"/>
                </a:solidFill>
                <a:latin typeface="Calibri"/>
                <a:ea typeface="Calibri"/>
                <a:cs typeface="Calibri"/>
                <a:sym typeface="Calibri"/>
              </a:rPr>
              <a:t>fuego</a:t>
            </a:r>
            <a:r>
              <a:rPr lang="en-GB" sz="1200" dirty="0">
                <a:solidFill>
                  <a:schemeClr val="dk1"/>
                </a:solidFill>
                <a:latin typeface="Calibri"/>
                <a:ea typeface="Calibri"/>
                <a:cs typeface="Calibri"/>
                <a:sym typeface="Calibri"/>
              </a:rPr>
              <a:t> [884]; </a:t>
            </a:r>
            <a:r>
              <a:rPr lang="en-GB" sz="1200" dirty="0" err="1">
                <a:solidFill>
                  <a:schemeClr val="dk1"/>
                </a:solidFill>
                <a:latin typeface="Calibri"/>
                <a:ea typeface="Calibri"/>
                <a:cs typeface="Calibri"/>
                <a:sym typeface="Calibri"/>
              </a:rPr>
              <a:t>daño</a:t>
            </a:r>
            <a:r>
              <a:rPr lang="en-GB" sz="1200" dirty="0">
                <a:solidFill>
                  <a:schemeClr val="dk1"/>
                </a:solidFill>
                <a:latin typeface="Calibri"/>
                <a:ea typeface="Calibri"/>
                <a:cs typeface="Calibri"/>
                <a:sym typeface="Calibri"/>
              </a:rPr>
              <a:t> [1319</a:t>
            </a:r>
            <a:r>
              <a:rPr lang="en-GB" sz="1200">
                <a:solidFill>
                  <a:schemeClr val="dk1"/>
                </a:solidFill>
                <a:latin typeface="Calibri"/>
                <a:ea typeface="Calibri"/>
                <a:cs typeface="Calibri"/>
                <a:sym typeface="Calibri"/>
              </a:rPr>
              <a:t>]; fondo </a:t>
            </a:r>
            <a:r>
              <a:rPr lang="en-GB" sz="1200" dirty="0">
                <a:solidFill>
                  <a:schemeClr val="dk1"/>
                </a:solidFill>
                <a:latin typeface="Calibri"/>
                <a:ea typeface="Calibri"/>
                <a:cs typeface="Calibri"/>
                <a:sym typeface="Calibri"/>
              </a:rPr>
              <a:t>[413]; </a:t>
            </a:r>
            <a:r>
              <a:rPr lang="en-GB" sz="1200" dirty="0" err="1">
                <a:solidFill>
                  <a:schemeClr val="dk1"/>
                </a:solidFill>
                <a:latin typeface="Calibri"/>
                <a:ea typeface="Calibri"/>
                <a:cs typeface="Calibri"/>
                <a:sym typeface="Calibri"/>
              </a:rPr>
              <a:t>habitación</a:t>
            </a:r>
            <a:r>
              <a:rPr lang="en-GB" sz="1200" dirty="0">
                <a:solidFill>
                  <a:schemeClr val="dk1"/>
                </a:solidFill>
                <a:latin typeface="Calibri"/>
                <a:ea typeface="Calibri"/>
                <a:cs typeface="Calibri"/>
                <a:sym typeface="Calibri"/>
              </a:rPr>
              <a:t> [1069]; </a:t>
            </a:r>
            <a:r>
              <a:rPr lang="en-GB" sz="1200" dirty="0" err="1">
                <a:solidFill>
                  <a:schemeClr val="dk1"/>
                </a:solidFill>
                <a:latin typeface="Calibri"/>
                <a:ea typeface="Calibri"/>
                <a:cs typeface="Calibri"/>
                <a:sym typeface="Calibri"/>
              </a:rPr>
              <a:t>jardín</a:t>
            </a:r>
            <a:r>
              <a:rPr lang="en-GB" sz="1200" dirty="0">
                <a:solidFill>
                  <a:schemeClr val="dk1"/>
                </a:solidFill>
                <a:latin typeface="Calibri"/>
                <a:ea typeface="Calibri"/>
                <a:cs typeface="Calibri"/>
                <a:sym typeface="Calibri"/>
              </a:rPr>
              <a:t> [1195]; mayo [909]; </a:t>
            </a:r>
            <a:r>
              <a:rPr lang="en-GB" sz="1200" dirty="0" err="1">
                <a:solidFill>
                  <a:schemeClr val="dk1"/>
                </a:solidFill>
                <a:latin typeface="Calibri"/>
                <a:ea typeface="Calibri"/>
                <a:cs typeface="Calibri"/>
                <a:sym typeface="Calibri"/>
              </a:rPr>
              <a:t>junio</a:t>
            </a:r>
            <a:r>
              <a:rPr lang="en-GB" sz="1200" dirty="0">
                <a:solidFill>
                  <a:schemeClr val="dk1"/>
                </a:solidFill>
                <a:latin typeface="Calibri"/>
                <a:ea typeface="Calibri"/>
                <a:cs typeface="Calibri"/>
                <a:sym typeface="Calibri"/>
              </a:rPr>
              <a:t> [1035]; </a:t>
            </a:r>
            <a:r>
              <a:rPr lang="en-GB" sz="1200" dirty="0" err="1">
                <a:solidFill>
                  <a:schemeClr val="dk1"/>
                </a:solidFill>
                <a:latin typeface="Calibri"/>
                <a:ea typeface="Calibri"/>
                <a:cs typeface="Calibri"/>
                <a:sym typeface="Calibri"/>
              </a:rPr>
              <a:t>viejo</a:t>
            </a:r>
            <a:r>
              <a:rPr lang="en-GB" sz="1200" dirty="0">
                <a:solidFill>
                  <a:schemeClr val="dk1"/>
                </a:solidFill>
                <a:latin typeface="Calibri"/>
                <a:ea typeface="Calibri"/>
                <a:cs typeface="Calibri"/>
                <a:sym typeface="Calibri"/>
              </a:rPr>
              <a:t> [225]; dentro [548]; campo</a:t>
            </a:r>
            <a:r>
              <a:rPr lang="en-GB" sz="1200" dirty="0">
                <a:solidFill>
                  <a:schemeClr val="dk1"/>
                </a:solidFill>
                <a:latin typeface="Century Gothic" panose="020B0502020202020204" pitchFamily="34" charset="0"/>
                <a:ea typeface="Calibri"/>
                <a:cs typeface="Calibri"/>
                <a:sym typeface="Calibri"/>
              </a:rPr>
              <a:t>² [342]; </a:t>
            </a:r>
            <a:r>
              <a:rPr lang="en-GB" sz="1200" dirty="0" err="1">
                <a:solidFill>
                  <a:schemeClr val="dk1"/>
                </a:solidFill>
                <a:latin typeface="Century Gothic" panose="020B0502020202020204" pitchFamily="34" charset="0"/>
                <a:ea typeface="Calibri"/>
                <a:cs typeface="Calibri"/>
                <a:sym typeface="Calibri"/>
              </a:rPr>
              <a:t>estadio</a:t>
            </a:r>
            <a:r>
              <a:rPr lang="en-GB" sz="1200" dirty="0">
                <a:solidFill>
                  <a:schemeClr val="dk1"/>
                </a:solidFill>
                <a:latin typeface="Century Gothic" panose="020B0502020202020204" pitchFamily="34" charset="0"/>
                <a:ea typeface="Calibri"/>
                <a:cs typeface="Calibri"/>
                <a:sym typeface="Calibri"/>
              </a:rPr>
              <a:t> [2581]</a:t>
            </a:r>
            <a:endParaRPr lang="en-GB"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8.3.1.2 (revisit) </a:t>
            </a:r>
            <a:r>
              <a:rPr lang="en-GB" sz="1200" dirty="0" err="1">
                <a:solidFill>
                  <a:schemeClr val="dk1"/>
                </a:solidFill>
                <a:latin typeface="Calibri"/>
                <a:ea typeface="Calibri"/>
                <a:cs typeface="Calibri"/>
                <a:sym typeface="Calibri"/>
              </a:rPr>
              <a:t>nuestro</a:t>
            </a:r>
            <a:r>
              <a:rPr lang="en-GB" sz="1200" dirty="0">
                <a:solidFill>
                  <a:schemeClr val="dk1"/>
                </a:solidFill>
                <a:latin typeface="Calibri"/>
                <a:ea typeface="Calibri"/>
                <a:cs typeface="Calibri"/>
                <a:sym typeface="Calibri"/>
              </a:rPr>
              <a:t> [77]; </a:t>
            </a:r>
            <a:r>
              <a:rPr lang="en-GB" sz="1200" dirty="0" err="1">
                <a:solidFill>
                  <a:schemeClr val="dk1"/>
                </a:solidFill>
                <a:latin typeface="Calibri"/>
                <a:ea typeface="Calibri"/>
                <a:cs typeface="Calibri"/>
                <a:sym typeface="Calibri"/>
              </a:rPr>
              <a:t>tío</a:t>
            </a:r>
            <a:r>
              <a:rPr lang="en-GB" sz="1200" dirty="0">
                <a:solidFill>
                  <a:schemeClr val="dk1"/>
                </a:solidFill>
                <a:latin typeface="Calibri"/>
                <a:ea typeface="Calibri"/>
                <a:cs typeface="Calibri"/>
                <a:sym typeface="Calibri"/>
              </a:rPr>
              <a:t> [988]; </a:t>
            </a:r>
            <a:r>
              <a:rPr lang="en-GB" sz="1200" dirty="0" err="1">
                <a:solidFill>
                  <a:schemeClr val="dk1"/>
                </a:solidFill>
                <a:latin typeface="Calibri"/>
                <a:ea typeface="Calibri"/>
                <a:cs typeface="Calibri"/>
                <a:sym typeface="Calibri"/>
              </a:rPr>
              <a:t>tía</a:t>
            </a:r>
            <a:r>
              <a:rPr lang="en-GB" sz="1200" dirty="0">
                <a:solidFill>
                  <a:schemeClr val="dk1"/>
                </a:solidFill>
                <a:latin typeface="Calibri"/>
                <a:ea typeface="Calibri"/>
                <a:cs typeface="Calibri"/>
                <a:sym typeface="Calibri"/>
              </a:rPr>
              <a:t> [1205]; </a:t>
            </a:r>
            <a:r>
              <a:rPr lang="en-GB" sz="1200" dirty="0" err="1">
                <a:solidFill>
                  <a:schemeClr val="dk1"/>
                </a:solidFill>
                <a:latin typeface="Calibri"/>
                <a:ea typeface="Calibri"/>
                <a:cs typeface="Calibri"/>
                <a:sym typeface="Calibri"/>
              </a:rPr>
              <a:t>hijo</a:t>
            </a:r>
            <a:r>
              <a:rPr lang="en-GB" sz="1200" dirty="0">
                <a:solidFill>
                  <a:schemeClr val="dk1"/>
                </a:solidFill>
                <a:latin typeface="Calibri"/>
                <a:ea typeface="Calibri"/>
                <a:cs typeface="Calibri"/>
                <a:sym typeface="Calibri"/>
              </a:rPr>
              <a:t> [140]; </a:t>
            </a:r>
            <a:r>
              <a:rPr lang="en-GB" sz="1200" dirty="0" err="1">
                <a:solidFill>
                  <a:schemeClr val="dk1"/>
                </a:solidFill>
                <a:latin typeface="Calibri"/>
                <a:ea typeface="Calibri"/>
                <a:cs typeface="Calibri"/>
                <a:sym typeface="Calibri"/>
              </a:rPr>
              <a:t>hija</a:t>
            </a:r>
            <a:r>
              <a:rPr lang="en-GB" sz="1200" dirty="0">
                <a:solidFill>
                  <a:schemeClr val="dk1"/>
                </a:solidFill>
                <a:latin typeface="Calibri"/>
                <a:ea typeface="Calibri"/>
                <a:cs typeface="Calibri"/>
                <a:sym typeface="Calibri"/>
              </a:rPr>
              <a:t> [769]; </a:t>
            </a:r>
            <a:r>
              <a:rPr lang="en-GB" sz="1200" dirty="0" err="1">
                <a:solidFill>
                  <a:schemeClr val="dk1"/>
                </a:solidFill>
                <a:latin typeface="Calibri"/>
                <a:ea typeface="Calibri"/>
                <a:cs typeface="Calibri"/>
                <a:sym typeface="Calibri"/>
              </a:rPr>
              <a:t>científico</a:t>
            </a:r>
            <a:r>
              <a:rPr lang="en-GB" sz="1200" dirty="0">
                <a:solidFill>
                  <a:schemeClr val="dk1"/>
                </a:solidFill>
                <a:latin typeface="Calibri"/>
                <a:ea typeface="Calibri"/>
                <a:cs typeface="Calibri"/>
                <a:sym typeface="Calibri"/>
              </a:rPr>
              <a:t> [1711]; </a:t>
            </a:r>
            <a:r>
              <a:rPr lang="en-GB" sz="1200" dirty="0" err="1">
                <a:solidFill>
                  <a:schemeClr val="dk1"/>
                </a:solidFill>
                <a:latin typeface="Calibri"/>
                <a:ea typeface="Calibri"/>
                <a:cs typeface="Calibri"/>
                <a:sym typeface="Calibri"/>
              </a:rPr>
              <a:t>médico</a:t>
            </a:r>
            <a:r>
              <a:rPr lang="en-GB" sz="1200" dirty="0">
                <a:solidFill>
                  <a:schemeClr val="dk1"/>
                </a:solidFill>
                <a:latin typeface="Calibri"/>
                <a:ea typeface="Calibri"/>
                <a:cs typeface="Calibri"/>
                <a:sym typeface="Calibri"/>
              </a:rPr>
              <a:t> [692]; </a:t>
            </a:r>
            <a:r>
              <a:rPr lang="en-GB" sz="1200" dirty="0" err="1">
                <a:solidFill>
                  <a:schemeClr val="dk1"/>
                </a:solidFill>
                <a:latin typeface="Calibri"/>
                <a:ea typeface="Calibri"/>
                <a:cs typeface="Calibri"/>
                <a:sym typeface="Calibri"/>
              </a:rPr>
              <a:t>músico</a:t>
            </a:r>
            <a:r>
              <a:rPr lang="en-GB" sz="1200" dirty="0">
                <a:solidFill>
                  <a:schemeClr val="dk1"/>
                </a:solidFill>
                <a:latin typeface="Calibri"/>
                <a:ea typeface="Calibri"/>
                <a:cs typeface="Calibri"/>
                <a:sym typeface="Calibri"/>
              </a:rPr>
              <a:t> [2060]; abogado [1211]; </a:t>
            </a:r>
            <a:r>
              <a:rPr lang="en-GB" sz="1200" dirty="0" err="1">
                <a:solidFill>
                  <a:schemeClr val="dk1"/>
                </a:solidFill>
                <a:latin typeface="Calibri"/>
                <a:ea typeface="Calibri"/>
                <a:cs typeface="Calibri"/>
                <a:sym typeface="Calibri"/>
              </a:rPr>
              <a:t>débil</a:t>
            </a:r>
            <a:r>
              <a:rPr lang="en-GB" sz="1200" dirty="0">
                <a:solidFill>
                  <a:schemeClr val="dk1"/>
                </a:solidFill>
                <a:latin typeface="Calibri"/>
                <a:ea typeface="Calibri"/>
                <a:cs typeface="Calibri"/>
                <a:sym typeface="Calibri"/>
              </a:rPr>
              <a:t> [1946]; </a:t>
            </a:r>
            <a:r>
              <a:rPr lang="en-GB" sz="1200" dirty="0" err="1">
                <a:solidFill>
                  <a:schemeClr val="dk1"/>
                </a:solidFill>
                <a:latin typeface="Calibri"/>
                <a:ea typeface="Calibri"/>
                <a:cs typeface="Calibri"/>
                <a:sym typeface="Calibri"/>
              </a:rPr>
              <a:t>conocido</a:t>
            </a:r>
            <a:r>
              <a:rPr lang="en-GB" sz="1200" dirty="0">
                <a:solidFill>
                  <a:schemeClr val="dk1"/>
                </a:solidFill>
                <a:latin typeface="Calibri"/>
                <a:ea typeface="Calibri"/>
                <a:cs typeface="Calibri"/>
                <a:sym typeface="Calibri"/>
              </a:rPr>
              <a:t> [759]; tan [104], and </a:t>
            </a:r>
            <a:r>
              <a:rPr lang="en-GB" sz="1200" b="1" dirty="0">
                <a:solidFill>
                  <a:schemeClr val="dk1"/>
                </a:solidFill>
                <a:latin typeface="Calibri"/>
                <a:ea typeface="Calibri"/>
                <a:cs typeface="Calibri"/>
                <a:sym typeface="Calibri"/>
              </a:rPr>
              <a:t>numbers 21-30</a:t>
            </a:r>
            <a:r>
              <a:rPr lang="en-GB" sz="1200" b="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veinticuatro</a:t>
            </a:r>
            <a:r>
              <a:rPr lang="en-GB" sz="1200" dirty="0">
                <a:solidFill>
                  <a:schemeClr val="dk1"/>
                </a:solidFill>
                <a:latin typeface="Calibri"/>
                <a:ea typeface="Calibri"/>
                <a:cs typeface="Calibri"/>
                <a:sym typeface="Calibri"/>
              </a:rPr>
              <a:t> [4059]; </a:t>
            </a:r>
            <a:r>
              <a:rPr lang="en-GB" sz="1200" dirty="0" err="1">
                <a:solidFill>
                  <a:schemeClr val="dk1"/>
                </a:solidFill>
                <a:latin typeface="Calibri"/>
                <a:ea typeface="Calibri"/>
                <a:cs typeface="Calibri"/>
                <a:sym typeface="Calibri"/>
              </a:rPr>
              <a:t>veinticinco</a:t>
            </a:r>
            <a:r>
              <a:rPr lang="en-GB" sz="1200" dirty="0">
                <a:solidFill>
                  <a:schemeClr val="dk1"/>
                </a:solidFill>
                <a:latin typeface="Calibri"/>
                <a:ea typeface="Calibri"/>
                <a:cs typeface="Calibri"/>
                <a:sym typeface="Calibri"/>
              </a:rPr>
              <a:t> [2643]; </a:t>
            </a:r>
            <a:r>
              <a:rPr lang="en-GB" sz="1200" dirty="0" err="1">
                <a:solidFill>
                  <a:schemeClr val="dk1"/>
                </a:solidFill>
                <a:latin typeface="Calibri"/>
                <a:ea typeface="Calibri"/>
                <a:cs typeface="Calibri"/>
                <a:sym typeface="Calibri"/>
              </a:rPr>
              <a:t>treinta</a:t>
            </a:r>
            <a:r>
              <a:rPr lang="en-GB" sz="1200" dirty="0">
                <a:solidFill>
                  <a:schemeClr val="dk1"/>
                </a:solidFill>
                <a:latin typeface="Calibri"/>
                <a:ea typeface="Calibri"/>
                <a:cs typeface="Calibri"/>
                <a:sym typeface="Calibri"/>
              </a:rPr>
              <a:t> [829]; all rest [&gt;5000]</a:t>
            </a:r>
            <a:r>
              <a:rPr lang="en-GB" dirty="0"/>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8.2.2.2 (revisit) </a:t>
            </a:r>
            <a:r>
              <a:rPr lang="en-GB" sz="1200" dirty="0">
                <a:solidFill>
                  <a:schemeClr val="dk1"/>
                </a:solidFill>
                <a:latin typeface="Calibri"/>
                <a:ea typeface="Calibri"/>
                <a:cs typeface="Calibri"/>
                <a:sym typeface="Calibri"/>
              </a:rPr>
              <a:t>me² [22]; te² [48]; le [25]; </a:t>
            </a:r>
            <a:r>
              <a:rPr lang="en-GB" sz="1200" dirty="0" err="1">
                <a:solidFill>
                  <a:schemeClr val="dk1"/>
                </a:solidFill>
                <a:latin typeface="Calibri"/>
                <a:ea typeface="Calibri"/>
                <a:cs typeface="Calibri"/>
                <a:sym typeface="Calibri"/>
              </a:rPr>
              <a:t>regalar</a:t>
            </a:r>
            <a:r>
              <a:rPr lang="en-GB" sz="1200" dirty="0">
                <a:solidFill>
                  <a:schemeClr val="dk1"/>
                </a:solidFill>
                <a:latin typeface="Calibri"/>
                <a:ea typeface="Calibri"/>
                <a:cs typeface="Calibri"/>
                <a:sym typeface="Calibri"/>
              </a:rPr>
              <a:t> [1420]; </a:t>
            </a:r>
            <a:r>
              <a:rPr lang="en-GB" sz="1200" dirty="0" err="1">
                <a:solidFill>
                  <a:schemeClr val="dk1"/>
                </a:solidFill>
                <a:latin typeface="Calibri"/>
                <a:ea typeface="Calibri"/>
                <a:cs typeface="Calibri"/>
                <a:sym typeface="Calibri"/>
              </a:rPr>
              <a:t>tirar</a:t>
            </a:r>
            <a:r>
              <a:rPr lang="en-GB" sz="1200" dirty="0">
                <a:solidFill>
                  <a:schemeClr val="dk1"/>
                </a:solidFill>
                <a:latin typeface="Calibri"/>
                <a:ea typeface="Calibri"/>
                <a:cs typeface="Calibri"/>
                <a:sym typeface="Calibri"/>
              </a:rPr>
              <a:t> [685]; </a:t>
            </a:r>
            <a:r>
              <a:rPr lang="en-GB" sz="1200" dirty="0" err="1">
                <a:solidFill>
                  <a:schemeClr val="dk1"/>
                </a:solidFill>
                <a:latin typeface="Calibri"/>
                <a:ea typeface="Calibri"/>
                <a:cs typeface="Calibri"/>
                <a:sym typeface="Calibri"/>
              </a:rPr>
              <a:t>quitar</a:t>
            </a:r>
            <a:r>
              <a:rPr lang="en-GB" sz="1200" dirty="0">
                <a:solidFill>
                  <a:schemeClr val="dk1"/>
                </a:solidFill>
                <a:latin typeface="Calibri"/>
                <a:ea typeface="Calibri"/>
                <a:cs typeface="Calibri"/>
                <a:sym typeface="Calibri"/>
              </a:rPr>
              <a:t> [668]; </a:t>
            </a:r>
            <a:r>
              <a:rPr lang="en-GB" sz="1200" dirty="0" err="1">
                <a:solidFill>
                  <a:schemeClr val="dk1"/>
                </a:solidFill>
                <a:latin typeface="Calibri"/>
                <a:ea typeface="Calibri"/>
                <a:cs typeface="Calibri"/>
                <a:sym typeface="Calibri"/>
              </a:rPr>
              <a:t>reloj</a:t>
            </a:r>
            <a:r>
              <a:rPr lang="en-GB" sz="1200" dirty="0">
                <a:solidFill>
                  <a:schemeClr val="dk1"/>
                </a:solidFill>
                <a:latin typeface="Calibri"/>
                <a:ea typeface="Calibri"/>
                <a:cs typeface="Calibri"/>
                <a:sym typeface="Calibri"/>
              </a:rPr>
              <a:t> [1683]; </a:t>
            </a:r>
            <a:r>
              <a:rPr lang="en-GB" sz="1200" dirty="0" err="1">
                <a:solidFill>
                  <a:schemeClr val="dk1"/>
                </a:solidFill>
                <a:latin typeface="Calibri"/>
                <a:ea typeface="Calibri"/>
                <a:cs typeface="Calibri"/>
                <a:sym typeface="Calibri"/>
              </a:rPr>
              <a:t>caja</a:t>
            </a:r>
            <a:r>
              <a:rPr lang="en-GB" sz="1200" dirty="0">
                <a:solidFill>
                  <a:schemeClr val="dk1"/>
                </a:solidFill>
                <a:latin typeface="Calibri"/>
                <a:ea typeface="Calibri"/>
                <a:cs typeface="Calibri"/>
                <a:sym typeface="Calibri"/>
              </a:rPr>
              <a:t> [1074]; </a:t>
            </a:r>
            <a:r>
              <a:rPr lang="en-GB" sz="1200" dirty="0" err="1">
                <a:solidFill>
                  <a:schemeClr val="dk1"/>
                </a:solidFill>
                <a:latin typeface="Calibri"/>
                <a:ea typeface="Calibri"/>
                <a:cs typeface="Calibri"/>
                <a:sym typeface="Calibri"/>
              </a:rPr>
              <a:t>tarjeta</a:t>
            </a:r>
            <a:r>
              <a:rPr lang="en-GB" sz="1200" dirty="0">
                <a:solidFill>
                  <a:schemeClr val="dk1"/>
                </a:solidFill>
                <a:latin typeface="Calibri"/>
                <a:ea typeface="Calibri"/>
                <a:cs typeface="Calibri"/>
                <a:sym typeface="Calibri"/>
              </a:rPr>
              <a:t> [1958]; </a:t>
            </a:r>
            <a:r>
              <a:rPr lang="en-GB" sz="1200" dirty="0" err="1">
                <a:solidFill>
                  <a:schemeClr val="dk1"/>
                </a:solidFill>
                <a:latin typeface="Calibri"/>
                <a:ea typeface="Calibri"/>
                <a:cs typeface="Calibri"/>
                <a:sym typeface="Calibri"/>
              </a:rPr>
              <a:t>lleno</a:t>
            </a:r>
            <a:r>
              <a:rPr lang="en-GB" sz="1200" dirty="0">
                <a:solidFill>
                  <a:schemeClr val="dk1"/>
                </a:solidFill>
                <a:latin typeface="Calibri"/>
                <a:ea typeface="Calibri"/>
                <a:cs typeface="Calibri"/>
                <a:sym typeface="Calibri"/>
              </a:rPr>
              <a:t> [684]; </a:t>
            </a:r>
            <a:r>
              <a:rPr lang="en-GB" sz="1200" dirty="0" err="1">
                <a:solidFill>
                  <a:schemeClr val="dk1"/>
                </a:solidFill>
                <a:latin typeface="Calibri"/>
                <a:ea typeface="Calibri"/>
                <a:cs typeface="Calibri"/>
                <a:sym typeface="Calibri"/>
              </a:rPr>
              <a:t>vacío</a:t>
            </a:r>
            <a:r>
              <a:rPr lang="en-GB" sz="1200" dirty="0">
                <a:solidFill>
                  <a:schemeClr val="dk1"/>
                </a:solidFill>
                <a:latin typeface="Calibri"/>
                <a:ea typeface="Calibri"/>
                <a:cs typeface="Calibri"/>
                <a:sym typeface="Calibri"/>
              </a:rPr>
              <a:t> [1585]</a:t>
            </a:r>
            <a:r>
              <a:rPr lang="en-GB" dirty="0"/>
              <a:t> </a:t>
            </a:r>
            <a:endParaRPr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dirty="0"/>
          </a:p>
          <a:p>
            <a:pPr marL="0" lvl="0" indent="0" algn="l" rtl="0">
              <a:spcBef>
                <a:spcPts val="0"/>
              </a:spcBef>
              <a:spcAft>
                <a:spcPts val="0"/>
              </a:spcAft>
              <a:buNone/>
            </a:pPr>
            <a:endParaRPr dirty="0"/>
          </a:p>
        </p:txBody>
      </p:sp>
      <p:sp>
        <p:nvSpPr>
          <p:cNvPr id="131" name="Google Shape;1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 and second persons singular forms of the </a:t>
            </a:r>
            <a:r>
              <a:rPr lang="en-GB" dirty="0" err="1"/>
              <a:t>preterite</a:t>
            </a:r>
            <a:r>
              <a:rPr lang="en-GB" dirty="0"/>
              <a:t> again.</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362" name="Google Shape;3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introduce the 1st person singular of the </a:t>
            </a:r>
            <a:r>
              <a:rPr lang="en-GB" dirty="0" err="1"/>
              <a:t>preterite</a:t>
            </a:r>
            <a:r>
              <a:rPr lang="en-GB" dirty="0"/>
              <a:t> in a sentence. </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373" name="Google Shape;3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introduce the 2</a:t>
            </a:r>
            <a:r>
              <a:rPr lang="en-GB" baseline="30000" dirty="0"/>
              <a:t>nd</a:t>
            </a:r>
            <a:r>
              <a:rPr lang="en-GB" dirty="0"/>
              <a:t> person singular of the </a:t>
            </a:r>
            <a:r>
              <a:rPr lang="en-GB" dirty="0" err="1"/>
              <a:t>preterite</a:t>
            </a:r>
            <a:r>
              <a:rPr lang="en-GB" dirty="0"/>
              <a:t> in a sentence</a:t>
            </a:r>
            <a:r>
              <a:rPr lang="en-GB"/>
              <a:t>. </a:t>
            </a:r>
          </a:p>
          <a:p>
            <a:pPr marL="0" marR="0" lvl="0" indent="0" algn="l" rtl="0">
              <a:lnSpc>
                <a:spcPct val="100000"/>
              </a:lnSpc>
              <a:spcBef>
                <a:spcPts val="0"/>
              </a:spcBef>
              <a:spcAft>
                <a:spcPts val="0"/>
              </a:spcAft>
              <a:buClr>
                <a:schemeClr val="dk1"/>
              </a:buClr>
              <a:buSzPts val="1200"/>
              <a:buFont typeface="Calibri"/>
              <a:buNone/>
            </a:pPr>
            <a:endParaRPr lang="en-GB"/>
          </a:p>
          <a:p>
            <a:pPr marL="0" marR="0" lvl="0" indent="0" algn="l" rtl="0">
              <a:lnSpc>
                <a:spcPct val="100000"/>
              </a:lnSpc>
              <a:spcBef>
                <a:spcPts val="0"/>
              </a:spcBef>
              <a:spcAft>
                <a:spcPts val="0"/>
              </a:spcAft>
              <a:buClr>
                <a:schemeClr val="dk1"/>
              </a:buClr>
              <a:buSzPts val="1200"/>
              <a:buFont typeface="Calibri"/>
              <a:buNone/>
            </a:pPr>
            <a:r>
              <a:rPr lang="en-GB"/>
              <a:t>Note: it</a:t>
            </a:r>
            <a:r>
              <a:rPr lang="en-GB" baseline="0"/>
              <a:t> may be of interest to students that ‘un cambio </a:t>
            </a:r>
            <a:r>
              <a:rPr lang="en-GB" b="1" baseline="0"/>
              <a:t>de</a:t>
            </a:r>
            <a:r>
              <a:rPr lang="en-GB" baseline="0"/>
              <a:t> equipo’ would mean ‘you changed team’. Prepositions matter!</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382" name="Google Shape;3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cycle through the 1</a:t>
            </a:r>
            <a:r>
              <a:rPr lang="en-GB" baseline="30000" dirty="0"/>
              <a:t>st</a:t>
            </a:r>
            <a:r>
              <a:rPr lang="en-GB" dirty="0"/>
              <a:t> person singular in the </a:t>
            </a:r>
            <a:r>
              <a:rPr lang="en-GB" err="1"/>
              <a:t>preterite</a:t>
            </a:r>
            <a:r>
              <a:rPr lang="en-GB"/>
              <a:t> again.</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391" name="Google Shape;3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Teachers cycle through the 2</a:t>
            </a:r>
            <a:r>
              <a:rPr lang="en-GB" baseline="30000" dirty="0"/>
              <a:t>nd</a:t>
            </a:r>
            <a:r>
              <a:rPr lang="en-GB" dirty="0"/>
              <a:t> person singular in the </a:t>
            </a:r>
            <a:r>
              <a:rPr lang="en-GB" err="1"/>
              <a:t>preterite</a:t>
            </a:r>
            <a:r>
              <a:rPr lang="en-GB"/>
              <a:t> again.</a:t>
            </a:r>
            <a:endParaRPr dirty="0"/>
          </a:p>
          <a:p>
            <a:pPr marL="457200" marR="0" lvl="0" indent="-228600" algn="l" rtl="0">
              <a:lnSpc>
                <a:spcPct val="100000"/>
              </a:lnSpc>
              <a:spcBef>
                <a:spcPts val="0"/>
              </a:spcBef>
              <a:spcAft>
                <a:spcPts val="0"/>
              </a:spcAft>
              <a:buClr>
                <a:schemeClr val="dk1"/>
              </a:buClr>
              <a:buSzPts val="1400"/>
              <a:buFont typeface="Calibri"/>
              <a:buNone/>
            </a:pPr>
            <a:endParaRPr dirty="0"/>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403" name="Google Shape;4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a:t>
            </a:r>
            <a:r>
              <a:rPr lang="en-GB" b="1"/>
              <a:t>: </a:t>
            </a:r>
            <a:r>
              <a:rPr lang="en-GB" b="0"/>
              <a:t>to </a:t>
            </a:r>
            <a:r>
              <a:rPr lang="en-GB" b="0" dirty="0"/>
              <a:t>recap </a:t>
            </a:r>
            <a:r>
              <a:rPr lang="en-GB" sz="1200" b="0" dirty="0">
                <a:solidFill>
                  <a:schemeClr val="dk1"/>
                </a:solidFill>
                <a:latin typeface="Calibri"/>
                <a:ea typeface="Calibri"/>
                <a:cs typeface="Calibri"/>
                <a:sym typeface="Calibri"/>
              </a:rPr>
              <a:t>the rules on ‘del’ vs ‘de la’ with various </a:t>
            </a:r>
            <a:r>
              <a:rPr lang="en-GB" sz="1200" b="0">
                <a:solidFill>
                  <a:schemeClr val="dk1"/>
                </a:solidFill>
                <a:latin typeface="Calibri"/>
                <a:ea typeface="Calibri"/>
                <a:cs typeface="Calibri"/>
                <a:sym typeface="Calibri"/>
              </a:rPr>
              <a:t>adverbs of position that </a:t>
            </a:r>
            <a:r>
              <a:rPr lang="en-GB" sz="1200" b="0" dirty="0">
                <a:solidFill>
                  <a:schemeClr val="dk1"/>
                </a:solidFill>
                <a:latin typeface="Calibri"/>
                <a:ea typeface="Calibri"/>
                <a:cs typeface="Calibri"/>
                <a:sym typeface="Calibri"/>
              </a:rPr>
              <a:t>were introduced in Year 7.</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Go through the grammar explanation with students, revealing each new sentence on a mouse click.</a:t>
            </a:r>
          </a:p>
          <a:p>
            <a:pPr marL="228600" lvl="0" indent="-228600" algn="l" rtl="0">
              <a:spcBef>
                <a:spcPts val="0"/>
              </a:spcBef>
              <a:spcAft>
                <a:spcPts val="0"/>
              </a:spcAft>
              <a:buClr>
                <a:schemeClr val="dk1"/>
              </a:buClr>
              <a:buSzPts val="1200"/>
              <a:buFont typeface="Calibri"/>
              <a:buAutoNum type="arabicPeriod"/>
            </a:pPr>
            <a:endParaRPr b="0" dirty="0"/>
          </a:p>
          <a:p>
            <a:pPr marL="0" lvl="0" indent="0" algn="l" rtl="0">
              <a:spcBef>
                <a:spcPts val="0"/>
              </a:spcBef>
              <a:spcAft>
                <a:spcPts val="0"/>
              </a:spcAft>
              <a:buClr>
                <a:schemeClr val="dk1"/>
              </a:buClr>
              <a:buSzPts val="1200"/>
              <a:buFont typeface="Calibri"/>
              <a:buNone/>
            </a:pPr>
            <a:r>
              <a:rPr lang="en-GB" b="1" dirty="0"/>
              <a:t>Notes:</a:t>
            </a:r>
            <a:endParaRPr dirty="0"/>
          </a:p>
          <a:p>
            <a:pPr marL="0" lvl="0" indent="0" algn="l" rtl="0">
              <a:spcBef>
                <a:spcPts val="0"/>
              </a:spcBef>
              <a:spcAft>
                <a:spcPts val="0"/>
              </a:spcAft>
              <a:buClr>
                <a:schemeClr val="dk1"/>
              </a:buClr>
              <a:buSzPts val="1200"/>
              <a:buFont typeface="Calibri"/>
              <a:buNone/>
            </a:pPr>
            <a:r>
              <a:rPr lang="en-GB" b="0"/>
              <a:t>Although</a:t>
            </a:r>
            <a:r>
              <a:rPr lang="en-GB" b="0" baseline="0"/>
              <a:t> words such as ‘cerca’ are adverbs, they function in a similar way to prepositional phrases when used with ‘estar’, ‘de’ and a noun. </a:t>
            </a:r>
          </a:p>
        </p:txBody>
      </p:sp>
      <p:sp>
        <p:nvSpPr>
          <p:cNvPr id="437" name="Google Shape;43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reading exercise to practise distinguishing between ‘</a:t>
            </a:r>
            <a:r>
              <a:rPr lang="en-GB" b="0" dirty="0" err="1"/>
              <a:t>hago</a:t>
            </a:r>
            <a:r>
              <a:rPr lang="en-GB" b="0" dirty="0"/>
              <a:t>’ and ‘</a:t>
            </a:r>
            <a:r>
              <a:rPr lang="en-GB" b="0" dirty="0" err="1"/>
              <a:t>hice</a:t>
            </a:r>
            <a:r>
              <a:rPr lang="en-GB" b="0" dirty="0"/>
              <a:t>’, using ‘del’ / ‘de la’ and understanding adverbs of position.</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first should look at the sentences and decide if the activity was done today or yesterday. </a:t>
            </a:r>
            <a:endParaRPr b="0" dirty="0"/>
          </a:p>
          <a:p>
            <a:pPr marL="0" lvl="0" indent="0" algn="l" rtl="0">
              <a:spcBef>
                <a:spcPts val="0"/>
              </a:spcBef>
              <a:spcAft>
                <a:spcPts val="0"/>
              </a:spcAft>
              <a:buNone/>
            </a:pPr>
            <a:r>
              <a:rPr lang="en-GB" b="0" dirty="0"/>
              <a:t>2. They then decide between del and ‘de la’. </a:t>
            </a:r>
          </a:p>
          <a:p>
            <a:pPr marL="0" lvl="0" indent="0" algn="l" rtl="0">
              <a:spcBef>
                <a:spcPts val="0"/>
              </a:spcBef>
              <a:spcAft>
                <a:spcPts val="0"/>
              </a:spcAft>
              <a:buNone/>
            </a:pPr>
            <a:r>
              <a:rPr lang="en-GB" b="0" dirty="0"/>
              <a:t>3. Finally students should write in English what happens and where the action occurs/occurred.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4. Answers are animated to reveal from left </a:t>
            </a:r>
            <a:r>
              <a:rPr lang="en-GB" sz="1200" b="0" i="0" u="none" strike="noStrike" cap="none">
                <a:solidFill>
                  <a:schemeClr val="dk1"/>
                </a:solidFill>
                <a:effectLst/>
                <a:latin typeface="Calibri"/>
                <a:ea typeface="Calibri"/>
                <a:cs typeface="Calibri"/>
                <a:sym typeface="Calibri"/>
              </a:rPr>
              <a:t>to right, </a:t>
            </a:r>
            <a:r>
              <a:rPr lang="en-GB" sz="1200" b="0" i="0" u="none" strike="noStrike" cap="none" dirty="0">
                <a:solidFill>
                  <a:schemeClr val="dk1"/>
                </a:solidFill>
                <a:effectLst/>
                <a:latin typeface="Calibri"/>
                <a:ea typeface="Calibri"/>
                <a:cs typeface="Calibri"/>
                <a:sym typeface="Calibri"/>
              </a:rPr>
              <a:t>across each row, </a:t>
            </a:r>
            <a:r>
              <a:rPr lang="en-GB" b="0" dirty="0"/>
              <a:t>starting with the ‘del’ / ‘de la’ column, then the ‘hoy o </a:t>
            </a:r>
            <a:r>
              <a:rPr lang="en-GB" b="0" dirty="0" err="1"/>
              <a:t>ayer</a:t>
            </a:r>
            <a:r>
              <a:rPr lang="en-GB" b="0" dirty="0"/>
              <a:t>’ column, and finally the right hand column.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5. During feedback, the teacher can elicit from students the meaning of</a:t>
            </a:r>
            <a:r>
              <a:rPr lang="en-GB" b="0" baseline="0" dirty="0"/>
              <a:t> the full sentence. It is worth focusing in particular here on the use of ‘</a:t>
            </a:r>
            <a:r>
              <a:rPr lang="en-GB" b="0" baseline="0" dirty="0" err="1"/>
              <a:t>hacer</a:t>
            </a:r>
            <a:r>
              <a:rPr lang="en-GB" b="0" baseline="0" dirty="0"/>
              <a:t>’: does it translate as ‘do’, ‘make’ or something else (e.g. </a:t>
            </a:r>
            <a:r>
              <a:rPr lang="en-GB" b="0" baseline="0" dirty="0" err="1"/>
              <a:t>hacer</a:t>
            </a:r>
            <a:r>
              <a:rPr lang="en-GB" b="0" baseline="0" dirty="0"/>
              <a:t> fila – to line up)?</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Notes:</a:t>
            </a:r>
          </a:p>
          <a:p>
            <a:pPr marL="228600" lvl="0" indent="-228600" algn="l" rtl="0">
              <a:spcBef>
                <a:spcPts val="0"/>
              </a:spcBef>
              <a:spcAft>
                <a:spcPts val="0"/>
              </a:spcAft>
              <a:buAutoNum type="arabicPeriod"/>
            </a:pPr>
            <a:r>
              <a:rPr lang="en-GB" b="0" dirty="0"/>
              <a:t>Several</a:t>
            </a:r>
            <a:r>
              <a:rPr lang="en-GB" b="0" baseline="0" dirty="0"/>
              <a:t> time markers (e.g. </a:t>
            </a:r>
            <a:r>
              <a:rPr lang="en-GB" b="0" baseline="0" dirty="0" err="1"/>
              <a:t>en</a:t>
            </a:r>
            <a:r>
              <a:rPr lang="en-GB" b="0" baseline="0" dirty="0"/>
              <a:t> mayo) are inserted to avoid all sentences beginning with a verb (which might give away answers). These could plausibly refer to the habitual present or </a:t>
            </a:r>
            <a:r>
              <a:rPr lang="en-GB" b="0" baseline="0" dirty="0" err="1"/>
              <a:t>preterite</a:t>
            </a:r>
            <a:r>
              <a:rPr lang="en-GB" b="0" baseline="0" dirty="0"/>
              <a:t>, so won’t give away the answers about when the event occurred.</a:t>
            </a:r>
          </a:p>
          <a:p>
            <a:pPr marL="228600" lvl="0" indent="-228600" algn="l" rtl="0">
              <a:spcBef>
                <a:spcPts val="0"/>
              </a:spcBef>
              <a:spcAft>
                <a:spcPts val="0"/>
              </a:spcAft>
              <a:buAutoNum type="arabicPeriod"/>
            </a:pPr>
            <a:r>
              <a:rPr lang="en-GB" b="0" baseline="0" dirty="0"/>
              <a:t>Other examples of sport-related vocabulary used with </a:t>
            </a:r>
            <a:r>
              <a:rPr lang="en-GB" b="0" baseline="0" dirty="0" err="1"/>
              <a:t>hacer</a:t>
            </a:r>
            <a:r>
              <a:rPr lang="en-GB" b="0" baseline="0" dirty="0"/>
              <a:t> include (</a:t>
            </a:r>
            <a:r>
              <a:rPr lang="en-GB" b="0" baseline="0" dirty="0" err="1"/>
              <a:t>hacer</a:t>
            </a:r>
            <a:r>
              <a:rPr lang="en-GB" b="0" baseline="0" dirty="0"/>
              <a:t> un </a:t>
            </a:r>
            <a:r>
              <a:rPr lang="en-GB" b="0" baseline="0" dirty="0" err="1"/>
              <a:t>pase</a:t>
            </a:r>
            <a:r>
              <a:rPr lang="en-GB" b="0" baseline="0" dirty="0"/>
              <a:t>, </a:t>
            </a:r>
            <a:r>
              <a:rPr lang="en-GB" b="0" baseline="0" dirty="0" err="1"/>
              <a:t>hacer</a:t>
            </a:r>
            <a:r>
              <a:rPr lang="en-GB" b="0" baseline="0" dirty="0"/>
              <a:t> un </a:t>
            </a:r>
            <a:r>
              <a:rPr lang="en-GB" b="0" baseline="0" dirty="0" err="1"/>
              <a:t>contraataque</a:t>
            </a:r>
            <a:r>
              <a:rPr lang="en-GB" b="0" baseline="0" dirty="0"/>
              <a:t>, </a:t>
            </a:r>
            <a:r>
              <a:rPr lang="en-GB" b="0" baseline="0" dirty="0" err="1"/>
              <a:t>hacer</a:t>
            </a:r>
            <a:r>
              <a:rPr lang="en-GB" b="0" baseline="0" dirty="0"/>
              <a:t> una </a:t>
            </a:r>
            <a:r>
              <a:rPr lang="en-GB" b="0" baseline="0" dirty="0" err="1"/>
              <a:t>falta</a:t>
            </a:r>
            <a:r>
              <a:rPr lang="en-GB" b="0" baseline="0" dirty="0"/>
              <a:t>/una </a:t>
            </a:r>
            <a:r>
              <a:rPr lang="en-GB" b="0" baseline="0" dirty="0" err="1"/>
              <a:t>infracción</a:t>
            </a:r>
            <a:r>
              <a:rPr lang="en-GB" b="0" baseline="0" dirty="0"/>
              <a:t>, </a:t>
            </a:r>
            <a:r>
              <a:rPr lang="en-GB" b="0" baseline="0" dirty="0" err="1"/>
              <a:t>hacer</a:t>
            </a:r>
            <a:r>
              <a:rPr lang="en-GB" b="0" baseline="0" dirty="0"/>
              <a:t> un penalty).</a:t>
            </a:r>
            <a:endParaRPr lang="en-GB" b="1"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Frequency of unknown</a:t>
            </a:r>
            <a:r>
              <a:rPr lang="en-GB" b="1" baseline="0" dirty="0"/>
              <a:t> words/cognates:</a:t>
            </a:r>
          </a:p>
          <a:p>
            <a:pPr marL="0" lvl="0" indent="0" algn="l" rtl="0">
              <a:spcBef>
                <a:spcPts val="0"/>
              </a:spcBef>
              <a:spcAft>
                <a:spcPts val="0"/>
              </a:spcAft>
              <a:buNone/>
            </a:pPr>
            <a:r>
              <a:rPr lang="en-GB" b="0" baseline="0" dirty="0" err="1"/>
              <a:t>entrenador</a:t>
            </a:r>
            <a:r>
              <a:rPr lang="en-GB" b="0" baseline="0" dirty="0"/>
              <a:t> [3328]; </a:t>
            </a:r>
            <a:r>
              <a:rPr lang="en-GB" b="0" baseline="0" dirty="0" err="1"/>
              <a:t>árbitro</a:t>
            </a:r>
            <a:r>
              <a:rPr lang="en-GB" b="0" baseline="0" dirty="0"/>
              <a:t> [4602]; </a:t>
            </a:r>
            <a:r>
              <a:rPr lang="en-GB" b="0" baseline="0" dirty="0" err="1"/>
              <a:t>ataque</a:t>
            </a:r>
            <a:r>
              <a:rPr lang="en-GB" b="0" baseline="0" dirty="0"/>
              <a:t> [1116]; </a:t>
            </a:r>
            <a:r>
              <a:rPr lang="en-GB" b="0" baseline="0" dirty="0" err="1"/>
              <a:t>capitán</a:t>
            </a:r>
            <a:r>
              <a:rPr lang="en-GB" b="0" baseline="0" dirty="0"/>
              <a:t> [1774]  </a:t>
            </a:r>
          </a:p>
          <a:p>
            <a:pPr marL="0" lvl="0" indent="0" algn="l" rtl="0">
              <a:spcBef>
                <a:spcPts val="0"/>
              </a:spcBef>
              <a:spcAft>
                <a:spcPts val="0"/>
              </a:spcAft>
              <a:buNone/>
            </a:pPr>
            <a:endParaRPr b="0" dirty="0"/>
          </a:p>
        </p:txBody>
      </p:sp>
      <p:sp>
        <p:nvSpPr>
          <p:cNvPr id="460" name="Google Shape;46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a:t>
            </a:r>
            <a:r>
              <a:rPr lang="en-GB" b="1"/>
              <a:t>: </a:t>
            </a:r>
            <a:r>
              <a:rPr lang="en-GB" b="0"/>
              <a:t>to </a:t>
            </a:r>
            <a:r>
              <a:rPr lang="en-GB" b="0" dirty="0"/>
              <a:t>distinguish </a:t>
            </a:r>
            <a:r>
              <a:rPr lang="en-GB" b="0"/>
              <a:t>meaning between the meanings of </a:t>
            </a:r>
            <a:r>
              <a:rPr lang="en-GB" b="0" dirty="0"/>
              <a:t>‘</a:t>
            </a:r>
            <a:r>
              <a:rPr lang="en-GB" b="0" dirty="0" err="1"/>
              <a:t>haces</a:t>
            </a:r>
            <a:r>
              <a:rPr lang="en-GB" b="0" dirty="0"/>
              <a:t>’ and ‘</a:t>
            </a:r>
            <a:r>
              <a:rPr lang="en-GB" b="0" err="1"/>
              <a:t>hiciste</a:t>
            </a:r>
            <a:r>
              <a:rPr lang="en-GB" b="0"/>
              <a:t>’; to recognise </a:t>
            </a:r>
            <a:r>
              <a:rPr lang="en-GB" b="0" dirty="0"/>
              <a:t>what gender of noun follows ‘del’ and ‘de la’.</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Teachers click the number button to play the recording. Students should copy out </a:t>
            </a:r>
            <a:r>
              <a:rPr lang="en-GB" b="0"/>
              <a:t>the grid</a:t>
            </a:r>
            <a:r>
              <a:rPr lang="en-GB" b="0" baseline="0"/>
              <a:t> </a:t>
            </a:r>
            <a:r>
              <a:rPr lang="en-GB" b="0"/>
              <a:t>and </a:t>
            </a:r>
            <a:r>
              <a:rPr lang="en-GB" b="0" dirty="0"/>
              <a:t>put a cross in either the ‘do you’ (present) column or the ‘did you (past) column. Then </a:t>
            </a:r>
            <a:r>
              <a:rPr lang="en-GB" b="0"/>
              <a:t>they write the action and which </a:t>
            </a:r>
            <a:r>
              <a:rPr lang="en-GB" b="0" dirty="0"/>
              <a:t>of the two words would correctly complete </a:t>
            </a:r>
            <a:r>
              <a:rPr lang="en-GB" b="0"/>
              <a:t>the sentence.</a:t>
            </a:r>
            <a:endParaRPr b="0" dirty="0"/>
          </a:p>
          <a:p>
            <a:pPr marL="0" lvl="0" indent="0" algn="l" rtl="0">
              <a:spcBef>
                <a:spcPts val="0"/>
              </a:spcBef>
              <a:spcAft>
                <a:spcPts val="0"/>
              </a:spcAft>
              <a:buNone/>
            </a:pPr>
            <a:r>
              <a:rPr lang="en-GB" b="0" dirty="0"/>
              <a:t>2. Answers are shown by clicking</a:t>
            </a:r>
            <a:r>
              <a:rPr lang="en-GB" b="0"/>
              <a:t>. On</a:t>
            </a:r>
            <a:r>
              <a:rPr lang="en-GB" b="0" baseline="0"/>
              <a:t> the first click, a set of beige buttons will appear. These can be used to play the full sentence, so that students can check their answers with audio reinforcement. </a:t>
            </a:r>
            <a:r>
              <a:rPr lang="en-GB" b="0"/>
              <a:t>All </a:t>
            </a:r>
            <a:r>
              <a:rPr lang="en-GB" b="0" dirty="0"/>
              <a:t>answers are </a:t>
            </a:r>
            <a:r>
              <a:rPr lang="en-GB" b="0"/>
              <a:t>shown from left to right</a:t>
            </a:r>
            <a:r>
              <a:rPr lang="en-GB" b="0" baseline="0"/>
              <a:t> </a:t>
            </a:r>
            <a:r>
              <a:rPr lang="en-GB" b="0"/>
              <a:t>for each question item </a:t>
            </a:r>
            <a:r>
              <a:rPr lang="en-GB" b="0" dirty="0"/>
              <a:t>before going on to the next question.</a:t>
            </a:r>
            <a:endParaRPr b="0" dirty="0"/>
          </a:p>
          <a:p>
            <a:pPr marL="0" lvl="0" indent="0" algn="l" rtl="0">
              <a:spcBef>
                <a:spcPts val="0"/>
              </a:spcBef>
              <a:spcAft>
                <a:spcPts val="0"/>
              </a:spcAft>
              <a:buNone/>
            </a:pPr>
            <a:endParaRPr lang="en-GB" b="0"/>
          </a:p>
          <a:p>
            <a:pPr marL="0" lvl="0" indent="0" algn="l" rtl="0">
              <a:spcBef>
                <a:spcPts val="0"/>
              </a:spcBef>
              <a:spcAft>
                <a:spcPts val="0"/>
              </a:spcAft>
              <a:buNone/>
            </a:pPr>
            <a:r>
              <a:rPr lang="en-GB" b="1"/>
              <a:t>Note:</a:t>
            </a:r>
            <a:r>
              <a:rPr lang="en-GB" b="1" baseline="0"/>
              <a:t> </a:t>
            </a:r>
            <a:r>
              <a:rPr lang="en-GB" b="0"/>
              <a:t>Optionally, teachers </a:t>
            </a:r>
            <a:r>
              <a:rPr lang="en-GB" b="0" dirty="0"/>
              <a:t>could also ask the </a:t>
            </a:r>
            <a:r>
              <a:rPr lang="en-GB" b="0"/>
              <a:t>students to</a:t>
            </a:r>
            <a:r>
              <a:rPr lang="en-GB" b="0" baseline="0"/>
              <a:t> </a:t>
            </a:r>
            <a:r>
              <a:rPr lang="en-GB" b="0"/>
              <a:t>translate the adverb of position,</a:t>
            </a:r>
            <a:r>
              <a:rPr lang="en-GB" b="0" baseline="0"/>
              <a:t> as this is the one part of the sentence that isn’t an explicit focus of the activity. This may require a further listen.</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a:t>¿</a:t>
            </a:r>
            <a:r>
              <a:rPr lang="en-GB" b="0" dirty="0" err="1"/>
              <a:t>Hiciste</a:t>
            </a:r>
            <a:r>
              <a:rPr lang="en-GB" b="0" dirty="0"/>
              <a:t> </a:t>
            </a:r>
            <a:r>
              <a:rPr lang="en-GB" b="0" dirty="0" err="1"/>
              <a:t>deporte</a:t>
            </a:r>
            <a:r>
              <a:rPr lang="en-GB" b="0" dirty="0"/>
              <a:t> </a:t>
            </a:r>
            <a:r>
              <a:rPr lang="en-GB" b="0" dirty="0" err="1"/>
              <a:t>en</a:t>
            </a:r>
            <a:r>
              <a:rPr lang="en-GB" b="0" dirty="0"/>
              <a:t> mayo </a:t>
            </a:r>
            <a:r>
              <a:rPr lang="en-GB" b="0" err="1"/>
              <a:t>cerca</a:t>
            </a:r>
            <a:r>
              <a:rPr lang="en-GB" b="0"/>
              <a:t> del…?</a:t>
            </a:r>
            <a:endParaRPr dirty="0"/>
          </a:p>
          <a:p>
            <a:pPr marL="228600" lvl="0" indent="-228600" algn="l" rtl="0">
              <a:spcBef>
                <a:spcPts val="0"/>
              </a:spcBef>
              <a:spcAft>
                <a:spcPts val="0"/>
              </a:spcAft>
              <a:buClr>
                <a:schemeClr val="dk1"/>
              </a:buClr>
              <a:buSzPts val="1200"/>
              <a:buFont typeface="Calibri"/>
              <a:buAutoNum type="arabicPeriod"/>
            </a:pPr>
            <a:r>
              <a:rPr lang="en-GB" b="0" dirty="0"/>
              <a:t>¿</a:t>
            </a:r>
            <a:r>
              <a:rPr lang="en-GB" b="0" dirty="0" err="1"/>
              <a:t>Hiciste</a:t>
            </a:r>
            <a:r>
              <a:rPr lang="en-GB" b="0" dirty="0"/>
              <a:t> </a:t>
            </a:r>
            <a:r>
              <a:rPr lang="en-GB" b="0" dirty="0" err="1"/>
              <a:t>ejercicio</a:t>
            </a:r>
            <a:r>
              <a:rPr lang="en-GB" b="0" dirty="0"/>
              <a:t> </a:t>
            </a:r>
            <a:r>
              <a:rPr lang="en-GB" b="0" dirty="0" err="1"/>
              <a:t>en</a:t>
            </a:r>
            <a:r>
              <a:rPr lang="en-GB" b="0" dirty="0"/>
              <a:t> </a:t>
            </a:r>
            <a:r>
              <a:rPr lang="en-GB" b="0" dirty="0" err="1"/>
              <a:t>junio</a:t>
            </a:r>
            <a:r>
              <a:rPr lang="en-GB" b="0" dirty="0"/>
              <a:t> </a:t>
            </a:r>
            <a:r>
              <a:rPr lang="en-GB" b="0" dirty="0" err="1"/>
              <a:t>encima</a:t>
            </a:r>
            <a:r>
              <a:rPr lang="en-GB" b="0" dirty="0"/>
              <a:t> </a:t>
            </a:r>
            <a:r>
              <a:rPr lang="en-GB" b="0"/>
              <a:t>de la…?</a:t>
            </a:r>
          </a:p>
          <a:p>
            <a:pPr marL="228600" lvl="0" indent="-228600" algn="l" rtl="0">
              <a:spcBef>
                <a:spcPts val="0"/>
              </a:spcBef>
              <a:spcAft>
                <a:spcPts val="0"/>
              </a:spcAft>
              <a:buClr>
                <a:schemeClr val="dk1"/>
              </a:buClr>
              <a:buSzPts val="1200"/>
              <a:buFont typeface="Calibri"/>
              <a:buAutoNum type="arabicPeriod"/>
            </a:pPr>
            <a:r>
              <a:rPr lang="en-GB" b="0"/>
              <a:t>¿</a:t>
            </a:r>
            <a:r>
              <a:rPr lang="en-GB" b="0" dirty="0" err="1"/>
              <a:t>Haces</a:t>
            </a:r>
            <a:r>
              <a:rPr lang="en-GB" b="0" dirty="0"/>
              <a:t> </a:t>
            </a:r>
            <a:r>
              <a:rPr lang="en-GB" b="0" dirty="0" err="1"/>
              <a:t>cosas</a:t>
            </a:r>
            <a:r>
              <a:rPr lang="en-GB" b="0" dirty="0"/>
              <a:t> </a:t>
            </a:r>
            <a:r>
              <a:rPr lang="en-GB" b="0" dirty="0" err="1"/>
              <a:t>importantes</a:t>
            </a:r>
            <a:r>
              <a:rPr lang="en-GB" b="0" dirty="0"/>
              <a:t> </a:t>
            </a:r>
            <a:r>
              <a:rPr lang="en-GB" b="0" err="1"/>
              <a:t>lejos</a:t>
            </a:r>
            <a:r>
              <a:rPr lang="en-GB" b="0"/>
              <a:t> del…?</a:t>
            </a:r>
          </a:p>
          <a:p>
            <a:pPr marL="228600" lvl="0" indent="-228600" algn="l" rtl="0">
              <a:spcBef>
                <a:spcPts val="0"/>
              </a:spcBef>
              <a:spcAft>
                <a:spcPts val="0"/>
              </a:spcAft>
              <a:buClr>
                <a:schemeClr val="dk1"/>
              </a:buClr>
              <a:buSzPts val="1200"/>
              <a:buFont typeface="Calibri"/>
              <a:buAutoNum type="arabicPeriod"/>
            </a:pPr>
            <a:r>
              <a:rPr lang="en-GB" b="0"/>
              <a:t>¿</a:t>
            </a:r>
            <a:r>
              <a:rPr lang="en-GB" b="0" dirty="0" err="1"/>
              <a:t>Hiciste</a:t>
            </a:r>
            <a:r>
              <a:rPr lang="en-GB" b="0" dirty="0"/>
              <a:t> </a:t>
            </a:r>
            <a:r>
              <a:rPr lang="en-GB" b="0" dirty="0" err="1"/>
              <a:t>muchas</a:t>
            </a:r>
            <a:r>
              <a:rPr lang="en-GB" b="0" dirty="0"/>
              <a:t> </a:t>
            </a:r>
            <a:r>
              <a:rPr lang="en-GB" b="0" dirty="0" err="1"/>
              <a:t>actividades</a:t>
            </a:r>
            <a:r>
              <a:rPr lang="en-GB" b="0" dirty="0"/>
              <a:t> </a:t>
            </a:r>
            <a:r>
              <a:rPr lang="en-GB" b="0" err="1"/>
              <a:t>fuera</a:t>
            </a:r>
            <a:r>
              <a:rPr lang="en-GB" b="0"/>
              <a:t> del…?</a:t>
            </a:r>
          </a:p>
          <a:p>
            <a:pPr marL="228600" lvl="0" indent="-228600" algn="l" rtl="0">
              <a:spcBef>
                <a:spcPts val="0"/>
              </a:spcBef>
              <a:spcAft>
                <a:spcPts val="0"/>
              </a:spcAft>
              <a:buClr>
                <a:schemeClr val="dk1"/>
              </a:buClr>
              <a:buSzPts val="1200"/>
              <a:buFont typeface="Calibri"/>
              <a:buAutoNum type="arabicPeriod"/>
            </a:pPr>
            <a:r>
              <a:rPr lang="en-GB" b="0"/>
              <a:t>¿Haces </a:t>
            </a:r>
            <a:r>
              <a:rPr lang="en-GB" b="0" dirty="0"/>
              <a:t>amigos </a:t>
            </a:r>
            <a:r>
              <a:rPr lang="en-GB" b="0"/>
              <a:t>dentro del…?</a:t>
            </a:r>
          </a:p>
          <a:p>
            <a:pPr marL="228600" lvl="0" indent="-228600" algn="l" rtl="0">
              <a:spcBef>
                <a:spcPts val="0"/>
              </a:spcBef>
              <a:spcAft>
                <a:spcPts val="0"/>
              </a:spcAft>
              <a:buClr>
                <a:schemeClr val="dk1"/>
              </a:buClr>
              <a:buSzPts val="1200"/>
              <a:buFont typeface="Calibri"/>
              <a:buAutoNum type="arabicPeriod"/>
            </a:pPr>
            <a:r>
              <a:rPr lang="en-GB" b="0"/>
              <a:t>¿Hiciste </a:t>
            </a:r>
            <a:r>
              <a:rPr lang="en-GB" b="0" dirty="0" err="1"/>
              <a:t>daño</a:t>
            </a:r>
            <a:r>
              <a:rPr lang="en-GB" b="0" dirty="0"/>
              <a:t> a </a:t>
            </a:r>
            <a:r>
              <a:rPr lang="en-GB" b="0" dirty="0" err="1"/>
              <a:t>otra</a:t>
            </a:r>
            <a:r>
              <a:rPr lang="en-GB" b="0" dirty="0"/>
              <a:t> </a:t>
            </a:r>
            <a:r>
              <a:rPr lang="en-GB" b="0" dirty="0" err="1"/>
              <a:t>jugadora</a:t>
            </a:r>
            <a:r>
              <a:rPr lang="en-GB" b="0" dirty="0"/>
              <a:t> </a:t>
            </a:r>
            <a:r>
              <a:rPr lang="en-GB" b="0" dirty="0" err="1"/>
              <a:t>delante</a:t>
            </a:r>
            <a:r>
              <a:rPr lang="en-GB" b="0" dirty="0"/>
              <a:t> </a:t>
            </a:r>
            <a:r>
              <a:rPr lang="en-GB" b="0"/>
              <a:t>de la…?</a:t>
            </a:r>
          </a:p>
          <a:p>
            <a:pPr marL="228600" lvl="0" indent="-228600" algn="l" rtl="0">
              <a:spcBef>
                <a:spcPts val="0"/>
              </a:spcBef>
              <a:spcAft>
                <a:spcPts val="0"/>
              </a:spcAft>
              <a:buClr>
                <a:schemeClr val="dk1"/>
              </a:buClr>
              <a:buSzPts val="1200"/>
              <a:buFont typeface="Calibri"/>
              <a:buAutoNum type="arabicPeriod"/>
            </a:pPr>
            <a:r>
              <a:rPr lang="en-GB" b="0"/>
              <a:t>¿Hiciste una fila detrás del…?</a:t>
            </a:r>
          </a:p>
          <a:p>
            <a:pPr marL="228600" lvl="0" indent="-228600" algn="l" rtl="0">
              <a:spcBef>
                <a:spcPts val="0"/>
              </a:spcBef>
              <a:spcAft>
                <a:spcPts val="0"/>
              </a:spcAft>
              <a:buClr>
                <a:schemeClr val="dk1"/>
              </a:buClr>
              <a:buSzPts val="1200"/>
              <a:buFont typeface="Calibri"/>
              <a:buAutoNum type="arabicPeriod"/>
            </a:pPr>
            <a:r>
              <a:rPr lang="en-GB" b="0"/>
              <a:t>¿</a:t>
            </a:r>
            <a:r>
              <a:rPr lang="en-GB" b="0" dirty="0" err="1"/>
              <a:t>Haces</a:t>
            </a:r>
            <a:r>
              <a:rPr lang="en-GB" b="0" dirty="0"/>
              <a:t> videos al </a:t>
            </a:r>
            <a:r>
              <a:rPr lang="en-GB" b="0" err="1"/>
              <a:t>fondo</a:t>
            </a:r>
            <a:r>
              <a:rPr lang="en-GB" b="0" baseline="0"/>
              <a:t> de</a:t>
            </a:r>
            <a:r>
              <a:rPr lang="en-GB" b="0"/>
              <a:t>…?</a:t>
            </a:r>
          </a:p>
          <a:p>
            <a:pPr marL="228600" lvl="0" indent="-228600" algn="l" rtl="0">
              <a:spcBef>
                <a:spcPts val="0"/>
              </a:spcBef>
              <a:spcAft>
                <a:spcPts val="0"/>
              </a:spcAft>
              <a:buClr>
                <a:schemeClr val="dk1"/>
              </a:buClr>
              <a:buSzPts val="1200"/>
              <a:buFont typeface="Calibri"/>
              <a:buAutoNum type="arabicPeriod"/>
            </a:pPr>
            <a:endParaRPr lang="en-GB" b="0"/>
          </a:p>
          <a:p>
            <a:pPr marL="0" lvl="0" indent="0" algn="l" rtl="0">
              <a:spcBef>
                <a:spcPts val="0"/>
              </a:spcBef>
              <a:spcAft>
                <a:spcPts val="0"/>
              </a:spcAft>
              <a:buNone/>
            </a:pPr>
            <a:r>
              <a:rPr lang="en-GB" b="1"/>
              <a:t>Frequency of unknown</a:t>
            </a:r>
            <a:r>
              <a:rPr lang="en-GB" b="1" baseline="0"/>
              <a:t> words/cognates:</a:t>
            </a:r>
          </a:p>
          <a:p>
            <a:pPr marL="0" lvl="0" indent="0" algn="l" rtl="0">
              <a:spcBef>
                <a:spcPts val="0"/>
              </a:spcBef>
              <a:spcAft>
                <a:spcPts val="0"/>
              </a:spcAft>
              <a:buNone/>
            </a:pPr>
            <a:r>
              <a:rPr lang="es-ES" b="0" baseline="0"/>
              <a:t>entrenador [3328]; árbitro [4602]; ataque [1116]; capitán [1774]</a:t>
            </a:r>
            <a:endParaRPr lang="es-ES" b="0" dirty="0"/>
          </a:p>
        </p:txBody>
      </p:sp>
      <p:sp>
        <p:nvSpPr>
          <p:cNvPr id="489" name="Google Shape;48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dirty="0"/>
              <a:t>: 12 minutes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practise understanding yes-no questions with ‘</a:t>
            </a:r>
            <a:r>
              <a:rPr lang="en-GB" dirty="0" err="1"/>
              <a:t>hacer</a:t>
            </a:r>
            <a:r>
              <a:rPr lang="en-GB" dirty="0"/>
              <a:t>’ in the 1</a:t>
            </a:r>
            <a:r>
              <a:rPr lang="en-GB" baseline="30000" dirty="0"/>
              <a:t>st</a:t>
            </a:r>
            <a:r>
              <a:rPr lang="en-GB" dirty="0"/>
              <a:t> and 2</a:t>
            </a:r>
            <a:r>
              <a:rPr lang="en-GB" baseline="30000" dirty="0"/>
              <a:t>nd</a:t>
            </a:r>
            <a:r>
              <a:rPr lang="en-GB" dirty="0"/>
              <a:t> person </a:t>
            </a:r>
            <a:r>
              <a:rPr lang="en-GB" dirty="0" err="1"/>
              <a:t>preterite</a:t>
            </a:r>
            <a:r>
              <a:rPr lang="en-GB" dirty="0"/>
              <a:t> (–</a:t>
            </a:r>
            <a:r>
              <a:rPr lang="en-GB" dirty="0" err="1"/>
              <a:t>í</a:t>
            </a:r>
            <a:r>
              <a:rPr lang="en-GB" dirty="0"/>
              <a:t> and –</a:t>
            </a:r>
            <a:r>
              <a:rPr lang="en-GB" dirty="0" err="1"/>
              <a:t>iste</a:t>
            </a:r>
            <a:r>
              <a:rPr lang="en-GB" dirty="0"/>
              <a:t>); to consolidate adverbs and the gender of nouns that follow them</a:t>
            </a:r>
            <a:endParaRPr dirty="0"/>
          </a:p>
          <a:p>
            <a:pPr marL="0" lvl="0" indent="0" algn="l" rtl="0">
              <a:spcBef>
                <a:spcPts val="0"/>
              </a:spcBef>
              <a:spcAft>
                <a:spcPts val="0"/>
              </a:spcAft>
              <a:buNone/>
            </a:pPr>
            <a:endParaRPr b="1" dirty="0"/>
          </a:p>
          <a:p>
            <a:pPr marL="0" lvl="0" indent="0" algn="l" rtl="0">
              <a:spcBef>
                <a:spcPts val="0"/>
              </a:spcBef>
              <a:spcAft>
                <a:spcPts val="0"/>
              </a:spcAft>
              <a:buClr>
                <a:schemeClr val="dk1"/>
              </a:buClr>
              <a:buSzPts val="1200"/>
              <a:buFont typeface="Calibri"/>
              <a:buNone/>
            </a:pPr>
            <a:r>
              <a:rPr lang="en-GB" b="1" dirty="0"/>
              <a:t>Procedure: </a:t>
            </a:r>
            <a:endParaRPr dirty="0"/>
          </a:p>
          <a:p>
            <a:pPr marL="228600" lvl="0" indent="-228600" algn="l" rtl="0">
              <a:spcBef>
                <a:spcPts val="0"/>
              </a:spcBef>
              <a:spcAft>
                <a:spcPts val="0"/>
              </a:spcAft>
              <a:buClr>
                <a:schemeClr val="dk1"/>
              </a:buClr>
              <a:buSzPts val="1200"/>
              <a:buFont typeface="Calibri"/>
              <a:buAutoNum type="arabicPeriod"/>
            </a:pPr>
            <a:r>
              <a:rPr lang="en-GB"/>
              <a:t>Student </a:t>
            </a:r>
            <a:r>
              <a:rPr lang="en-GB" dirty="0"/>
              <a:t>A reads aloud the question on their prompt card. This will either need ‘</a:t>
            </a:r>
            <a:r>
              <a:rPr lang="en-GB" dirty="0" err="1"/>
              <a:t>hice</a:t>
            </a:r>
            <a:r>
              <a:rPr lang="en-GB" dirty="0"/>
              <a:t>’ or ‘</a:t>
            </a:r>
            <a:r>
              <a:rPr lang="en-GB" dirty="0" err="1"/>
              <a:t>hiciste</a:t>
            </a:r>
            <a:r>
              <a:rPr lang="en-GB" dirty="0"/>
              <a:t>’ for a completed action in the past.</a:t>
            </a:r>
            <a:endParaRPr dirty="0"/>
          </a:p>
          <a:p>
            <a:pPr marL="228600" lvl="0" indent="-228600" algn="l" rtl="0">
              <a:spcBef>
                <a:spcPts val="0"/>
              </a:spcBef>
              <a:spcAft>
                <a:spcPts val="0"/>
              </a:spcAft>
              <a:buClr>
                <a:schemeClr val="dk1"/>
              </a:buClr>
              <a:buSzPts val="1200"/>
              <a:buFont typeface="Calibri"/>
              <a:buAutoNum type="arabicPeriod"/>
            </a:pPr>
            <a:r>
              <a:rPr lang="en-GB" dirty="0"/>
              <a:t>Student B listens and decides which of the two sentences they heard: a) or b)</a:t>
            </a:r>
            <a:endParaRPr dirty="0"/>
          </a:p>
          <a:p>
            <a:pPr marL="228600" lvl="0" indent="-228600" algn="l" rtl="0">
              <a:spcBef>
                <a:spcPts val="0"/>
              </a:spcBef>
              <a:spcAft>
                <a:spcPts val="0"/>
              </a:spcAft>
              <a:buClr>
                <a:schemeClr val="dk1"/>
              </a:buClr>
              <a:buSzPts val="1200"/>
              <a:buFont typeface="Calibri"/>
              <a:buAutoNum type="arabicPeriod"/>
            </a:pPr>
            <a:r>
              <a:rPr lang="en-GB" dirty="0"/>
              <a:t>Student B then says the corresponding answer in Spanish depending on which of the two sentences they heard. </a:t>
            </a:r>
            <a:endParaRPr dirty="0"/>
          </a:p>
          <a:p>
            <a:pPr marL="228600" lvl="0" indent="-228600" algn="l" rtl="0">
              <a:spcBef>
                <a:spcPts val="0"/>
              </a:spcBef>
              <a:spcAft>
                <a:spcPts val="0"/>
              </a:spcAft>
              <a:buClr>
                <a:schemeClr val="dk1"/>
              </a:buClr>
              <a:buSzPts val="1200"/>
              <a:buFont typeface="Calibri"/>
              <a:buAutoNum type="arabicPeriod"/>
            </a:pPr>
            <a:r>
              <a:rPr lang="en-GB" dirty="0"/>
              <a:t>Student A listens and translates the sentence into English.   </a:t>
            </a:r>
            <a:endParaRPr dirty="0"/>
          </a:p>
          <a:p>
            <a:pPr marL="228600" lvl="0" indent="-15240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 </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Teachers </a:t>
            </a:r>
            <a:r>
              <a:rPr lang="en-GB" sz="1200">
                <a:solidFill>
                  <a:schemeClr val="dk1"/>
                </a:solidFill>
                <a:latin typeface="Calibri"/>
                <a:ea typeface="Calibri"/>
                <a:cs typeface="Calibri"/>
                <a:sym typeface="Calibri"/>
              </a:rPr>
              <a:t>could encourage </a:t>
            </a:r>
            <a:r>
              <a:rPr lang="en-GB" sz="1200" dirty="0">
                <a:solidFill>
                  <a:schemeClr val="dk1"/>
                </a:solidFill>
                <a:latin typeface="Calibri"/>
                <a:ea typeface="Calibri"/>
                <a:cs typeface="Calibri"/>
                <a:sym typeface="Calibri"/>
              </a:rPr>
              <a:t>students to answer with the verb as well if the answer is yes.</a:t>
            </a:r>
            <a:endParaRPr dirty="0"/>
          </a:p>
        </p:txBody>
      </p:sp>
      <p:sp>
        <p:nvSpPr>
          <p:cNvPr id="523" name="Google Shape;5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DO NOT DISPLAY DURING ACTIVITY</a:t>
            </a:r>
            <a:endParaRPr dirty="0"/>
          </a:p>
          <a:p>
            <a:pPr marL="0" lvl="0" indent="0" algn="l" rtl="0">
              <a:spcBef>
                <a:spcPts val="0"/>
              </a:spcBef>
              <a:spcAft>
                <a:spcPts val="0"/>
              </a:spcAft>
              <a:buNone/>
            </a:pPr>
            <a:r>
              <a:rPr lang="en-GB" b="0" dirty="0"/>
              <a:t>See accompanying Word doc for printable version.</a:t>
            </a:r>
            <a:endParaRPr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550" name="Google Shape;5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Vocabulary recall activity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Timing: </a:t>
            </a:r>
            <a:r>
              <a:rPr lang="en-GB" b="0" dirty="0"/>
              <a:t>4</a:t>
            </a:r>
            <a:r>
              <a:rPr lang="en-GB" dirty="0"/>
              <a:t> min.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a:t>
            </a:r>
            <a:r>
              <a:rPr lang="en-GB" b="1"/>
              <a:t>: </a:t>
            </a:r>
            <a:r>
              <a:rPr lang="en-GB"/>
              <a:t>to </a:t>
            </a:r>
            <a:r>
              <a:rPr lang="en-GB" dirty="0"/>
              <a:t>recall previously </a:t>
            </a:r>
            <a:r>
              <a:rPr lang="en-GB"/>
              <a:t>taught vocabulary</a:t>
            </a:r>
            <a:r>
              <a:rPr lang="en-GB" baseline="0"/>
              <a:t> </a:t>
            </a:r>
            <a:r>
              <a:rPr lang="en-GB"/>
              <a:t>from 8.3.1.2 and 8.2.2.2</a:t>
            </a:r>
            <a:r>
              <a:rPr lang="en-GB" baseline="0"/>
              <a:t> (this week’s revisited vocabulary sets)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dirty="0"/>
              <a:t>Students say the word in Spanish represented by image prompt and/or English translation. To encourage learners to recall this vocabulary only the first letter of each word is provided.</a:t>
            </a:r>
            <a:endParaRPr dirty="0"/>
          </a:p>
          <a:p>
            <a:pPr marL="228600" lvl="0" indent="-228600" algn="l" rtl="0">
              <a:spcBef>
                <a:spcPts val="0"/>
              </a:spcBef>
              <a:spcAft>
                <a:spcPts val="0"/>
              </a:spcAft>
              <a:buClr>
                <a:schemeClr val="dk1"/>
              </a:buClr>
              <a:buSzPts val="1200"/>
              <a:buFont typeface="Calibri"/>
              <a:buAutoNum type="arabicPeriod"/>
            </a:pPr>
            <a:r>
              <a:rPr lang="en-GB" dirty="0"/>
              <a:t>Teacher reveals answers one at a time.</a:t>
            </a:r>
            <a:endParaRPr dirty="0"/>
          </a:p>
        </p:txBody>
      </p:sp>
      <p:sp>
        <p:nvSpPr>
          <p:cNvPr id="214" name="Google Shape;21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DO NOT DISPLAY DURING ACTIVITY</a:t>
            </a:r>
            <a:endParaRPr dirty="0"/>
          </a:p>
          <a:p>
            <a:pPr marL="0" lvl="0" indent="0" algn="l" rtl="0">
              <a:spcBef>
                <a:spcPts val="0"/>
              </a:spcBef>
              <a:spcAft>
                <a:spcPts val="0"/>
              </a:spcAft>
              <a:buNone/>
            </a:pPr>
            <a:r>
              <a:rPr lang="en-GB" b="0" dirty="0"/>
              <a:t>See accompanying Word doc for printable version.</a:t>
            </a:r>
            <a:endParaRPr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587" name="Google Shape;5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ANSWERS – DISPLAY DURING FEEDBACK</a:t>
            </a: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623" name="Google Shape;6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panose="020F0502020204030204" pitchFamily="34" charset="0"/>
                <a:ea typeface="Calibri"/>
                <a:cs typeface="Calibri" panose="020F0502020204030204" pitchFamily="34" charset="0"/>
                <a:sym typeface="Calibri"/>
              </a:rPr>
              <a:t>Artwork by Mark Davies. All additional pictures selected are available under a Creative Commons license, no attribution required.</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panose="020F0502020204030204" pitchFamily="34" charset="0"/>
                <a:ea typeface="Calibri"/>
                <a:cs typeface="Calibri" panose="020F0502020204030204" pitchFamily="34" charset="0"/>
                <a:sym typeface="Calibri"/>
              </a:rPr>
              <a:t>Native teacher feedback provided by Blanca Román.</a:t>
            </a:r>
            <a:endParaRPr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Learning outcomes (lesson 1):</a:t>
            </a:r>
            <a:endParaRPr b="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Introduction of ‘</a:t>
            </a:r>
            <a:r>
              <a:rPr lang="en-GB" b="0" dirty="0" err="1">
                <a:latin typeface="Calibri" panose="020F0502020204030204" pitchFamily="34" charset="0"/>
                <a:cs typeface="Calibri" panose="020F0502020204030204" pitchFamily="34" charset="0"/>
              </a:rPr>
              <a:t>hizo</a:t>
            </a:r>
            <a:r>
              <a:rPr lang="en-GB" b="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latin typeface="Calibri" panose="020F0502020204030204" pitchFamily="34" charset="0"/>
                <a:cs typeface="Calibri" panose="020F0502020204030204" pitchFamily="34" charset="0"/>
              </a:rPr>
              <a:t>Introduction of new vocabulary</a:t>
            </a:r>
            <a:endParaRPr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Consolidation of ‘</a:t>
            </a:r>
            <a:r>
              <a:rPr lang="en-GB" dirty="0" err="1">
                <a:latin typeface="Calibri" panose="020F0502020204030204" pitchFamily="34" charset="0"/>
                <a:cs typeface="Calibri" panose="020F0502020204030204" pitchFamily="34" charset="0"/>
              </a:rPr>
              <a:t>hice</a:t>
            </a:r>
            <a:r>
              <a:rPr lang="en-GB" dirty="0">
                <a:latin typeface="Calibri" panose="020F0502020204030204" pitchFamily="34" charset="0"/>
                <a:cs typeface="Calibri" panose="020F0502020204030204" pitchFamily="34" charset="0"/>
              </a:rPr>
              <a:t>’ and ‘</a:t>
            </a:r>
            <a:r>
              <a:rPr lang="en-GB" dirty="0" err="1">
                <a:latin typeface="Calibri" panose="020F0502020204030204" pitchFamily="34" charset="0"/>
                <a:cs typeface="Calibri" panose="020F0502020204030204" pitchFamily="34" charset="0"/>
              </a:rPr>
              <a:t>hiciste</a:t>
            </a:r>
            <a:r>
              <a:rPr lang="en-GB" dirty="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Consolidation of subject pronouns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Consolidation of final syllable stress and spelling</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Word frequency (1 is the most frequent word in Spanish): </a:t>
            </a:r>
            <a:endParaRPr sz="12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8.3.1.5 (introduce) </a:t>
            </a:r>
            <a:r>
              <a:rPr lang="en-GB" sz="1200" b="0" i="0" dirty="0">
                <a:solidFill>
                  <a:schemeClr val="dk1"/>
                </a:solidFill>
                <a:latin typeface="Calibri" panose="020F0502020204030204" pitchFamily="34" charset="0"/>
                <a:ea typeface="Calibri"/>
                <a:cs typeface="Calibri" panose="020F0502020204030204" pitchFamily="34" charset="0"/>
                <a:sym typeface="Calibri"/>
              </a:rPr>
              <a:t>vocab set: </a:t>
            </a:r>
            <a:r>
              <a:rPr lang="en-GB" sz="1200" dirty="0" err="1">
                <a:solidFill>
                  <a:schemeClr val="dk1"/>
                </a:solidFill>
                <a:latin typeface="Calibri" panose="020F0502020204030204" pitchFamily="34" charset="0"/>
                <a:ea typeface="Calibri"/>
                <a:cs typeface="Calibri" panose="020F0502020204030204" pitchFamily="34" charset="0"/>
                <a:sym typeface="Calibri"/>
              </a:rPr>
              <a:t>hice</a:t>
            </a:r>
            <a:r>
              <a:rPr lang="en-GB" sz="1200" dirty="0">
                <a:solidFill>
                  <a:schemeClr val="dk1"/>
                </a:solidFill>
                <a:latin typeface="Calibri" panose="020F0502020204030204" pitchFamily="34" charset="0"/>
                <a:ea typeface="Calibri"/>
                <a:cs typeface="Calibri" panose="020F0502020204030204" pitchFamily="34" charset="0"/>
                <a:sym typeface="Calibri"/>
              </a:rPr>
              <a:t> [26]; </a:t>
            </a:r>
            <a:r>
              <a:rPr lang="en-GB" sz="1200" dirty="0" err="1">
                <a:solidFill>
                  <a:schemeClr val="dk1"/>
                </a:solidFill>
                <a:latin typeface="Calibri" panose="020F0502020204030204" pitchFamily="34" charset="0"/>
                <a:ea typeface="Calibri"/>
                <a:cs typeface="Calibri" panose="020F0502020204030204" pitchFamily="34" charset="0"/>
                <a:sym typeface="Calibri"/>
              </a:rPr>
              <a:t>hizo</a:t>
            </a:r>
            <a:r>
              <a:rPr lang="en-GB" sz="1200" dirty="0">
                <a:solidFill>
                  <a:schemeClr val="dk1"/>
                </a:solidFill>
                <a:latin typeface="Calibri" panose="020F0502020204030204" pitchFamily="34" charset="0"/>
                <a:ea typeface="Calibri"/>
                <a:cs typeface="Calibri" panose="020F0502020204030204" pitchFamily="34" charset="0"/>
                <a:sym typeface="Calibri"/>
              </a:rPr>
              <a:t> [26]; </a:t>
            </a:r>
            <a:r>
              <a:rPr lang="en-GB" sz="1200" dirty="0" err="1">
                <a:solidFill>
                  <a:schemeClr val="dk1"/>
                </a:solidFill>
                <a:latin typeface="Calibri" panose="020F0502020204030204" pitchFamily="34" charset="0"/>
                <a:ea typeface="Calibri"/>
                <a:cs typeface="Calibri" panose="020F0502020204030204" pitchFamily="34" charset="0"/>
                <a:sym typeface="Calibri"/>
              </a:rPr>
              <a:t>evitar</a:t>
            </a:r>
            <a:r>
              <a:rPr lang="en-GB" sz="1200" dirty="0">
                <a:solidFill>
                  <a:schemeClr val="dk1"/>
                </a:solidFill>
                <a:latin typeface="Calibri" panose="020F0502020204030204" pitchFamily="34" charset="0"/>
                <a:ea typeface="Calibri"/>
                <a:cs typeface="Calibri" panose="020F0502020204030204" pitchFamily="34" charset="0"/>
                <a:sym typeface="Calibri"/>
              </a:rPr>
              <a:t> [495]; fila [1976]; </a:t>
            </a:r>
            <a:r>
              <a:rPr lang="en-GB" sz="1200" dirty="0" err="1">
                <a:solidFill>
                  <a:schemeClr val="dk1"/>
                </a:solidFill>
                <a:latin typeface="Calibri" panose="020F0502020204030204" pitchFamily="34" charset="0"/>
                <a:ea typeface="Calibri"/>
                <a:cs typeface="Calibri" panose="020F0502020204030204" pitchFamily="34" charset="0"/>
                <a:sym typeface="Calibri"/>
              </a:rPr>
              <a:t>fuego</a:t>
            </a:r>
            <a:r>
              <a:rPr lang="en-GB" sz="1200" dirty="0">
                <a:solidFill>
                  <a:schemeClr val="dk1"/>
                </a:solidFill>
                <a:latin typeface="Calibri" panose="020F0502020204030204" pitchFamily="34" charset="0"/>
                <a:ea typeface="Calibri"/>
                <a:cs typeface="Calibri" panose="020F0502020204030204" pitchFamily="34" charset="0"/>
                <a:sym typeface="Calibri"/>
              </a:rPr>
              <a:t> [884]; </a:t>
            </a:r>
            <a:r>
              <a:rPr lang="en-GB" sz="1200" dirty="0" err="1">
                <a:solidFill>
                  <a:schemeClr val="dk1"/>
                </a:solidFill>
                <a:latin typeface="Calibri" panose="020F0502020204030204" pitchFamily="34" charset="0"/>
                <a:ea typeface="Calibri"/>
                <a:cs typeface="Calibri" panose="020F0502020204030204" pitchFamily="34" charset="0"/>
                <a:sym typeface="Calibri"/>
              </a:rPr>
              <a:t>daño</a:t>
            </a:r>
            <a:r>
              <a:rPr lang="en-GB" sz="1200" dirty="0">
                <a:solidFill>
                  <a:schemeClr val="dk1"/>
                </a:solidFill>
                <a:latin typeface="Calibri" panose="020F0502020204030204" pitchFamily="34" charset="0"/>
                <a:ea typeface="Calibri"/>
                <a:cs typeface="Calibri" panose="020F0502020204030204" pitchFamily="34" charset="0"/>
                <a:sym typeface="Calibri"/>
              </a:rPr>
              <a:t> [1319]; fondo¹ [413]; </a:t>
            </a:r>
            <a:r>
              <a:rPr lang="en-GB" sz="1200" dirty="0" err="1">
                <a:solidFill>
                  <a:schemeClr val="dk1"/>
                </a:solidFill>
                <a:latin typeface="Calibri" panose="020F0502020204030204" pitchFamily="34" charset="0"/>
                <a:ea typeface="Calibri"/>
                <a:cs typeface="Calibri" panose="020F0502020204030204" pitchFamily="34" charset="0"/>
                <a:sym typeface="Calibri"/>
              </a:rPr>
              <a:t>habitación</a:t>
            </a:r>
            <a:r>
              <a:rPr lang="en-GB" sz="1200" dirty="0">
                <a:solidFill>
                  <a:schemeClr val="dk1"/>
                </a:solidFill>
                <a:latin typeface="Calibri" panose="020F0502020204030204" pitchFamily="34" charset="0"/>
                <a:ea typeface="Calibri"/>
                <a:cs typeface="Calibri" panose="020F0502020204030204" pitchFamily="34" charset="0"/>
                <a:sym typeface="Calibri"/>
              </a:rPr>
              <a:t> [1069]; </a:t>
            </a:r>
            <a:r>
              <a:rPr lang="en-GB" sz="1200" dirty="0" err="1">
                <a:solidFill>
                  <a:schemeClr val="dk1"/>
                </a:solidFill>
                <a:latin typeface="Calibri" panose="020F0502020204030204" pitchFamily="34" charset="0"/>
                <a:ea typeface="Calibri"/>
                <a:cs typeface="Calibri" panose="020F0502020204030204" pitchFamily="34" charset="0"/>
                <a:sym typeface="Calibri"/>
              </a:rPr>
              <a:t>jardín</a:t>
            </a:r>
            <a:r>
              <a:rPr lang="en-GB" sz="1200" dirty="0">
                <a:solidFill>
                  <a:schemeClr val="dk1"/>
                </a:solidFill>
                <a:latin typeface="Calibri" panose="020F0502020204030204" pitchFamily="34" charset="0"/>
                <a:ea typeface="Calibri"/>
                <a:cs typeface="Calibri" panose="020F0502020204030204" pitchFamily="34" charset="0"/>
                <a:sym typeface="Calibri"/>
              </a:rPr>
              <a:t> [1195]; mayo [909]; </a:t>
            </a:r>
            <a:r>
              <a:rPr lang="en-GB" sz="1200" dirty="0" err="1">
                <a:solidFill>
                  <a:schemeClr val="dk1"/>
                </a:solidFill>
                <a:latin typeface="Calibri" panose="020F0502020204030204" pitchFamily="34" charset="0"/>
                <a:ea typeface="Calibri"/>
                <a:cs typeface="Calibri" panose="020F0502020204030204" pitchFamily="34" charset="0"/>
                <a:sym typeface="Calibri"/>
              </a:rPr>
              <a:t>junio</a:t>
            </a:r>
            <a:r>
              <a:rPr lang="en-GB" sz="1200" dirty="0">
                <a:solidFill>
                  <a:schemeClr val="dk1"/>
                </a:solidFill>
                <a:latin typeface="Calibri" panose="020F0502020204030204" pitchFamily="34" charset="0"/>
                <a:ea typeface="Calibri"/>
                <a:cs typeface="Calibri" panose="020F0502020204030204" pitchFamily="34" charset="0"/>
                <a:sym typeface="Calibri"/>
              </a:rPr>
              <a:t> [1035]; </a:t>
            </a:r>
            <a:r>
              <a:rPr lang="en-GB" sz="1200" dirty="0" err="1">
                <a:solidFill>
                  <a:schemeClr val="dk1"/>
                </a:solidFill>
                <a:latin typeface="Calibri" panose="020F0502020204030204" pitchFamily="34" charset="0"/>
                <a:ea typeface="Calibri"/>
                <a:cs typeface="Calibri" panose="020F0502020204030204" pitchFamily="34" charset="0"/>
                <a:sym typeface="Calibri"/>
              </a:rPr>
              <a:t>viejo</a:t>
            </a:r>
            <a:r>
              <a:rPr lang="en-GB" sz="1200" dirty="0">
                <a:solidFill>
                  <a:schemeClr val="dk1"/>
                </a:solidFill>
                <a:latin typeface="Calibri" panose="020F0502020204030204" pitchFamily="34" charset="0"/>
                <a:ea typeface="Calibri"/>
                <a:cs typeface="Calibri" panose="020F0502020204030204" pitchFamily="34" charset="0"/>
                <a:sym typeface="Calibri"/>
              </a:rPr>
              <a:t> [225]; dentro [548]; campo² [342]; </a:t>
            </a:r>
            <a:r>
              <a:rPr lang="en-GB" sz="1200" dirty="0" err="1">
                <a:solidFill>
                  <a:schemeClr val="dk1"/>
                </a:solidFill>
                <a:latin typeface="Calibri" panose="020F0502020204030204" pitchFamily="34" charset="0"/>
                <a:ea typeface="Calibri"/>
                <a:cs typeface="Calibri" panose="020F0502020204030204" pitchFamily="34" charset="0"/>
                <a:sym typeface="Calibri"/>
              </a:rPr>
              <a:t>estadio</a:t>
            </a:r>
            <a:r>
              <a:rPr lang="en-GB" sz="1200" dirty="0">
                <a:solidFill>
                  <a:schemeClr val="dk1"/>
                </a:solidFill>
                <a:latin typeface="Calibri" panose="020F0502020204030204" pitchFamily="34" charset="0"/>
                <a:ea typeface="Calibri"/>
                <a:cs typeface="Calibri" panose="020F0502020204030204" pitchFamily="34" charset="0"/>
                <a:sym typeface="Calibri"/>
              </a:rPr>
              <a:t> [2581]</a:t>
            </a: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8.3.1.2 (revisit) </a:t>
            </a:r>
            <a:r>
              <a:rPr lang="en-GB" sz="1200" dirty="0" err="1">
                <a:solidFill>
                  <a:schemeClr val="dk1"/>
                </a:solidFill>
                <a:latin typeface="Calibri" panose="020F0502020204030204" pitchFamily="34" charset="0"/>
                <a:ea typeface="Calibri"/>
                <a:cs typeface="Calibri" panose="020F0502020204030204" pitchFamily="34" charset="0"/>
                <a:sym typeface="Calibri"/>
              </a:rPr>
              <a:t>nuestro</a:t>
            </a:r>
            <a:r>
              <a:rPr lang="en-GB" sz="1200" dirty="0">
                <a:solidFill>
                  <a:schemeClr val="dk1"/>
                </a:solidFill>
                <a:latin typeface="Calibri" panose="020F0502020204030204" pitchFamily="34" charset="0"/>
                <a:ea typeface="Calibri"/>
                <a:cs typeface="Calibri" panose="020F0502020204030204" pitchFamily="34" charset="0"/>
                <a:sym typeface="Calibri"/>
              </a:rPr>
              <a:t> [77]; </a:t>
            </a:r>
            <a:r>
              <a:rPr lang="en-GB" sz="1200" dirty="0" err="1">
                <a:solidFill>
                  <a:schemeClr val="dk1"/>
                </a:solidFill>
                <a:latin typeface="Calibri" panose="020F0502020204030204" pitchFamily="34" charset="0"/>
                <a:ea typeface="Calibri"/>
                <a:cs typeface="Calibri" panose="020F0502020204030204" pitchFamily="34" charset="0"/>
                <a:sym typeface="Calibri"/>
              </a:rPr>
              <a:t>tío</a:t>
            </a:r>
            <a:r>
              <a:rPr lang="en-GB" sz="1200" dirty="0">
                <a:solidFill>
                  <a:schemeClr val="dk1"/>
                </a:solidFill>
                <a:latin typeface="Calibri" panose="020F0502020204030204" pitchFamily="34" charset="0"/>
                <a:ea typeface="Calibri"/>
                <a:cs typeface="Calibri" panose="020F0502020204030204" pitchFamily="34" charset="0"/>
                <a:sym typeface="Calibri"/>
              </a:rPr>
              <a:t> [988]; </a:t>
            </a:r>
            <a:r>
              <a:rPr lang="en-GB" sz="1200" dirty="0" err="1">
                <a:solidFill>
                  <a:schemeClr val="dk1"/>
                </a:solidFill>
                <a:latin typeface="Calibri" panose="020F0502020204030204" pitchFamily="34" charset="0"/>
                <a:ea typeface="Calibri"/>
                <a:cs typeface="Calibri" panose="020F0502020204030204" pitchFamily="34" charset="0"/>
                <a:sym typeface="Calibri"/>
              </a:rPr>
              <a:t>tía</a:t>
            </a:r>
            <a:r>
              <a:rPr lang="en-GB" sz="1200" dirty="0">
                <a:solidFill>
                  <a:schemeClr val="dk1"/>
                </a:solidFill>
                <a:latin typeface="Calibri" panose="020F0502020204030204" pitchFamily="34" charset="0"/>
                <a:ea typeface="Calibri"/>
                <a:cs typeface="Calibri" panose="020F0502020204030204" pitchFamily="34" charset="0"/>
                <a:sym typeface="Calibri"/>
              </a:rPr>
              <a:t> [1205]; </a:t>
            </a:r>
            <a:r>
              <a:rPr lang="en-GB" sz="1200" dirty="0" err="1">
                <a:solidFill>
                  <a:schemeClr val="dk1"/>
                </a:solidFill>
                <a:latin typeface="Calibri" panose="020F0502020204030204" pitchFamily="34" charset="0"/>
                <a:ea typeface="Calibri"/>
                <a:cs typeface="Calibri" panose="020F0502020204030204" pitchFamily="34" charset="0"/>
                <a:sym typeface="Calibri"/>
              </a:rPr>
              <a:t>hijo</a:t>
            </a:r>
            <a:r>
              <a:rPr lang="en-GB" sz="1200" dirty="0">
                <a:solidFill>
                  <a:schemeClr val="dk1"/>
                </a:solidFill>
                <a:latin typeface="Calibri" panose="020F0502020204030204" pitchFamily="34" charset="0"/>
                <a:ea typeface="Calibri"/>
                <a:cs typeface="Calibri" panose="020F0502020204030204" pitchFamily="34" charset="0"/>
                <a:sym typeface="Calibri"/>
              </a:rPr>
              <a:t> [140]; </a:t>
            </a:r>
            <a:r>
              <a:rPr lang="en-GB" sz="1200" dirty="0" err="1">
                <a:solidFill>
                  <a:schemeClr val="dk1"/>
                </a:solidFill>
                <a:latin typeface="Calibri" panose="020F0502020204030204" pitchFamily="34" charset="0"/>
                <a:ea typeface="Calibri"/>
                <a:cs typeface="Calibri" panose="020F0502020204030204" pitchFamily="34" charset="0"/>
                <a:sym typeface="Calibri"/>
              </a:rPr>
              <a:t>hija</a:t>
            </a:r>
            <a:r>
              <a:rPr lang="en-GB" sz="1200" dirty="0">
                <a:solidFill>
                  <a:schemeClr val="dk1"/>
                </a:solidFill>
                <a:latin typeface="Calibri" panose="020F0502020204030204" pitchFamily="34" charset="0"/>
                <a:ea typeface="Calibri"/>
                <a:cs typeface="Calibri" panose="020F0502020204030204" pitchFamily="34" charset="0"/>
                <a:sym typeface="Calibri"/>
              </a:rPr>
              <a:t> [769]; </a:t>
            </a:r>
            <a:r>
              <a:rPr lang="en-GB" sz="1200" dirty="0" err="1">
                <a:solidFill>
                  <a:schemeClr val="dk1"/>
                </a:solidFill>
                <a:latin typeface="Calibri" panose="020F0502020204030204" pitchFamily="34" charset="0"/>
                <a:ea typeface="Calibri"/>
                <a:cs typeface="Calibri" panose="020F0502020204030204" pitchFamily="34" charset="0"/>
                <a:sym typeface="Calibri"/>
              </a:rPr>
              <a:t>científico</a:t>
            </a:r>
            <a:r>
              <a:rPr lang="en-GB" sz="1200" dirty="0">
                <a:solidFill>
                  <a:schemeClr val="dk1"/>
                </a:solidFill>
                <a:latin typeface="Calibri" panose="020F0502020204030204" pitchFamily="34" charset="0"/>
                <a:ea typeface="Calibri"/>
                <a:cs typeface="Calibri" panose="020F0502020204030204" pitchFamily="34" charset="0"/>
                <a:sym typeface="Calibri"/>
              </a:rPr>
              <a:t> [1711]; </a:t>
            </a:r>
            <a:r>
              <a:rPr lang="en-GB" sz="1200" dirty="0" err="1">
                <a:solidFill>
                  <a:schemeClr val="dk1"/>
                </a:solidFill>
                <a:latin typeface="Calibri" panose="020F0502020204030204" pitchFamily="34" charset="0"/>
                <a:ea typeface="Calibri"/>
                <a:cs typeface="Calibri" panose="020F0502020204030204" pitchFamily="34" charset="0"/>
                <a:sym typeface="Calibri"/>
              </a:rPr>
              <a:t>médico</a:t>
            </a:r>
            <a:r>
              <a:rPr lang="en-GB" sz="1200" dirty="0">
                <a:solidFill>
                  <a:schemeClr val="dk1"/>
                </a:solidFill>
                <a:latin typeface="Calibri" panose="020F0502020204030204" pitchFamily="34" charset="0"/>
                <a:ea typeface="Calibri"/>
                <a:cs typeface="Calibri" panose="020F0502020204030204" pitchFamily="34" charset="0"/>
                <a:sym typeface="Calibri"/>
              </a:rPr>
              <a:t> [692]; </a:t>
            </a:r>
            <a:r>
              <a:rPr lang="en-GB" sz="1200" dirty="0" err="1">
                <a:solidFill>
                  <a:schemeClr val="dk1"/>
                </a:solidFill>
                <a:latin typeface="Calibri" panose="020F0502020204030204" pitchFamily="34" charset="0"/>
                <a:ea typeface="Calibri"/>
                <a:cs typeface="Calibri" panose="020F0502020204030204" pitchFamily="34" charset="0"/>
                <a:sym typeface="Calibri"/>
              </a:rPr>
              <a:t>músico</a:t>
            </a:r>
            <a:r>
              <a:rPr lang="en-GB" sz="1200" dirty="0">
                <a:solidFill>
                  <a:schemeClr val="dk1"/>
                </a:solidFill>
                <a:latin typeface="Calibri" panose="020F0502020204030204" pitchFamily="34" charset="0"/>
                <a:ea typeface="Calibri"/>
                <a:cs typeface="Calibri" panose="020F0502020204030204" pitchFamily="34" charset="0"/>
                <a:sym typeface="Calibri"/>
              </a:rPr>
              <a:t> [2060]; abogado [1211]; </a:t>
            </a:r>
            <a:r>
              <a:rPr lang="en-GB" sz="1200" dirty="0" err="1">
                <a:solidFill>
                  <a:schemeClr val="dk1"/>
                </a:solidFill>
                <a:latin typeface="Calibri" panose="020F0502020204030204" pitchFamily="34" charset="0"/>
                <a:ea typeface="Calibri"/>
                <a:cs typeface="Calibri" panose="020F0502020204030204" pitchFamily="34" charset="0"/>
                <a:sym typeface="Calibri"/>
              </a:rPr>
              <a:t>débil</a:t>
            </a:r>
            <a:r>
              <a:rPr lang="en-GB" sz="1200" dirty="0">
                <a:solidFill>
                  <a:schemeClr val="dk1"/>
                </a:solidFill>
                <a:latin typeface="Calibri" panose="020F0502020204030204" pitchFamily="34" charset="0"/>
                <a:ea typeface="Calibri"/>
                <a:cs typeface="Calibri" panose="020F0502020204030204" pitchFamily="34" charset="0"/>
                <a:sym typeface="Calibri"/>
              </a:rPr>
              <a:t> [1946]; </a:t>
            </a:r>
            <a:r>
              <a:rPr lang="en-GB" sz="1200" dirty="0" err="1">
                <a:solidFill>
                  <a:schemeClr val="dk1"/>
                </a:solidFill>
                <a:latin typeface="Calibri" panose="020F0502020204030204" pitchFamily="34" charset="0"/>
                <a:ea typeface="Calibri"/>
                <a:cs typeface="Calibri" panose="020F0502020204030204" pitchFamily="34" charset="0"/>
                <a:sym typeface="Calibri"/>
              </a:rPr>
              <a:t>conocido</a:t>
            </a:r>
            <a:r>
              <a:rPr lang="en-GB" sz="1200" dirty="0">
                <a:solidFill>
                  <a:schemeClr val="dk1"/>
                </a:solidFill>
                <a:latin typeface="Calibri" panose="020F0502020204030204" pitchFamily="34" charset="0"/>
                <a:ea typeface="Calibri"/>
                <a:cs typeface="Calibri" panose="020F0502020204030204" pitchFamily="34" charset="0"/>
                <a:sym typeface="Calibri"/>
              </a:rPr>
              <a:t> [759]; tan [104], and </a:t>
            </a:r>
            <a:r>
              <a:rPr lang="en-GB" sz="1200" b="1" dirty="0">
                <a:solidFill>
                  <a:schemeClr val="dk1"/>
                </a:solidFill>
                <a:latin typeface="Calibri" panose="020F0502020204030204" pitchFamily="34" charset="0"/>
                <a:ea typeface="Calibri"/>
                <a:cs typeface="Calibri" panose="020F0502020204030204" pitchFamily="34" charset="0"/>
                <a:sym typeface="Calibri"/>
              </a:rPr>
              <a:t>numbers 21-30</a:t>
            </a:r>
            <a:r>
              <a:rPr lang="en-GB" sz="1200" b="0" dirty="0">
                <a:solidFill>
                  <a:schemeClr val="dk1"/>
                </a:solidFill>
                <a:latin typeface="Calibri" panose="020F0502020204030204" pitchFamily="34" charset="0"/>
                <a:ea typeface="Calibri"/>
                <a:cs typeface="Calibri" panose="020F0502020204030204" pitchFamily="34" charset="0"/>
                <a:sym typeface="Calibri"/>
              </a:rPr>
              <a:t>, </a:t>
            </a:r>
            <a:r>
              <a:rPr lang="en-GB" sz="1200" dirty="0" err="1">
                <a:solidFill>
                  <a:schemeClr val="dk1"/>
                </a:solidFill>
                <a:latin typeface="Calibri" panose="020F0502020204030204" pitchFamily="34" charset="0"/>
                <a:ea typeface="Calibri"/>
                <a:cs typeface="Calibri" panose="020F0502020204030204" pitchFamily="34" charset="0"/>
                <a:sym typeface="Calibri"/>
              </a:rPr>
              <a:t>veinticuatro</a:t>
            </a:r>
            <a:r>
              <a:rPr lang="en-GB" sz="1200" dirty="0">
                <a:solidFill>
                  <a:schemeClr val="dk1"/>
                </a:solidFill>
                <a:latin typeface="Calibri" panose="020F0502020204030204" pitchFamily="34" charset="0"/>
                <a:ea typeface="Calibri"/>
                <a:cs typeface="Calibri" panose="020F0502020204030204" pitchFamily="34" charset="0"/>
                <a:sym typeface="Calibri"/>
              </a:rPr>
              <a:t> [4059]; </a:t>
            </a:r>
            <a:r>
              <a:rPr lang="en-GB" sz="1200" dirty="0" err="1">
                <a:solidFill>
                  <a:schemeClr val="dk1"/>
                </a:solidFill>
                <a:latin typeface="Calibri" panose="020F0502020204030204" pitchFamily="34" charset="0"/>
                <a:ea typeface="Calibri"/>
                <a:cs typeface="Calibri" panose="020F0502020204030204" pitchFamily="34" charset="0"/>
                <a:sym typeface="Calibri"/>
              </a:rPr>
              <a:t>veinticinco</a:t>
            </a:r>
            <a:r>
              <a:rPr lang="en-GB" sz="1200" dirty="0">
                <a:solidFill>
                  <a:schemeClr val="dk1"/>
                </a:solidFill>
                <a:latin typeface="Calibri" panose="020F0502020204030204" pitchFamily="34" charset="0"/>
                <a:ea typeface="Calibri"/>
                <a:cs typeface="Calibri" panose="020F0502020204030204" pitchFamily="34" charset="0"/>
                <a:sym typeface="Calibri"/>
              </a:rPr>
              <a:t> [2643]; </a:t>
            </a:r>
            <a:r>
              <a:rPr lang="en-GB" sz="1200" dirty="0" err="1">
                <a:solidFill>
                  <a:schemeClr val="dk1"/>
                </a:solidFill>
                <a:latin typeface="Calibri" panose="020F0502020204030204" pitchFamily="34" charset="0"/>
                <a:ea typeface="Calibri"/>
                <a:cs typeface="Calibri" panose="020F0502020204030204" pitchFamily="34" charset="0"/>
                <a:sym typeface="Calibri"/>
              </a:rPr>
              <a:t>treinta</a:t>
            </a:r>
            <a:r>
              <a:rPr lang="en-GB" sz="1200" dirty="0">
                <a:solidFill>
                  <a:schemeClr val="dk1"/>
                </a:solidFill>
                <a:latin typeface="Calibri" panose="020F0502020204030204" pitchFamily="34" charset="0"/>
                <a:ea typeface="Calibri"/>
                <a:cs typeface="Calibri" panose="020F0502020204030204" pitchFamily="34" charset="0"/>
                <a:sym typeface="Calibri"/>
              </a:rPr>
              <a:t> [829]; all rest [&gt;5000]</a:t>
            </a:r>
            <a:r>
              <a:rPr lang="en-GB" dirty="0">
                <a:latin typeface="Calibri" panose="020F0502020204030204" pitchFamily="34" charset="0"/>
                <a:cs typeface="Calibri" panose="020F0502020204030204" pitchFamily="34" charset="0"/>
              </a:rPr>
              <a:t> </a:t>
            </a:r>
            <a:endParaRPr sz="12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8.2.2.2 (revisit) </a:t>
            </a:r>
            <a:r>
              <a:rPr lang="en-GB" sz="1200" dirty="0">
                <a:solidFill>
                  <a:schemeClr val="dk1"/>
                </a:solidFill>
                <a:latin typeface="Calibri" panose="020F0502020204030204" pitchFamily="34" charset="0"/>
                <a:ea typeface="Calibri"/>
                <a:cs typeface="Calibri" panose="020F0502020204030204" pitchFamily="34" charset="0"/>
                <a:sym typeface="Calibri"/>
              </a:rPr>
              <a:t>me² [22]; te² [48]; le [25]; </a:t>
            </a:r>
            <a:r>
              <a:rPr lang="en-GB" sz="1200" dirty="0" err="1">
                <a:solidFill>
                  <a:schemeClr val="dk1"/>
                </a:solidFill>
                <a:latin typeface="Calibri" panose="020F0502020204030204" pitchFamily="34" charset="0"/>
                <a:ea typeface="Calibri"/>
                <a:cs typeface="Calibri" panose="020F0502020204030204" pitchFamily="34" charset="0"/>
                <a:sym typeface="Calibri"/>
              </a:rPr>
              <a:t>regalar</a:t>
            </a:r>
            <a:r>
              <a:rPr lang="en-GB" sz="1200" dirty="0">
                <a:solidFill>
                  <a:schemeClr val="dk1"/>
                </a:solidFill>
                <a:latin typeface="Calibri" panose="020F0502020204030204" pitchFamily="34" charset="0"/>
                <a:ea typeface="Calibri"/>
                <a:cs typeface="Calibri" panose="020F0502020204030204" pitchFamily="34" charset="0"/>
                <a:sym typeface="Calibri"/>
              </a:rPr>
              <a:t> [1420]; </a:t>
            </a:r>
            <a:r>
              <a:rPr lang="en-GB" sz="1200" dirty="0" err="1">
                <a:solidFill>
                  <a:schemeClr val="dk1"/>
                </a:solidFill>
                <a:latin typeface="Calibri" panose="020F0502020204030204" pitchFamily="34" charset="0"/>
                <a:ea typeface="Calibri"/>
                <a:cs typeface="Calibri" panose="020F0502020204030204" pitchFamily="34" charset="0"/>
                <a:sym typeface="Calibri"/>
              </a:rPr>
              <a:t>tirar</a:t>
            </a:r>
            <a:r>
              <a:rPr lang="en-GB" sz="1200" dirty="0">
                <a:solidFill>
                  <a:schemeClr val="dk1"/>
                </a:solidFill>
                <a:latin typeface="Calibri" panose="020F0502020204030204" pitchFamily="34" charset="0"/>
                <a:ea typeface="Calibri"/>
                <a:cs typeface="Calibri" panose="020F0502020204030204" pitchFamily="34" charset="0"/>
                <a:sym typeface="Calibri"/>
              </a:rPr>
              <a:t> [685]; </a:t>
            </a:r>
            <a:r>
              <a:rPr lang="en-GB" sz="1200" dirty="0" err="1">
                <a:solidFill>
                  <a:schemeClr val="dk1"/>
                </a:solidFill>
                <a:latin typeface="Calibri" panose="020F0502020204030204" pitchFamily="34" charset="0"/>
                <a:ea typeface="Calibri"/>
                <a:cs typeface="Calibri" panose="020F0502020204030204" pitchFamily="34" charset="0"/>
                <a:sym typeface="Calibri"/>
              </a:rPr>
              <a:t>quitar</a:t>
            </a:r>
            <a:r>
              <a:rPr lang="en-GB" sz="1200" dirty="0">
                <a:solidFill>
                  <a:schemeClr val="dk1"/>
                </a:solidFill>
                <a:latin typeface="Calibri" panose="020F0502020204030204" pitchFamily="34" charset="0"/>
                <a:ea typeface="Calibri"/>
                <a:cs typeface="Calibri" panose="020F0502020204030204" pitchFamily="34" charset="0"/>
                <a:sym typeface="Calibri"/>
              </a:rPr>
              <a:t> [668]; </a:t>
            </a:r>
            <a:r>
              <a:rPr lang="en-GB" sz="1200" dirty="0" err="1">
                <a:solidFill>
                  <a:schemeClr val="dk1"/>
                </a:solidFill>
                <a:latin typeface="Calibri" panose="020F0502020204030204" pitchFamily="34" charset="0"/>
                <a:ea typeface="Calibri"/>
                <a:cs typeface="Calibri" panose="020F0502020204030204" pitchFamily="34" charset="0"/>
                <a:sym typeface="Calibri"/>
              </a:rPr>
              <a:t>reloj</a:t>
            </a:r>
            <a:r>
              <a:rPr lang="en-GB" sz="1200" dirty="0">
                <a:solidFill>
                  <a:schemeClr val="dk1"/>
                </a:solidFill>
                <a:latin typeface="Calibri" panose="020F0502020204030204" pitchFamily="34" charset="0"/>
                <a:ea typeface="Calibri"/>
                <a:cs typeface="Calibri" panose="020F0502020204030204" pitchFamily="34" charset="0"/>
                <a:sym typeface="Calibri"/>
              </a:rPr>
              <a:t> [1683]; </a:t>
            </a:r>
            <a:r>
              <a:rPr lang="en-GB" sz="1200" dirty="0" err="1">
                <a:solidFill>
                  <a:schemeClr val="dk1"/>
                </a:solidFill>
                <a:latin typeface="Calibri" panose="020F0502020204030204" pitchFamily="34" charset="0"/>
                <a:ea typeface="Calibri"/>
                <a:cs typeface="Calibri" panose="020F0502020204030204" pitchFamily="34" charset="0"/>
                <a:sym typeface="Calibri"/>
              </a:rPr>
              <a:t>caja</a:t>
            </a:r>
            <a:r>
              <a:rPr lang="en-GB" sz="1200" dirty="0">
                <a:solidFill>
                  <a:schemeClr val="dk1"/>
                </a:solidFill>
                <a:latin typeface="Calibri" panose="020F0502020204030204" pitchFamily="34" charset="0"/>
                <a:ea typeface="Calibri"/>
                <a:cs typeface="Calibri" panose="020F0502020204030204" pitchFamily="34" charset="0"/>
                <a:sym typeface="Calibri"/>
              </a:rPr>
              <a:t> [1074]; </a:t>
            </a:r>
            <a:r>
              <a:rPr lang="en-GB" sz="1200" dirty="0" err="1">
                <a:solidFill>
                  <a:schemeClr val="dk1"/>
                </a:solidFill>
                <a:latin typeface="Calibri" panose="020F0502020204030204" pitchFamily="34" charset="0"/>
                <a:ea typeface="Calibri"/>
                <a:cs typeface="Calibri" panose="020F0502020204030204" pitchFamily="34" charset="0"/>
                <a:sym typeface="Calibri"/>
              </a:rPr>
              <a:t>tarjeta</a:t>
            </a:r>
            <a:r>
              <a:rPr lang="en-GB" sz="1200" dirty="0">
                <a:solidFill>
                  <a:schemeClr val="dk1"/>
                </a:solidFill>
                <a:latin typeface="Calibri" panose="020F0502020204030204" pitchFamily="34" charset="0"/>
                <a:ea typeface="Calibri"/>
                <a:cs typeface="Calibri" panose="020F0502020204030204" pitchFamily="34" charset="0"/>
                <a:sym typeface="Calibri"/>
              </a:rPr>
              <a:t> [1958]; </a:t>
            </a:r>
            <a:r>
              <a:rPr lang="en-GB" sz="1200" dirty="0" err="1">
                <a:solidFill>
                  <a:schemeClr val="dk1"/>
                </a:solidFill>
                <a:latin typeface="Calibri" panose="020F0502020204030204" pitchFamily="34" charset="0"/>
                <a:ea typeface="Calibri"/>
                <a:cs typeface="Calibri" panose="020F0502020204030204" pitchFamily="34" charset="0"/>
                <a:sym typeface="Calibri"/>
              </a:rPr>
              <a:t>lleno</a:t>
            </a:r>
            <a:r>
              <a:rPr lang="en-GB" sz="1200" dirty="0">
                <a:solidFill>
                  <a:schemeClr val="dk1"/>
                </a:solidFill>
                <a:latin typeface="Calibri" panose="020F0502020204030204" pitchFamily="34" charset="0"/>
                <a:ea typeface="Calibri"/>
                <a:cs typeface="Calibri" panose="020F0502020204030204" pitchFamily="34" charset="0"/>
                <a:sym typeface="Calibri"/>
              </a:rPr>
              <a:t> [684]; </a:t>
            </a:r>
            <a:r>
              <a:rPr lang="en-GB" sz="1200" dirty="0" err="1">
                <a:solidFill>
                  <a:schemeClr val="dk1"/>
                </a:solidFill>
                <a:latin typeface="Calibri" panose="020F0502020204030204" pitchFamily="34" charset="0"/>
                <a:ea typeface="Calibri"/>
                <a:cs typeface="Calibri" panose="020F0502020204030204" pitchFamily="34" charset="0"/>
                <a:sym typeface="Calibri"/>
              </a:rPr>
              <a:t>vacío</a:t>
            </a:r>
            <a:r>
              <a:rPr lang="en-GB" sz="1200" dirty="0">
                <a:solidFill>
                  <a:schemeClr val="dk1"/>
                </a:solidFill>
                <a:latin typeface="Calibri" panose="020F0502020204030204" pitchFamily="34" charset="0"/>
                <a:ea typeface="Calibri"/>
                <a:cs typeface="Calibri" panose="020F0502020204030204" pitchFamily="34" charset="0"/>
                <a:sym typeface="Calibri"/>
              </a:rPr>
              <a:t> [1585]</a:t>
            </a:r>
            <a:r>
              <a:rPr lang="en-GB" dirty="0">
                <a:latin typeface="Calibri" panose="020F0502020204030204" pitchFamily="34" charset="0"/>
                <a:cs typeface="Calibri" panose="020F0502020204030204" pitchFamily="34" charset="0"/>
              </a:rPr>
              <a:t> </a:t>
            </a:r>
            <a:endParaRPr sz="1200" b="0" i="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200"/>
              <a:buFont typeface="Calibri"/>
              <a:buNone/>
            </a:pP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Source: Davies, M. &amp; Davies, K. (2018</a:t>
            </a:r>
            <a:r>
              <a:rPr lang="en-GB" i="1" dirty="0">
                <a:latin typeface="Calibri" panose="020F0502020204030204" pitchFamily="34" charset="0"/>
                <a:cs typeface="Calibri" panose="020F0502020204030204" pitchFamily="34" charset="0"/>
              </a:rPr>
              <a:t>). A frequency dictionary of Spanish: Core vocabulary for learners </a:t>
            </a:r>
            <a:r>
              <a:rPr lang="en-GB" dirty="0">
                <a:latin typeface="Calibri" panose="020F0502020204030204" pitchFamily="34" charset="0"/>
                <a:cs typeface="Calibri" panose="020F0502020204030204" pitchFamily="34" charset="0"/>
              </a:rPr>
              <a:t>(2nd ed.). Routledge: London</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56" name="Google Shape;6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Calibri"/>
                <a:ea typeface="Calibri"/>
                <a:cs typeface="Calibri"/>
                <a:sym typeface="Calibri"/>
              </a:rPr>
              <a:t>22</a:t>
            </a:fld>
            <a:endParaRPr>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4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apply spelling rules (use of accent) for</a:t>
            </a:r>
            <a:r>
              <a:rPr lang="en-GB" b="0" baseline="0" dirty="0"/>
              <a:t> words ending in final </a:t>
            </a:r>
            <a:r>
              <a:rPr lang="en-GB" b="0" baseline="0"/>
              <a:t>syllable stress</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AutoNum type="arabicPeriod"/>
            </a:pPr>
            <a:r>
              <a:rPr lang="en-GB" b="0"/>
              <a:t>Explain to students</a:t>
            </a:r>
            <a:r>
              <a:rPr lang="en-GB" b="0" baseline="0"/>
              <a:t> that they</a:t>
            </a:r>
            <a:r>
              <a:rPr lang="en-GB" b="0"/>
              <a:t> </a:t>
            </a:r>
            <a:r>
              <a:rPr lang="en-GB" b="0" dirty="0"/>
              <a:t>will have one minute to find and write down the seven words in the grid that should have an accent</a:t>
            </a:r>
            <a:r>
              <a:rPr lang="en-GB" b="0"/>
              <a:t>. </a:t>
            </a:r>
          </a:p>
          <a:p>
            <a:pPr marL="228600" lvl="0" indent="-228600" algn="l" rtl="0">
              <a:spcBef>
                <a:spcPts val="0"/>
              </a:spcBef>
              <a:spcAft>
                <a:spcPts val="0"/>
              </a:spcAft>
              <a:buAutoNum type="arabicPeriod"/>
            </a:pPr>
            <a:r>
              <a:rPr lang="en-GB" b="0"/>
              <a:t>Click on </a:t>
            </a:r>
            <a:r>
              <a:rPr lang="en-GB" b="0" dirty="0"/>
              <a:t>‘</a:t>
            </a:r>
            <a:r>
              <a:rPr lang="en-GB" b="0" dirty="0" err="1"/>
              <a:t>inicio</a:t>
            </a:r>
            <a:r>
              <a:rPr lang="en-GB" b="0"/>
              <a:t>’ to </a:t>
            </a:r>
            <a:r>
              <a:rPr lang="en-GB" b="0" dirty="0"/>
              <a:t>start the clock, or keep time using another </a:t>
            </a:r>
            <a:r>
              <a:rPr lang="en-GB" b="0"/>
              <a:t>method. </a:t>
            </a:r>
          </a:p>
          <a:p>
            <a:pPr marL="228600" lvl="0" indent="-228600" algn="l" rtl="0">
              <a:spcBef>
                <a:spcPts val="0"/>
              </a:spcBef>
              <a:spcAft>
                <a:spcPts val="0"/>
              </a:spcAft>
              <a:buAutoNum type="arabicPeriod"/>
            </a:pPr>
            <a:r>
              <a:rPr lang="en-GB" b="0"/>
              <a:t>When </a:t>
            </a:r>
            <a:r>
              <a:rPr lang="en-GB" b="0" dirty="0"/>
              <a:t>a minute is up</a:t>
            </a:r>
            <a:r>
              <a:rPr lang="en-GB" b="0"/>
              <a:t>, click </a:t>
            </a:r>
            <a:r>
              <a:rPr lang="en-GB" b="0" dirty="0"/>
              <a:t>again and all the words in the grid </a:t>
            </a:r>
            <a:r>
              <a:rPr lang="en-GB" b="0"/>
              <a:t>will disappear</a:t>
            </a:r>
            <a:r>
              <a:rPr lang="en-GB" b="0" baseline="0"/>
              <a:t>.</a:t>
            </a:r>
            <a:endParaRPr lang="en-GB" b="0" dirty="0"/>
          </a:p>
          <a:p>
            <a:pPr marL="228600" lvl="0" indent="-228600" algn="l" rtl="0">
              <a:spcBef>
                <a:spcPts val="0"/>
              </a:spcBef>
              <a:spcAft>
                <a:spcPts val="0"/>
              </a:spcAft>
              <a:buAutoNum type="arabicPeriod"/>
            </a:pPr>
            <a:r>
              <a:rPr lang="en-GB" b="0"/>
              <a:t>Students </a:t>
            </a:r>
            <a:r>
              <a:rPr lang="en-GB" b="0" dirty="0"/>
              <a:t>should then work in pairs. Person A </a:t>
            </a:r>
            <a:r>
              <a:rPr lang="en-GB" b="0"/>
              <a:t>says the </a:t>
            </a:r>
            <a:r>
              <a:rPr lang="en-GB" b="0" dirty="0"/>
              <a:t>seven words that they have written down to their partner. Person B then says their seven words </a:t>
            </a:r>
            <a:r>
              <a:rPr lang="en-GB" b="0"/>
              <a:t>back. They can</a:t>
            </a:r>
            <a:r>
              <a:rPr lang="en-GB" b="0" baseline="0"/>
              <a:t> work together to try to reach agreement on any differences. (The teacher could monitor position of syllable stress in students’ oral production here, and offer feedback afterwards, if useful.)</a:t>
            </a:r>
            <a:endParaRPr lang="en-GB" b="0" dirty="0"/>
          </a:p>
          <a:p>
            <a:pPr marL="228600" lvl="0" indent="-228600" algn="l" rtl="0">
              <a:spcBef>
                <a:spcPts val="0"/>
              </a:spcBef>
              <a:spcAft>
                <a:spcPts val="0"/>
              </a:spcAft>
              <a:buAutoNum type="arabicPeriod"/>
            </a:pPr>
            <a:r>
              <a:rPr lang="en-GB" b="0"/>
              <a:t>The pairs of students can then be asked for </a:t>
            </a:r>
            <a:r>
              <a:rPr lang="en-GB" b="0" dirty="0"/>
              <a:t>their seven words</a:t>
            </a:r>
            <a:r>
              <a:rPr lang="en-GB" b="0"/>
              <a:t>. Click </a:t>
            </a:r>
            <a:r>
              <a:rPr lang="en-GB" b="0" dirty="0"/>
              <a:t>to reveal the seven correct words that should have </a:t>
            </a:r>
            <a:r>
              <a:rPr lang="en-GB" b="0"/>
              <a:t>an accent. Students can also be</a:t>
            </a:r>
            <a:r>
              <a:rPr lang="en-GB" b="0" baseline="0"/>
              <a:t> </a:t>
            </a:r>
            <a:r>
              <a:rPr lang="en-GB" b="0" baseline="0" dirty="0"/>
              <a:t>asked </a:t>
            </a:r>
            <a:r>
              <a:rPr lang="en-GB" b="0"/>
              <a:t>why the 5 remaining words </a:t>
            </a:r>
            <a:r>
              <a:rPr lang="en-GB" b="0" i="1" dirty="0"/>
              <a:t>don’t</a:t>
            </a:r>
            <a:r>
              <a:rPr lang="en-GB" b="0" dirty="0"/>
              <a:t> have </a:t>
            </a:r>
            <a:r>
              <a:rPr lang="en-GB" b="0"/>
              <a:t>an accent</a:t>
            </a:r>
            <a:r>
              <a:rPr lang="en-GB" b="0" baseline="0"/>
              <a:t> (anticipate: because they end in consonants other than ‘n’ or ‘s’).</a:t>
            </a:r>
            <a:endParaRPr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Note: ‘</a:t>
            </a:r>
            <a:r>
              <a:rPr lang="en-GB" b="0" dirty="0" err="1"/>
              <a:t>jardín</a:t>
            </a:r>
            <a:r>
              <a:rPr lang="en-GB" b="0" dirty="0"/>
              <a:t>’ and ‘</a:t>
            </a:r>
            <a:r>
              <a:rPr lang="en-GB" b="0" dirty="0" err="1"/>
              <a:t>habitación</a:t>
            </a:r>
            <a:r>
              <a:rPr lang="en-GB" b="0" dirty="0"/>
              <a:t>’ will</a:t>
            </a:r>
            <a:r>
              <a:rPr lang="en-GB" b="0" baseline="0" dirty="0"/>
              <a:t> also be introduced as a vocabulary items in this lesson.</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a:t>
            </a:r>
            <a:r>
              <a:rPr lang="en-GB" b="1" baseline="0" dirty="0"/>
              <a:t> words/cognates </a:t>
            </a:r>
            <a:r>
              <a:rPr lang="en-GB" b="1" dirty="0"/>
              <a:t>(1 is the most frequent word in Spanish): </a:t>
            </a:r>
            <a:br>
              <a:rPr lang="en-GB" dirty="0"/>
            </a:br>
            <a:r>
              <a:rPr lang="en-GB" dirty="0"/>
              <a:t>total [1482];</a:t>
            </a:r>
            <a:r>
              <a:rPr lang="en-GB" baseline="0" dirty="0"/>
              <a:t> </a:t>
            </a:r>
            <a:r>
              <a:rPr lang="en-GB" baseline="0" dirty="0" err="1"/>
              <a:t>avión</a:t>
            </a:r>
            <a:r>
              <a:rPr lang="en-GB" baseline="0" dirty="0"/>
              <a:t> [1399]; </a:t>
            </a:r>
            <a:r>
              <a:rPr lang="en-GB" baseline="0" dirty="0" err="1"/>
              <a:t>jardín</a:t>
            </a:r>
            <a:r>
              <a:rPr lang="en-GB" baseline="0" dirty="0"/>
              <a:t> [1195]; </a:t>
            </a:r>
            <a:r>
              <a:rPr lang="en-GB" baseline="0" dirty="0" err="1"/>
              <a:t>acción</a:t>
            </a:r>
            <a:r>
              <a:rPr lang="en-GB" baseline="0" dirty="0"/>
              <a:t> [404]; </a:t>
            </a:r>
            <a:r>
              <a:rPr lang="en-GB" baseline="0" dirty="0" err="1"/>
              <a:t>corazón</a:t>
            </a:r>
            <a:r>
              <a:rPr lang="en-GB" baseline="0" dirty="0"/>
              <a:t> [475]; </a:t>
            </a:r>
            <a:r>
              <a:rPr lang="en-GB" baseline="0" dirty="0" err="1"/>
              <a:t>habitación</a:t>
            </a:r>
            <a:r>
              <a:rPr lang="en-GB" baseline="0" dirty="0"/>
              <a:t> [1069]; </a:t>
            </a:r>
            <a:r>
              <a:rPr lang="en-GB" baseline="0" dirty="0" err="1"/>
              <a:t>interés</a:t>
            </a:r>
            <a:r>
              <a:rPr lang="en-GB" baseline="0" dirty="0"/>
              <a:t> [388].</a:t>
            </a:r>
            <a:endParaRPr dirty="0"/>
          </a:p>
        </p:txBody>
      </p:sp>
      <p:sp>
        <p:nvSpPr>
          <p:cNvPr id="672" name="Google Shape;6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6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listening exercise to revisit one of this week’s </a:t>
            </a:r>
            <a:r>
              <a:rPr lang="en-GB" b="0"/>
              <a:t>vocabulary sets (8.3.1.2)</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 plays the audio for each sentence by clicking the number button.</a:t>
            </a:r>
            <a:endParaRPr b="0" dirty="0"/>
          </a:p>
          <a:p>
            <a:pPr marL="228600" lvl="0" indent="-228600" algn="l" rtl="0">
              <a:spcBef>
                <a:spcPts val="0"/>
              </a:spcBef>
              <a:spcAft>
                <a:spcPts val="0"/>
              </a:spcAft>
              <a:buClr>
                <a:schemeClr val="dk1"/>
              </a:buClr>
              <a:buSzPts val="1200"/>
              <a:buFont typeface="Calibri"/>
              <a:buAutoNum type="arabicPeriod"/>
            </a:pPr>
            <a:r>
              <a:rPr lang="en-GB" b="0" dirty="0"/>
              <a:t>Students complete the English translations.</a:t>
            </a:r>
            <a:endParaRPr dirty="0"/>
          </a:p>
          <a:p>
            <a:pPr marL="228600" lvl="0" indent="-228600" algn="l" rtl="0">
              <a:spcBef>
                <a:spcPts val="0"/>
              </a:spcBef>
              <a:spcAft>
                <a:spcPts val="0"/>
              </a:spcAft>
              <a:buClr>
                <a:schemeClr val="dk1"/>
              </a:buClr>
              <a:buSzPts val="1200"/>
              <a:buFont typeface="Calibri"/>
              <a:buAutoNum type="arabicPeriod"/>
            </a:pPr>
            <a:r>
              <a:rPr lang="en-GB" b="0" i="0" dirty="0"/>
              <a:t>Teacher shows the answers for each sentence, one word at a time</a:t>
            </a:r>
            <a:endParaRPr b="0" dirty="0"/>
          </a:p>
          <a:p>
            <a:pPr marL="0" lvl="0" indent="0" algn="l" rtl="0">
              <a:spcBef>
                <a:spcPts val="0"/>
              </a:spcBef>
              <a:spcAft>
                <a:spcPts val="0"/>
              </a:spcAft>
              <a:buNone/>
            </a:pPr>
            <a:endParaRPr lang="en-GB"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cap="none">
                <a:solidFill>
                  <a:schemeClr val="dk1"/>
                </a:solidFill>
                <a:effectLst/>
                <a:latin typeface="Calibri"/>
                <a:ea typeface="Calibri"/>
                <a:cs typeface="Calibri"/>
                <a:sym typeface="Calibri"/>
              </a:rPr>
              <a:t>Note: </a:t>
            </a:r>
            <a:r>
              <a:rPr lang="en-GB" sz="1200" b="0" i="0" u="none" strike="noStrike" cap="none">
                <a:solidFill>
                  <a:schemeClr val="dk1"/>
                </a:solidFill>
                <a:effectLst/>
                <a:latin typeface="Calibri"/>
                <a:ea typeface="Calibri"/>
                <a:cs typeface="Calibri"/>
                <a:sym typeface="Calibri"/>
              </a:rPr>
              <a:t>Students could be asked if any of the sentences are sound</a:t>
            </a:r>
            <a:r>
              <a:rPr lang="en-GB" sz="1200" b="0" i="0" u="none" strike="noStrike" cap="none" baseline="0">
                <a:solidFill>
                  <a:schemeClr val="dk1"/>
                </a:solidFill>
                <a:effectLst/>
                <a:latin typeface="Calibri"/>
                <a:ea typeface="Calibri"/>
                <a:cs typeface="Calibri"/>
                <a:sym typeface="Calibri"/>
              </a:rPr>
              <a:t> odd or unlikely. For example, in the narrative so far, no mention has been made of Nadia having a child. This was included in the activity as it is a revisited vocabulary item this week.</a:t>
            </a:r>
            <a:endParaRPr lang="en-GB" b="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lang="en-GB" b="0" dirty="0"/>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hijo</a:t>
            </a:r>
            <a:r>
              <a:rPr lang="en-GB" sz="1200" b="0" i="0" u="none" strike="noStrike" cap="none" dirty="0">
                <a:solidFill>
                  <a:schemeClr val="dk1"/>
                </a:solidFill>
                <a:effectLst/>
                <a:latin typeface="Calibri"/>
                <a:ea typeface="Calibri"/>
                <a:cs typeface="Calibri"/>
                <a:sym typeface="Calibri"/>
              </a:rPr>
              <a:t> le </a:t>
            </a:r>
            <a:r>
              <a:rPr lang="en-GB" sz="1200" b="0" i="0" u="none" strike="noStrike" cap="none" dirty="0" err="1">
                <a:solidFill>
                  <a:schemeClr val="dk1"/>
                </a:solidFill>
                <a:effectLst/>
                <a:latin typeface="Calibri"/>
                <a:ea typeface="Calibri"/>
                <a:cs typeface="Calibri"/>
                <a:sym typeface="Calibri"/>
              </a:rPr>
              <a:t>tiró</a:t>
            </a:r>
            <a:r>
              <a:rPr lang="en-GB" sz="1200" b="0" i="0" u="none" strike="noStrike" cap="none" dirty="0">
                <a:solidFill>
                  <a:schemeClr val="dk1"/>
                </a:solidFill>
                <a:effectLst/>
                <a:latin typeface="Calibri"/>
                <a:ea typeface="Calibri"/>
                <a:cs typeface="Calibri"/>
                <a:sym typeface="Calibri"/>
              </a:rPr>
              <a:t> una </a:t>
            </a:r>
            <a:r>
              <a:rPr lang="en-GB" sz="1200" b="0" i="0" u="none" strike="noStrike" cap="none" dirty="0" err="1">
                <a:solidFill>
                  <a:schemeClr val="dk1"/>
                </a:solidFill>
                <a:effectLst/>
                <a:latin typeface="Calibri"/>
                <a:ea typeface="Calibri"/>
                <a:cs typeface="Calibri"/>
                <a:sym typeface="Calibri"/>
              </a:rPr>
              <a:t>caja</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vacía</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a:t>
            </a:r>
            <a:r>
              <a:rPr lang="es-ES" sz="1200" b="0" i="0" u="none" strike="noStrike" cap="none" dirty="0">
                <a:solidFill>
                  <a:schemeClr val="dk1"/>
                </a:solidFill>
                <a:effectLst/>
                <a:latin typeface="Calibri"/>
                <a:ea typeface="Calibri"/>
                <a:cs typeface="Calibri"/>
                <a:sym typeface="Calibri"/>
              </a:rPr>
              <a:t>tío le ofreció un regalo.</a:t>
            </a:r>
            <a:endParaRPr lang="en-GB" sz="1200" b="0" i="0" u="none" strike="noStrike" cap="none" dirty="0">
              <a:solidFill>
                <a:schemeClr val="dk1"/>
              </a:solidFill>
              <a:effectLst/>
              <a:latin typeface="Calibri"/>
              <a:ea typeface="Calibri"/>
              <a:cs typeface="Calibri"/>
              <a:sym typeface="Calibri"/>
            </a:endParaRP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hija</a:t>
            </a:r>
            <a:r>
              <a:rPr lang="en-GB" sz="1200" b="0" i="0" u="none" strike="noStrike" cap="none" dirty="0">
                <a:solidFill>
                  <a:schemeClr val="dk1"/>
                </a:solidFill>
                <a:effectLst/>
                <a:latin typeface="Calibri"/>
                <a:ea typeface="Calibri"/>
                <a:cs typeface="Calibri"/>
                <a:sym typeface="Calibri"/>
              </a:rPr>
              <a:t> le </a:t>
            </a:r>
            <a:r>
              <a:rPr lang="en-GB" sz="1200" b="0" i="0" u="none" strike="noStrike" cap="none" dirty="0" err="1">
                <a:solidFill>
                  <a:schemeClr val="dk1"/>
                </a:solidFill>
                <a:effectLst/>
                <a:latin typeface="Calibri"/>
                <a:ea typeface="Calibri"/>
                <a:cs typeface="Calibri"/>
                <a:sym typeface="Calibri"/>
              </a:rPr>
              <a:t>quitó</a:t>
            </a:r>
            <a:r>
              <a:rPr lang="en-GB" sz="1200" b="0" i="0" u="none" strike="noStrike" cap="none" dirty="0">
                <a:solidFill>
                  <a:schemeClr val="dk1"/>
                </a:solidFill>
                <a:effectLst/>
                <a:latin typeface="Calibri"/>
                <a:ea typeface="Calibri"/>
                <a:cs typeface="Calibri"/>
                <a:sym typeface="Calibri"/>
              </a:rPr>
              <a:t> el </a:t>
            </a:r>
            <a:r>
              <a:rPr lang="en-GB" sz="1200" b="0" i="0" u="none" strike="noStrike" cap="none" dirty="0" err="1">
                <a:solidFill>
                  <a:schemeClr val="dk1"/>
                </a:solidFill>
                <a:effectLst/>
                <a:latin typeface="Calibri"/>
                <a:ea typeface="Calibri"/>
                <a:cs typeface="Calibri"/>
                <a:sym typeface="Calibri"/>
              </a:rPr>
              <a:t>móvil</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novio</a:t>
            </a:r>
            <a:r>
              <a:rPr lang="en-GB" sz="1200" b="0" i="0" u="none" strike="noStrike" cap="none" dirty="0">
                <a:solidFill>
                  <a:schemeClr val="dk1"/>
                </a:solidFill>
                <a:effectLst/>
                <a:latin typeface="Calibri"/>
                <a:ea typeface="Calibri"/>
                <a:cs typeface="Calibri"/>
                <a:sym typeface="Calibri"/>
              </a:rPr>
              <a:t> le </a:t>
            </a:r>
            <a:r>
              <a:rPr lang="en-GB" sz="1200" b="0" i="0" u="none" strike="noStrike" cap="none" dirty="0" err="1">
                <a:solidFill>
                  <a:schemeClr val="dk1"/>
                </a:solidFill>
                <a:effectLst/>
                <a:latin typeface="Calibri"/>
                <a:ea typeface="Calibri"/>
                <a:cs typeface="Calibri"/>
                <a:sym typeface="Calibri"/>
              </a:rPr>
              <a:t>envió</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veinticinco</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correos</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electrónicos</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primo le </a:t>
            </a:r>
            <a:r>
              <a:rPr lang="en-GB" sz="1200" b="0" i="0" u="none" strike="noStrike" cap="none" dirty="0" err="1">
                <a:solidFill>
                  <a:schemeClr val="dk1"/>
                </a:solidFill>
                <a:effectLst/>
                <a:latin typeface="Calibri"/>
                <a:ea typeface="Calibri"/>
                <a:cs typeface="Calibri"/>
                <a:sym typeface="Calibri"/>
              </a:rPr>
              <a:t>escribió</a:t>
            </a:r>
            <a:r>
              <a:rPr lang="en-GB" sz="1200" b="0" i="0" u="none" strike="noStrike" cap="none" dirty="0">
                <a:solidFill>
                  <a:schemeClr val="dk1"/>
                </a:solidFill>
                <a:effectLst/>
                <a:latin typeface="Calibri"/>
                <a:ea typeface="Calibri"/>
                <a:cs typeface="Calibri"/>
                <a:sym typeface="Calibri"/>
              </a:rPr>
              <a:t> una </a:t>
            </a:r>
            <a:r>
              <a:rPr lang="en-GB" sz="1200" b="0" i="0" u="none" strike="noStrike" cap="none" dirty="0" err="1">
                <a:solidFill>
                  <a:schemeClr val="dk1"/>
                </a:solidFill>
                <a:effectLst/>
                <a:latin typeface="Calibri"/>
                <a:ea typeface="Calibri"/>
                <a:cs typeface="Calibri"/>
                <a:sym typeface="Calibri"/>
              </a:rPr>
              <a:t>tarjeta</a:t>
            </a:r>
            <a:r>
              <a:rPr lang="en-GB" sz="1200" b="0" i="0" u="none" strike="noStrike" cap="none" dirty="0">
                <a:solidFill>
                  <a:schemeClr val="dk1"/>
                </a:solidFill>
                <a:effectLst/>
                <a:latin typeface="Calibri"/>
                <a:ea typeface="Calibri"/>
                <a:cs typeface="Calibri"/>
                <a:sym typeface="Calibri"/>
              </a:rPr>
              <a:t> de </a:t>
            </a:r>
            <a:r>
              <a:rPr lang="en-GB" sz="1200" b="0" i="0" u="none" strike="noStrike" cap="none" dirty="0" err="1">
                <a:solidFill>
                  <a:schemeClr val="dk1"/>
                </a:solidFill>
                <a:effectLst/>
                <a:latin typeface="Calibri"/>
                <a:ea typeface="Calibri"/>
                <a:cs typeface="Calibri"/>
                <a:sym typeface="Calibri"/>
              </a:rPr>
              <a:t>cumpleaños</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padre le </a:t>
            </a:r>
            <a:r>
              <a:rPr lang="en-GB" sz="1200" b="0" i="0" u="none" strike="noStrike" cap="none" dirty="0" err="1">
                <a:solidFill>
                  <a:schemeClr val="dk1"/>
                </a:solidFill>
                <a:effectLst/>
                <a:latin typeface="Calibri"/>
                <a:ea typeface="Calibri"/>
                <a:cs typeface="Calibri"/>
                <a:sym typeface="Calibri"/>
              </a:rPr>
              <a:t>regaló</a:t>
            </a:r>
            <a:r>
              <a:rPr lang="en-GB" sz="1200" b="0" i="0" u="none" strike="noStrike" cap="none" dirty="0">
                <a:solidFill>
                  <a:schemeClr val="dk1"/>
                </a:solidFill>
                <a:effectLst/>
                <a:latin typeface="Calibri"/>
                <a:ea typeface="Calibri"/>
                <a:cs typeface="Calibri"/>
                <a:sym typeface="Calibri"/>
              </a:rPr>
              <a:t> un </a:t>
            </a:r>
            <a:r>
              <a:rPr lang="en-GB" sz="1200" b="0" i="0" u="none" strike="noStrike" cap="none" dirty="0" err="1">
                <a:solidFill>
                  <a:schemeClr val="dk1"/>
                </a:solidFill>
                <a:effectLst/>
                <a:latin typeface="Calibri"/>
                <a:ea typeface="Calibri"/>
                <a:cs typeface="Calibri"/>
                <a:sym typeface="Calibri"/>
              </a:rPr>
              <a:t>vestido</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precioso</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dirty="0" err="1">
                <a:solidFill>
                  <a:schemeClr val="dk1"/>
                </a:solidFill>
                <a:effectLst/>
                <a:latin typeface="Calibri"/>
                <a:ea typeface="Calibri"/>
                <a:cs typeface="Calibri"/>
                <a:sym typeface="Calibri"/>
              </a:rPr>
              <a:t>Su</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hermano</a:t>
            </a:r>
            <a:r>
              <a:rPr lang="en-GB" sz="1200" b="0" i="0" u="none" strike="noStrike" cap="none" dirty="0">
                <a:solidFill>
                  <a:schemeClr val="dk1"/>
                </a:solidFill>
                <a:effectLst/>
                <a:latin typeface="Calibri"/>
                <a:ea typeface="Calibri"/>
                <a:cs typeface="Calibri"/>
                <a:sym typeface="Calibri"/>
              </a:rPr>
              <a:t> le </a:t>
            </a:r>
            <a:r>
              <a:rPr lang="en-GB" sz="1200" b="0" i="0" u="none" strike="noStrike" cap="none" dirty="0" err="1">
                <a:solidFill>
                  <a:schemeClr val="dk1"/>
                </a:solidFill>
                <a:effectLst/>
                <a:latin typeface="Calibri"/>
                <a:ea typeface="Calibri"/>
                <a:cs typeface="Calibri"/>
                <a:sym typeface="Calibri"/>
              </a:rPr>
              <a:t>compró</a:t>
            </a:r>
            <a:r>
              <a:rPr lang="en-GB" sz="1200" b="0" i="0" u="none" strike="noStrike" cap="none" dirty="0">
                <a:solidFill>
                  <a:schemeClr val="dk1"/>
                </a:solidFill>
                <a:effectLst/>
                <a:latin typeface="Calibri"/>
                <a:ea typeface="Calibri"/>
                <a:cs typeface="Calibri"/>
                <a:sym typeface="Calibri"/>
              </a:rPr>
              <a:t> un </a:t>
            </a:r>
            <a:r>
              <a:rPr lang="en-GB" sz="1200" b="0" i="0" u="none" strike="noStrike" cap="none" dirty="0" err="1">
                <a:solidFill>
                  <a:schemeClr val="dk1"/>
                </a:solidFill>
                <a:effectLst/>
                <a:latin typeface="Calibri"/>
                <a:ea typeface="Calibri"/>
                <a:cs typeface="Calibri"/>
                <a:sym typeface="Calibri"/>
              </a:rPr>
              <a:t>reloj</a:t>
            </a:r>
            <a:r>
              <a:rPr lang="en-GB" sz="1200" b="0" i="0" u="none" strike="noStrike" cap="none" dirty="0">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r>
              <a:rPr lang="en-GB" sz="1200" b="0" i="0" u="none" strike="noStrike" cap="none" err="1">
                <a:solidFill>
                  <a:schemeClr val="dk1"/>
                </a:solidFill>
                <a:effectLst/>
                <a:latin typeface="Calibri"/>
                <a:ea typeface="Calibri"/>
                <a:cs typeface="Calibri"/>
                <a:sym typeface="Calibri"/>
              </a:rPr>
              <a:t>Su</a:t>
            </a:r>
            <a:r>
              <a:rPr lang="en-GB" sz="1200" b="0" i="0" u="none" strike="noStrike" cap="none">
                <a:solidFill>
                  <a:schemeClr val="dk1"/>
                </a:solidFill>
                <a:effectLst/>
                <a:latin typeface="Calibri"/>
                <a:ea typeface="Calibri"/>
                <a:cs typeface="Calibri"/>
                <a:sym typeface="Calibri"/>
              </a:rPr>
              <a:t> tía </a:t>
            </a:r>
            <a:r>
              <a:rPr lang="en-GB" sz="1200" b="0" i="0" u="none" strike="noStrike" cap="none" dirty="0">
                <a:solidFill>
                  <a:schemeClr val="dk1"/>
                </a:solidFill>
                <a:effectLst/>
                <a:latin typeface="Calibri"/>
                <a:ea typeface="Calibri"/>
                <a:cs typeface="Calibri"/>
                <a:sym typeface="Calibri"/>
              </a:rPr>
              <a:t>le </a:t>
            </a:r>
            <a:r>
              <a:rPr lang="en-GB" sz="1200" b="0" i="0" u="none" strike="noStrike" cap="none" dirty="0" err="1">
                <a:solidFill>
                  <a:schemeClr val="dk1"/>
                </a:solidFill>
                <a:effectLst/>
                <a:latin typeface="Calibri"/>
                <a:ea typeface="Calibri"/>
                <a:cs typeface="Calibri"/>
                <a:sym typeface="Calibri"/>
              </a:rPr>
              <a:t>organizó</a:t>
            </a:r>
            <a:r>
              <a:rPr lang="en-GB" sz="1200" b="0" i="0" u="none" strike="noStrike" cap="none" dirty="0">
                <a:solidFill>
                  <a:schemeClr val="dk1"/>
                </a:solidFill>
                <a:effectLst/>
                <a:latin typeface="Calibri"/>
                <a:ea typeface="Calibri"/>
                <a:cs typeface="Calibri"/>
                <a:sym typeface="Calibri"/>
              </a:rPr>
              <a:t> una fiesta </a:t>
            </a:r>
            <a:r>
              <a:rPr lang="en-GB" sz="1200" b="0" i="0" u="none" strike="noStrike" cap="none" dirty="0" err="1">
                <a:solidFill>
                  <a:schemeClr val="dk1"/>
                </a:solidFill>
                <a:effectLst/>
                <a:latin typeface="Calibri"/>
                <a:ea typeface="Calibri"/>
                <a:cs typeface="Calibri"/>
                <a:sym typeface="Calibri"/>
              </a:rPr>
              <a:t>llena</a:t>
            </a:r>
            <a:r>
              <a:rPr lang="en-GB" sz="1200" b="0" i="0" u="none" strike="noStrike" cap="none" dirty="0">
                <a:solidFill>
                  <a:schemeClr val="dk1"/>
                </a:solidFill>
                <a:effectLst/>
                <a:latin typeface="Calibri"/>
                <a:ea typeface="Calibri"/>
                <a:cs typeface="Calibri"/>
                <a:sym typeface="Calibri"/>
              </a:rPr>
              <a:t> de </a:t>
            </a:r>
            <a:r>
              <a:rPr lang="en-GB" sz="1200" b="0" i="0" u="none" strike="noStrike" cap="none" err="1">
                <a:solidFill>
                  <a:schemeClr val="dk1"/>
                </a:solidFill>
                <a:effectLst/>
                <a:latin typeface="Calibri"/>
                <a:ea typeface="Calibri"/>
                <a:cs typeface="Calibri"/>
                <a:sym typeface="Calibri"/>
              </a:rPr>
              <a:t>gente</a:t>
            </a:r>
            <a:r>
              <a:rPr lang="en-GB" sz="1200" b="0" i="0" u="none" strike="noStrike" cap="none">
                <a:solidFill>
                  <a:schemeClr val="dk1"/>
                </a:solidFill>
                <a:effectLst/>
                <a:latin typeface="Calibri"/>
                <a:ea typeface="Calibri"/>
                <a:cs typeface="Calibri"/>
                <a:sym typeface="Calibri"/>
              </a:rPr>
              <a:t>.</a:t>
            </a:r>
          </a:p>
          <a:p>
            <a:pPr marL="228600" lvl="0" indent="-228600" algn="l" rtl="0">
              <a:spcBef>
                <a:spcPts val="0"/>
              </a:spcBef>
              <a:spcAft>
                <a:spcPts val="0"/>
              </a:spcAft>
              <a:buAutoNum type="arabicPeriod"/>
            </a:pPr>
            <a:endParaRPr lang="en-GB" sz="1200" b="0" i="0" u="none" strike="noStrike" cap="none">
              <a:solidFill>
                <a:schemeClr val="dk1"/>
              </a:solidFill>
              <a:effectLst/>
              <a:latin typeface="Calibri"/>
              <a:ea typeface="Calibri"/>
              <a:cs typeface="Calibri"/>
              <a:sym typeface="Calibri"/>
            </a:endParaRPr>
          </a:p>
        </p:txBody>
      </p:sp>
      <p:sp>
        <p:nvSpPr>
          <p:cNvPr id="710" name="Google Shape;71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3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revise numbers 21-30, which are part </a:t>
            </a:r>
            <a:r>
              <a:rPr lang="en-GB" b="0"/>
              <a:t>of one of this </a:t>
            </a:r>
            <a:r>
              <a:rPr lang="en-GB" b="0" dirty="0"/>
              <a:t>week’s revisited </a:t>
            </a:r>
            <a:r>
              <a:rPr lang="en-GB" b="0"/>
              <a:t>vocabulary sets</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write 1-10 in their exercise books.</a:t>
            </a:r>
            <a:endParaRPr dirty="0"/>
          </a:p>
          <a:p>
            <a:pPr marL="0" lvl="0" indent="0" algn="l" rtl="0">
              <a:spcBef>
                <a:spcPts val="0"/>
              </a:spcBef>
              <a:spcAft>
                <a:spcPts val="0"/>
              </a:spcAft>
              <a:buNone/>
            </a:pPr>
            <a:r>
              <a:rPr lang="en-GB" b="0" dirty="0"/>
              <a:t>2. Teachers have two options about how to play the recording. Either click </a:t>
            </a:r>
            <a:r>
              <a:rPr lang="en-GB" b="0"/>
              <a:t>the player in </a:t>
            </a:r>
            <a:r>
              <a:rPr lang="en-GB" b="0" dirty="0"/>
              <a:t>the top right to play the audio of the order in which the athletes finished in a race in its entirety, or click the numbers </a:t>
            </a:r>
            <a:r>
              <a:rPr lang="en-GB" b="0"/>
              <a:t>buttons 1-10 </a:t>
            </a:r>
            <a:r>
              <a:rPr lang="en-GB" b="0" dirty="0"/>
              <a:t>to play each one </a:t>
            </a:r>
            <a:r>
              <a:rPr lang="en-GB" b="0"/>
              <a:t>separately. </a:t>
            </a:r>
          </a:p>
          <a:p>
            <a:pPr marL="0" lvl="0" indent="0" algn="l" rtl="0">
              <a:spcBef>
                <a:spcPts val="0"/>
              </a:spcBef>
              <a:spcAft>
                <a:spcPts val="0"/>
              </a:spcAft>
              <a:buNone/>
            </a:pPr>
            <a:r>
              <a:rPr lang="en-GB" b="0"/>
              <a:t>3</a:t>
            </a:r>
            <a:r>
              <a:rPr lang="en-GB" b="0" dirty="0"/>
              <a:t>. On clicking, the numbers will move into the order in which they were read out.</a:t>
            </a:r>
            <a:endParaRPr b="0" dirty="0"/>
          </a:p>
          <a:p>
            <a:pPr marL="0" lvl="0" indent="0" algn="l" rtl="0">
              <a:spcBef>
                <a:spcPts val="0"/>
              </a:spcBef>
              <a:spcAft>
                <a:spcPts val="0"/>
              </a:spcAft>
              <a:buNone/>
            </a:pPr>
            <a:r>
              <a:rPr lang="en-GB" b="0" dirty="0"/>
              <a:t>4. </a:t>
            </a:r>
            <a:r>
              <a:rPr lang="en-GB" b="0"/>
              <a:t>Teachers can also </a:t>
            </a:r>
            <a:r>
              <a:rPr lang="en-GB" b="0" dirty="0"/>
              <a:t>revisit here which of the numbers has an accent on it due to the spelling and final syllables stress </a:t>
            </a:r>
            <a:r>
              <a:rPr lang="en-GB" b="0"/>
              <a:t>rules. The 3 numbers with an accent on the final vowel appear on a further click. </a:t>
            </a:r>
          </a:p>
          <a:p>
            <a:pPr marL="0" lvl="0" indent="0" algn="l" rtl="0">
              <a:spcBef>
                <a:spcPts val="0"/>
              </a:spcBef>
              <a:spcAft>
                <a:spcPts val="0"/>
              </a:spcAft>
              <a:buNone/>
            </a:pPr>
            <a:endParaRPr dirty="0"/>
          </a:p>
          <a:p>
            <a:pPr marL="0" lvl="0" indent="0" algn="l" rtl="0">
              <a:spcBef>
                <a:spcPts val="0"/>
              </a:spcBef>
              <a:spcAft>
                <a:spcPts val="0"/>
              </a:spcAft>
              <a:buNone/>
            </a:pPr>
            <a:r>
              <a:rPr lang="en-GB" b="1" dirty="0"/>
              <a:t>Transcript: (full)</a:t>
            </a:r>
            <a:endParaRPr dirty="0"/>
          </a:p>
          <a:p>
            <a:pPr marL="228600" lvl="0" indent="-228600" algn="l" rtl="0">
              <a:spcBef>
                <a:spcPts val="0"/>
              </a:spcBef>
              <a:spcAft>
                <a:spcPts val="0"/>
              </a:spcAft>
              <a:buClr>
                <a:schemeClr val="dk1"/>
              </a:buClr>
              <a:buSzPts val="1200"/>
              <a:buFont typeface="Calibri"/>
              <a:buAutoNum type="arabicPeriod"/>
            </a:pPr>
            <a:r>
              <a:rPr lang="en-GB" b="0" dirty="0" err="1"/>
              <a:t>Señoras</a:t>
            </a:r>
            <a:r>
              <a:rPr lang="en-GB" b="0" dirty="0"/>
              <a:t> y </a:t>
            </a:r>
            <a:r>
              <a:rPr lang="en-GB" b="0" dirty="0" err="1"/>
              <a:t>señores</a:t>
            </a:r>
            <a:r>
              <a:rPr lang="en-GB" b="0" dirty="0"/>
              <a:t>, el </a:t>
            </a:r>
            <a:r>
              <a:rPr lang="en-GB" b="0" dirty="0" err="1"/>
              <a:t>orden</a:t>
            </a:r>
            <a:r>
              <a:rPr lang="en-GB" b="0" dirty="0"/>
              <a:t> final:  Isabela </a:t>
            </a:r>
            <a:r>
              <a:rPr lang="en-GB" b="0" dirty="0" err="1"/>
              <a:t>Ruíz</a:t>
            </a:r>
            <a:r>
              <a:rPr lang="en-GB" b="0" dirty="0"/>
              <a:t>, </a:t>
            </a:r>
            <a:r>
              <a:rPr lang="en-GB" b="0" dirty="0" err="1"/>
              <a:t>número</a:t>
            </a:r>
            <a:r>
              <a:rPr lang="en-GB" b="0" dirty="0"/>
              <a:t> </a:t>
            </a:r>
            <a:r>
              <a:rPr lang="en-GB" b="0" dirty="0" err="1"/>
              <a:t>veinticinco</a:t>
            </a:r>
            <a:r>
              <a:rPr lang="en-GB" b="0" dirty="0"/>
              <a:t>…  Catalina Sánchez, </a:t>
            </a:r>
            <a:r>
              <a:rPr lang="en-GB" b="0" dirty="0" err="1"/>
              <a:t>número</a:t>
            </a:r>
            <a:r>
              <a:rPr lang="en-GB" b="0" dirty="0"/>
              <a:t> </a:t>
            </a:r>
            <a:r>
              <a:rPr lang="en-GB" b="0" dirty="0" err="1"/>
              <a:t>veintidós</a:t>
            </a:r>
            <a:r>
              <a:rPr lang="en-GB" b="0" dirty="0"/>
              <a:t>... Ana González, </a:t>
            </a:r>
            <a:r>
              <a:rPr lang="en-GB" b="0" dirty="0" err="1"/>
              <a:t>número</a:t>
            </a:r>
            <a:r>
              <a:rPr lang="en-GB" b="0" dirty="0"/>
              <a:t> </a:t>
            </a:r>
            <a:r>
              <a:rPr lang="en-GB" b="0" dirty="0" err="1"/>
              <a:t>treinta</a:t>
            </a:r>
            <a:r>
              <a:rPr lang="en-GB" b="0" dirty="0"/>
              <a:t>...  Paula Pérez, </a:t>
            </a:r>
            <a:r>
              <a:rPr lang="en-GB" b="0" dirty="0" err="1"/>
              <a:t>número</a:t>
            </a:r>
            <a:r>
              <a:rPr lang="en-GB" b="0" dirty="0"/>
              <a:t> </a:t>
            </a:r>
            <a:r>
              <a:rPr lang="en-GB" b="0" dirty="0" err="1"/>
              <a:t>veintiséis</a:t>
            </a:r>
            <a:r>
              <a:rPr lang="en-GB" b="0" dirty="0"/>
              <a:t>...  María Velasco, </a:t>
            </a:r>
            <a:r>
              <a:rPr lang="en-GB" b="0" dirty="0" err="1"/>
              <a:t>número</a:t>
            </a:r>
            <a:r>
              <a:rPr lang="en-GB" b="0" dirty="0"/>
              <a:t> </a:t>
            </a:r>
            <a:r>
              <a:rPr lang="en-GB" b="0" dirty="0" err="1"/>
              <a:t>veintiocho</a:t>
            </a:r>
            <a:r>
              <a:rPr lang="en-GB" b="0" dirty="0"/>
              <a:t>... Elisa Ramírez, </a:t>
            </a:r>
            <a:r>
              <a:rPr lang="en-GB" b="0" dirty="0" err="1"/>
              <a:t>número</a:t>
            </a:r>
            <a:r>
              <a:rPr lang="en-GB" b="0" dirty="0"/>
              <a:t> </a:t>
            </a:r>
            <a:r>
              <a:rPr lang="en-GB" b="0" dirty="0" err="1"/>
              <a:t>veintitrés</a:t>
            </a:r>
            <a:r>
              <a:rPr lang="en-GB" b="0" dirty="0"/>
              <a:t> ... Margarita Torres, </a:t>
            </a:r>
            <a:r>
              <a:rPr lang="en-GB" b="0" dirty="0" err="1"/>
              <a:t>número</a:t>
            </a:r>
            <a:r>
              <a:rPr lang="en-GB" b="0" dirty="0"/>
              <a:t> </a:t>
            </a:r>
            <a:r>
              <a:rPr lang="en-GB" b="0" dirty="0" err="1"/>
              <a:t>veintisiete</a:t>
            </a:r>
            <a:r>
              <a:rPr lang="en-GB" b="0" dirty="0"/>
              <a:t> ... Luisa </a:t>
            </a:r>
            <a:r>
              <a:rPr lang="en-GB" b="0" dirty="0" err="1"/>
              <a:t>Daza</a:t>
            </a:r>
            <a:r>
              <a:rPr lang="en-GB" b="0" dirty="0"/>
              <a:t>, </a:t>
            </a:r>
            <a:r>
              <a:rPr lang="en-GB" b="0" dirty="0" err="1"/>
              <a:t>número</a:t>
            </a:r>
            <a:r>
              <a:rPr lang="en-GB" b="0" dirty="0"/>
              <a:t> </a:t>
            </a:r>
            <a:r>
              <a:rPr lang="en-GB" b="0" dirty="0" err="1"/>
              <a:t>veintiuno</a:t>
            </a:r>
            <a:r>
              <a:rPr lang="en-GB" b="0" dirty="0"/>
              <a:t> ...  </a:t>
            </a:r>
            <a:r>
              <a:rPr lang="en-GB" b="0" dirty="0" err="1"/>
              <a:t>Ángela</a:t>
            </a:r>
            <a:r>
              <a:rPr lang="en-GB" b="0" dirty="0"/>
              <a:t> Gómez, </a:t>
            </a:r>
            <a:r>
              <a:rPr lang="en-GB" b="0" dirty="0" err="1"/>
              <a:t>número</a:t>
            </a:r>
            <a:r>
              <a:rPr lang="en-GB" b="0" dirty="0"/>
              <a:t> </a:t>
            </a:r>
            <a:r>
              <a:rPr lang="en-GB" b="0" dirty="0" err="1"/>
              <a:t>veinticuatro</a:t>
            </a:r>
            <a:r>
              <a:rPr lang="en-GB" b="0" dirty="0"/>
              <a:t> ... , y </a:t>
            </a:r>
            <a:r>
              <a:rPr lang="en-GB" b="0" dirty="0" err="1"/>
              <a:t>finalmente</a:t>
            </a:r>
            <a:r>
              <a:rPr lang="en-GB" b="0" dirty="0"/>
              <a:t>, Yolanda Vega, </a:t>
            </a:r>
            <a:r>
              <a:rPr lang="en-GB" b="0" dirty="0" err="1"/>
              <a:t>número</a:t>
            </a:r>
            <a:r>
              <a:rPr lang="en-GB" b="0" dirty="0"/>
              <a:t> </a:t>
            </a:r>
            <a:r>
              <a:rPr lang="en-GB" b="0" dirty="0" err="1"/>
              <a:t>veintinueve</a:t>
            </a:r>
            <a:r>
              <a:rPr lang="en-GB" b="0" dirty="0"/>
              <a:t>.</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 (individual)</a:t>
            </a:r>
            <a:endParaRPr dirty="0"/>
          </a:p>
          <a:p>
            <a:pPr marL="228600" lvl="0" indent="-228600" algn="l" rtl="0">
              <a:spcBef>
                <a:spcPts val="0"/>
              </a:spcBef>
              <a:spcAft>
                <a:spcPts val="0"/>
              </a:spcAft>
              <a:buClr>
                <a:schemeClr val="dk1"/>
              </a:buClr>
              <a:buSzPts val="1200"/>
              <a:buFont typeface="Calibri"/>
              <a:buAutoNum type="arabicPeriod"/>
            </a:pPr>
            <a:r>
              <a:rPr lang="en-GB" b="0" dirty="0" err="1"/>
              <a:t>Señoras</a:t>
            </a:r>
            <a:r>
              <a:rPr lang="en-GB" b="0" dirty="0"/>
              <a:t> y </a:t>
            </a:r>
            <a:r>
              <a:rPr lang="en-GB" b="0" dirty="0" err="1"/>
              <a:t>señores</a:t>
            </a:r>
            <a:r>
              <a:rPr lang="en-GB" b="0" dirty="0"/>
              <a:t>, el </a:t>
            </a:r>
            <a:r>
              <a:rPr lang="en-GB" b="0" dirty="0" err="1"/>
              <a:t>orden</a:t>
            </a:r>
            <a:r>
              <a:rPr lang="en-GB" b="0" dirty="0"/>
              <a:t> final:  Isabela </a:t>
            </a:r>
            <a:r>
              <a:rPr lang="en-GB" b="0" dirty="0" err="1"/>
              <a:t>Ruíz</a:t>
            </a:r>
            <a:r>
              <a:rPr lang="en-GB" b="0" dirty="0"/>
              <a:t>, </a:t>
            </a:r>
            <a:r>
              <a:rPr lang="en-GB" b="0" dirty="0" err="1"/>
              <a:t>número</a:t>
            </a:r>
            <a:r>
              <a:rPr lang="en-GB" b="0" dirty="0"/>
              <a:t> </a:t>
            </a:r>
            <a:r>
              <a:rPr lang="en-GB" b="0" dirty="0" err="1"/>
              <a:t>veinticinco</a:t>
            </a:r>
            <a:endParaRPr b="0" dirty="0"/>
          </a:p>
          <a:p>
            <a:pPr marL="228600" lvl="0" indent="-228600" algn="l" rtl="0">
              <a:spcBef>
                <a:spcPts val="0"/>
              </a:spcBef>
              <a:spcAft>
                <a:spcPts val="0"/>
              </a:spcAft>
              <a:buClr>
                <a:schemeClr val="dk1"/>
              </a:buClr>
              <a:buSzPts val="1200"/>
              <a:buFont typeface="Calibri"/>
              <a:buAutoNum type="arabicPeriod"/>
            </a:pPr>
            <a:r>
              <a:rPr lang="en-GB" b="0" dirty="0"/>
              <a:t>Catalina Sánchez, </a:t>
            </a:r>
            <a:r>
              <a:rPr lang="en-GB" b="0" dirty="0" err="1"/>
              <a:t>número</a:t>
            </a:r>
            <a:r>
              <a:rPr lang="en-GB" b="0" dirty="0"/>
              <a:t> </a:t>
            </a:r>
            <a:r>
              <a:rPr lang="en-GB" b="0" dirty="0" err="1"/>
              <a:t>veintidós</a:t>
            </a:r>
            <a:endParaRPr dirty="0"/>
          </a:p>
          <a:p>
            <a:pPr marL="228600" lvl="0" indent="-228600" algn="l" rtl="0">
              <a:spcBef>
                <a:spcPts val="0"/>
              </a:spcBef>
              <a:spcAft>
                <a:spcPts val="0"/>
              </a:spcAft>
              <a:buClr>
                <a:schemeClr val="dk1"/>
              </a:buClr>
              <a:buSzPts val="1200"/>
              <a:buFont typeface="Calibri"/>
              <a:buAutoNum type="arabicPeriod"/>
            </a:pPr>
            <a:r>
              <a:rPr lang="en-GB" b="0" dirty="0"/>
              <a:t>Ana González, </a:t>
            </a:r>
            <a:r>
              <a:rPr lang="en-GB" b="0" dirty="0" err="1"/>
              <a:t>número</a:t>
            </a:r>
            <a:r>
              <a:rPr lang="en-GB" b="0" dirty="0"/>
              <a:t> </a:t>
            </a:r>
            <a:r>
              <a:rPr lang="en-GB" b="0" dirty="0" err="1"/>
              <a:t>treinta</a:t>
            </a:r>
            <a:endParaRPr dirty="0"/>
          </a:p>
          <a:p>
            <a:pPr marL="228600" lvl="0" indent="-228600" algn="l" rtl="0">
              <a:spcBef>
                <a:spcPts val="0"/>
              </a:spcBef>
              <a:spcAft>
                <a:spcPts val="0"/>
              </a:spcAft>
              <a:buClr>
                <a:schemeClr val="dk1"/>
              </a:buClr>
              <a:buSzPts val="1200"/>
              <a:buFont typeface="Calibri"/>
              <a:buAutoNum type="arabicPeriod"/>
            </a:pPr>
            <a:r>
              <a:rPr lang="en-GB" b="0" dirty="0"/>
              <a:t>Paula Pérez, </a:t>
            </a:r>
            <a:r>
              <a:rPr lang="en-GB" b="0" dirty="0" err="1"/>
              <a:t>número</a:t>
            </a:r>
            <a:r>
              <a:rPr lang="en-GB" b="0" dirty="0"/>
              <a:t> </a:t>
            </a:r>
            <a:r>
              <a:rPr lang="en-GB" b="0" dirty="0" err="1"/>
              <a:t>veintiséis</a:t>
            </a:r>
            <a:endParaRPr dirty="0"/>
          </a:p>
          <a:p>
            <a:pPr marL="228600" lvl="0" indent="-228600" algn="l" rtl="0">
              <a:spcBef>
                <a:spcPts val="0"/>
              </a:spcBef>
              <a:spcAft>
                <a:spcPts val="0"/>
              </a:spcAft>
              <a:buClr>
                <a:schemeClr val="dk1"/>
              </a:buClr>
              <a:buSzPts val="1200"/>
              <a:buFont typeface="Calibri"/>
              <a:buAutoNum type="arabicPeriod"/>
            </a:pPr>
            <a:r>
              <a:rPr lang="en-GB" b="0" dirty="0"/>
              <a:t>María Velasco, </a:t>
            </a:r>
            <a:r>
              <a:rPr lang="en-GB" b="0" dirty="0" err="1"/>
              <a:t>número</a:t>
            </a:r>
            <a:r>
              <a:rPr lang="en-GB" b="0" dirty="0"/>
              <a:t> </a:t>
            </a:r>
            <a:r>
              <a:rPr lang="en-GB" b="0" dirty="0" err="1"/>
              <a:t>veintiocho</a:t>
            </a:r>
            <a:endParaRPr dirty="0"/>
          </a:p>
          <a:p>
            <a:pPr marL="228600" lvl="0" indent="-228600" algn="l" rtl="0">
              <a:spcBef>
                <a:spcPts val="0"/>
              </a:spcBef>
              <a:spcAft>
                <a:spcPts val="0"/>
              </a:spcAft>
              <a:buClr>
                <a:schemeClr val="dk1"/>
              </a:buClr>
              <a:buSzPts val="1200"/>
              <a:buFont typeface="Calibri"/>
              <a:buAutoNum type="arabicPeriod"/>
            </a:pPr>
            <a:r>
              <a:rPr lang="en-GB" b="0" dirty="0"/>
              <a:t>Elisa Ramírez, </a:t>
            </a:r>
            <a:r>
              <a:rPr lang="en-GB" b="0" dirty="0" err="1"/>
              <a:t>número</a:t>
            </a:r>
            <a:r>
              <a:rPr lang="en-GB" b="0" dirty="0"/>
              <a:t> </a:t>
            </a:r>
            <a:r>
              <a:rPr lang="en-GB" b="0" dirty="0" err="1"/>
              <a:t>veintitrés</a:t>
            </a:r>
            <a:endParaRPr dirty="0"/>
          </a:p>
          <a:p>
            <a:pPr marL="228600" lvl="0" indent="-228600" algn="l" rtl="0">
              <a:spcBef>
                <a:spcPts val="0"/>
              </a:spcBef>
              <a:spcAft>
                <a:spcPts val="0"/>
              </a:spcAft>
              <a:buClr>
                <a:schemeClr val="dk1"/>
              </a:buClr>
              <a:buSzPts val="1200"/>
              <a:buFont typeface="Calibri"/>
              <a:buAutoNum type="arabicPeriod"/>
            </a:pPr>
            <a:r>
              <a:rPr lang="en-GB" b="0" dirty="0"/>
              <a:t>Margarita Torres, </a:t>
            </a:r>
            <a:r>
              <a:rPr lang="en-GB" b="0" dirty="0" err="1"/>
              <a:t>número</a:t>
            </a:r>
            <a:r>
              <a:rPr lang="en-GB" b="0" dirty="0"/>
              <a:t> </a:t>
            </a:r>
            <a:r>
              <a:rPr lang="en-GB" b="0" dirty="0" err="1"/>
              <a:t>veintisiete</a:t>
            </a:r>
            <a:endParaRPr dirty="0"/>
          </a:p>
          <a:p>
            <a:pPr marL="228600" lvl="0" indent="-228600" algn="l" rtl="0">
              <a:spcBef>
                <a:spcPts val="0"/>
              </a:spcBef>
              <a:spcAft>
                <a:spcPts val="0"/>
              </a:spcAft>
              <a:buClr>
                <a:schemeClr val="dk1"/>
              </a:buClr>
              <a:buSzPts val="1200"/>
              <a:buFont typeface="Calibri"/>
              <a:buAutoNum type="arabicPeriod"/>
            </a:pPr>
            <a:r>
              <a:rPr lang="en-GB" b="0" dirty="0"/>
              <a:t>Luisa </a:t>
            </a:r>
            <a:r>
              <a:rPr lang="en-GB" b="0" dirty="0" err="1"/>
              <a:t>Daza</a:t>
            </a:r>
            <a:r>
              <a:rPr lang="en-GB" b="0" dirty="0"/>
              <a:t>, </a:t>
            </a:r>
            <a:r>
              <a:rPr lang="en-GB" b="0" dirty="0" err="1"/>
              <a:t>número</a:t>
            </a:r>
            <a:r>
              <a:rPr lang="en-GB" b="0" dirty="0"/>
              <a:t> </a:t>
            </a:r>
            <a:r>
              <a:rPr lang="en-GB" b="0" dirty="0" err="1"/>
              <a:t>veintiuno</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err="1"/>
              <a:t>Ángela</a:t>
            </a:r>
            <a:r>
              <a:rPr lang="en-GB" b="0" dirty="0"/>
              <a:t> Gómez, </a:t>
            </a:r>
            <a:r>
              <a:rPr lang="en-GB" b="0" dirty="0" err="1"/>
              <a:t>número</a:t>
            </a:r>
            <a:r>
              <a:rPr lang="en-GB" b="0" dirty="0"/>
              <a:t> </a:t>
            </a:r>
            <a:r>
              <a:rPr lang="en-GB" b="0" dirty="0" err="1"/>
              <a:t>veinticuatro</a:t>
            </a:r>
            <a:endParaRPr dirty="0"/>
          </a:p>
          <a:p>
            <a:pPr marL="228600" lvl="0" indent="-228600" algn="l" rtl="0">
              <a:spcBef>
                <a:spcPts val="0"/>
              </a:spcBef>
              <a:spcAft>
                <a:spcPts val="0"/>
              </a:spcAft>
              <a:buClr>
                <a:schemeClr val="dk1"/>
              </a:buClr>
              <a:buSzPts val="1200"/>
              <a:buFont typeface="Calibri"/>
              <a:buAutoNum type="arabicPeriod"/>
            </a:pPr>
            <a:r>
              <a:rPr lang="en-GB" b="0"/>
              <a:t>y finalmente</a:t>
            </a:r>
            <a:r>
              <a:rPr lang="en-GB" b="0" dirty="0"/>
              <a:t>, Yolanda Vega, </a:t>
            </a:r>
            <a:r>
              <a:rPr lang="en-GB" b="0" err="1"/>
              <a:t>número</a:t>
            </a:r>
            <a:r>
              <a:rPr lang="en-GB" b="0"/>
              <a:t> veintinueve</a:t>
            </a:r>
            <a:endParaRPr dirty="0"/>
          </a:p>
        </p:txBody>
      </p:sp>
      <p:sp>
        <p:nvSpPr>
          <p:cNvPr id="757" name="Google Shape;75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Vocabulary </a:t>
            </a:r>
            <a:r>
              <a:rPr lang="en-GB" b="1"/>
              <a:t>recall and introduction</a:t>
            </a:r>
            <a:r>
              <a:rPr lang="en-GB" b="1" baseline="0"/>
              <a:t> </a:t>
            </a:r>
            <a:r>
              <a:rPr lang="en-GB" b="1"/>
              <a:t>activity</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a:t>Timing: </a:t>
            </a:r>
            <a:r>
              <a:rPr lang="en-GB" b="0"/>
              <a:t>3 minutes</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Aim</a:t>
            </a:r>
            <a:r>
              <a:rPr lang="en-GB" b="1"/>
              <a:t>: </a:t>
            </a:r>
            <a:r>
              <a:rPr lang="en-GB"/>
              <a:t>to </a:t>
            </a:r>
            <a:r>
              <a:rPr lang="en-GB" baseline="0" dirty="0"/>
              <a:t>improve recall of vocabulary introduced in lesson 1 and introduce five new items (the rest of this week’s set).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dirty="0"/>
              <a:t>Students say the Spanish translation of the English word/phrase on the left of the slide.</a:t>
            </a:r>
          </a:p>
          <a:p>
            <a:pPr marL="228600" lvl="0" indent="-228600" algn="l" rtl="0">
              <a:spcBef>
                <a:spcPts val="0"/>
              </a:spcBef>
              <a:spcAft>
                <a:spcPts val="0"/>
              </a:spcAft>
              <a:buClr>
                <a:schemeClr val="dk1"/>
              </a:buClr>
              <a:buSzPts val="1200"/>
              <a:buFont typeface="Calibri"/>
              <a:buAutoNum type="arabicPeriod"/>
            </a:pPr>
            <a:r>
              <a:rPr lang="en-GB" dirty="0"/>
              <a:t>Teachers reveal answers one at a time.</a:t>
            </a:r>
          </a:p>
          <a:p>
            <a:pPr marL="228600" lvl="0" indent="-228600" algn="l" rtl="0">
              <a:spcBef>
                <a:spcPts val="0"/>
              </a:spcBef>
              <a:spcAft>
                <a:spcPts val="0"/>
              </a:spcAft>
              <a:buClr>
                <a:schemeClr val="dk1"/>
              </a:buClr>
              <a:buSzPts val="1200"/>
              <a:buFont typeface="Calibri"/>
              <a:buAutoNum type="arabicPeriod"/>
            </a:pPr>
            <a:r>
              <a:rPr lang="en-GB" dirty="0"/>
              <a:t>Teachers click to reveal the </a:t>
            </a:r>
            <a:r>
              <a:rPr lang="en-GB"/>
              <a:t>new vocabulary items. </a:t>
            </a:r>
          </a:p>
          <a:p>
            <a:pPr marL="0" lvl="0" indent="0" algn="l" rtl="0">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Notes</a:t>
            </a:r>
            <a:r>
              <a:rPr lang="en-GB" b="1"/>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a:t>1. Students could be given a </a:t>
            </a:r>
            <a:r>
              <a:rPr lang="en-GB" b="0" dirty="0"/>
              <a:t>minute to recall </a:t>
            </a:r>
            <a:r>
              <a:rPr lang="en-GB" b="0"/>
              <a:t>the Spanish words from lesson 1 orally (in </a:t>
            </a:r>
            <a:r>
              <a:rPr lang="en-GB" b="0" dirty="0"/>
              <a:t>pairs </a:t>
            </a:r>
            <a:r>
              <a:rPr lang="en-GB" b="0"/>
              <a:t>or individually) and/or be challenged </a:t>
            </a:r>
            <a:r>
              <a:rPr lang="en-GB" b="0" dirty="0"/>
              <a:t>to recall </a:t>
            </a:r>
            <a:r>
              <a:rPr lang="en-GB" b="0"/>
              <a:t>the English</a:t>
            </a:r>
            <a:r>
              <a:rPr lang="en-GB" b="0" baseline="0"/>
              <a:t> </a:t>
            </a:r>
            <a:r>
              <a:rPr lang="en-GB" b="0"/>
              <a:t>meanings of the five other words </a:t>
            </a:r>
            <a:r>
              <a:rPr lang="en-GB" b="0" dirty="0"/>
              <a:t>from the </a:t>
            </a:r>
            <a:r>
              <a:rPr lang="en-GB" b="0"/>
              <a:t>vocabulary homework</a:t>
            </a:r>
            <a:r>
              <a:rPr lang="en-GB" b="0" baseline="0"/>
              <a:t> (if pre-learning has been done before the lesson).</a:t>
            </a:r>
            <a:endParaRPr lang="en-GB" b="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a:solidFill>
                  <a:srgbClr val="002060"/>
                </a:solidFill>
                <a:latin typeface="Century Gothic" panose="020B0502020202020204" pitchFamily="34" charset="0"/>
              </a:rPr>
              <a:t>2. It may be worth adding that ‘una persona mayor’ is a more polite</a:t>
            </a:r>
            <a:r>
              <a:rPr lang="en-GB" sz="1200" baseline="0">
                <a:solidFill>
                  <a:srgbClr val="002060"/>
                </a:solidFill>
                <a:latin typeface="Century Gothic" panose="020B0502020202020204" pitchFamily="34" charset="0"/>
              </a:rPr>
              <a:t> way to say ‘an old person’.</a:t>
            </a:r>
            <a:endParaRPr lang="en-GB" sz="120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a:solidFill>
                  <a:srgbClr val="002060"/>
                </a:solidFill>
                <a:latin typeface="Century Gothic" panose="020B0502020202020204" pitchFamily="34" charset="0"/>
              </a:rPr>
              <a:t>3. Months of the year are written in</a:t>
            </a:r>
            <a:r>
              <a:rPr lang="en-GB" sz="1200" baseline="0">
                <a:solidFill>
                  <a:srgbClr val="002060"/>
                </a:solidFill>
                <a:latin typeface="Century Gothic" panose="020B0502020202020204" pitchFamily="34" charset="0"/>
              </a:rPr>
              <a:t> lowercase in Spanish.  It may be worth reminding students of this, given the two examples included here.</a:t>
            </a:r>
            <a:endParaRPr lang="en-GB" dirty="0"/>
          </a:p>
          <a:p>
            <a:pPr marL="228600" lvl="0" indent="-228600" algn="l" rtl="0">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780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1 minute</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introduce ‘</a:t>
            </a:r>
            <a:r>
              <a:rPr lang="en-GB" b="0" dirty="0" err="1"/>
              <a:t>hizo</a:t>
            </a:r>
            <a:r>
              <a:rPr lang="en-GB" b="0" dirty="0"/>
              <a:t>’ alongside recapping the present and </a:t>
            </a:r>
            <a:r>
              <a:rPr lang="en-GB" b="0" dirty="0" err="1"/>
              <a:t>preterite</a:t>
            </a:r>
            <a:r>
              <a:rPr lang="en-GB" b="0" dirty="0"/>
              <a:t> singular forms of ‘</a:t>
            </a:r>
            <a:r>
              <a:rPr lang="en-GB" b="0" dirty="0" err="1"/>
              <a:t>hacer</a:t>
            </a:r>
            <a:r>
              <a:rPr lang="en-GB" b="0" dirty="0"/>
              <a:t>’ taught thus far.</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from students.</a:t>
            </a:r>
            <a:endParaRPr b="0"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3910029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1 minute</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recall how subject pronouns are used when comparing one person’s actions with another.</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Teachers click to go through the sentences and examples. Gaps are left for teachers to elicit answers from students.</a:t>
            </a:r>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Timing: </a:t>
            </a:r>
            <a:r>
              <a:rPr lang="en-GB" b="0"/>
              <a:t>6 minutes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reading activity to </a:t>
            </a:r>
            <a:r>
              <a:rPr lang="en-GB" b="0"/>
              <a:t>practise understanding ‘hice’, ‘hiciste’ and ‘hizo’, and to also associate these verb forms </a:t>
            </a:r>
            <a:r>
              <a:rPr lang="en-GB" b="0" dirty="0"/>
              <a:t>with the correct </a:t>
            </a:r>
            <a:r>
              <a:rPr lang="en-GB" b="0"/>
              <a:t>subject pronoun</a:t>
            </a:r>
            <a:r>
              <a:rPr lang="en-GB" b="0" baseline="0"/>
              <a:t> in Spanish.</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read the three extracts in order to fill in the table, ticking </a:t>
            </a:r>
            <a:r>
              <a:rPr lang="en-GB" b="0"/>
              <a:t>the correct column </a:t>
            </a:r>
            <a:r>
              <a:rPr lang="en-GB" b="0" dirty="0"/>
              <a:t>for the person who did each </a:t>
            </a:r>
            <a:r>
              <a:rPr lang="en-GB" b="0"/>
              <a:t>action. If working in their exercise books, they</a:t>
            </a:r>
            <a:r>
              <a:rPr lang="en-GB" b="0" baseline="0"/>
              <a:t> can just write, for example, 1. you.</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Students </a:t>
            </a:r>
            <a:r>
              <a:rPr lang="en-GB" b="0"/>
              <a:t>then write the </a:t>
            </a:r>
            <a:r>
              <a:rPr lang="en-GB" b="0" dirty="0"/>
              <a:t>correct </a:t>
            </a:r>
            <a:r>
              <a:rPr lang="en-GB" b="0"/>
              <a:t>subject pronoun.</a:t>
            </a:r>
            <a:r>
              <a:rPr lang="en-GB" b="0" baseline="0"/>
              <a:t> They could either do this at the same time as step 1 or after it.</a:t>
            </a:r>
            <a:endParaRPr lang="en-GB" b="0" dirty="0"/>
          </a:p>
          <a:p>
            <a:pPr marL="228600" lvl="0" indent="-228600" algn="l" rtl="0">
              <a:spcBef>
                <a:spcPts val="0"/>
              </a:spcBef>
              <a:spcAft>
                <a:spcPts val="0"/>
              </a:spcAft>
              <a:buClr>
                <a:schemeClr val="dk1"/>
              </a:buClr>
              <a:buSzPts val="1200"/>
              <a:buFont typeface="Calibri"/>
              <a:buAutoNum type="arabicPeriod"/>
            </a:pPr>
            <a:r>
              <a:rPr lang="en-GB" b="0"/>
              <a:t>The teacher clicks </a:t>
            </a:r>
            <a:r>
              <a:rPr lang="en-GB" b="0" dirty="0"/>
              <a:t>to reveal the </a:t>
            </a:r>
            <a:r>
              <a:rPr lang="en-GB" b="0"/>
              <a:t>answers. </a:t>
            </a:r>
          </a:p>
          <a:p>
            <a:pPr marL="228600" lvl="0" indent="-228600" algn="l" rtl="0">
              <a:spcBef>
                <a:spcPts val="0"/>
              </a:spcBef>
              <a:spcAft>
                <a:spcPts val="0"/>
              </a:spcAft>
              <a:buClr>
                <a:schemeClr val="dk1"/>
              </a:buClr>
              <a:buSzPts val="1200"/>
              <a:buFont typeface="Calibri"/>
              <a:buAutoNum type="arabicPeriod"/>
            </a:pPr>
            <a:r>
              <a:rPr lang="en-GB" b="0"/>
              <a:t>Optionally,</a:t>
            </a:r>
            <a:r>
              <a:rPr lang="en-GB" b="0" baseline="0"/>
              <a:t> s</a:t>
            </a:r>
            <a:r>
              <a:rPr lang="en-GB" b="0"/>
              <a:t>tudents could also be aske</a:t>
            </a:r>
            <a:r>
              <a:rPr lang="en-GB" b="0" baseline="0"/>
              <a:t>d for suggestions of other activities that happened that day. This would be a chance to recall other examples of nouns used with hacer (e.g. ejercicio, entrevista, mesa, vídeo, algo, deberes).</a:t>
            </a:r>
            <a:endParaRPr lang="en-GB" dirty="0"/>
          </a:p>
          <a:p>
            <a:pPr marL="0" lvl="0" indent="0" algn="l" rtl="0">
              <a:spcBef>
                <a:spcPts val="0"/>
              </a:spcBef>
              <a:spcAft>
                <a:spcPts val="0"/>
              </a:spcAft>
              <a:buClr>
                <a:schemeClr val="dk1"/>
              </a:buClr>
              <a:buSzPts val="1200"/>
              <a:buFont typeface="Calibri"/>
              <a:buNone/>
            </a:pPr>
            <a:endParaRPr lang="en-GB" b="0"/>
          </a:p>
          <a:p>
            <a:pPr marL="0" lvl="0" indent="0" algn="l" rtl="0">
              <a:spcBef>
                <a:spcPts val="0"/>
              </a:spcBef>
              <a:spcAft>
                <a:spcPts val="0"/>
              </a:spcAft>
              <a:buClr>
                <a:schemeClr val="dk1"/>
              </a:buClr>
              <a:buSzPts val="1200"/>
              <a:buFont typeface="Calibri"/>
              <a:buNone/>
            </a:pPr>
            <a:r>
              <a:rPr lang="en-GB" b="1"/>
              <a:t>Notes:</a:t>
            </a:r>
          </a:p>
          <a:p>
            <a:pPr marL="228600" lvl="0" indent="-228600" algn="l" rtl="0">
              <a:spcBef>
                <a:spcPts val="0"/>
              </a:spcBef>
              <a:spcAft>
                <a:spcPts val="0"/>
              </a:spcAft>
              <a:buClr>
                <a:schemeClr val="dk1"/>
              </a:buClr>
              <a:buSzPts val="1200"/>
              <a:buFont typeface="Calibri"/>
              <a:buAutoNum type="arabicPeriod"/>
            </a:pPr>
            <a:r>
              <a:rPr lang="en-GB" b="0" baseline="0"/>
              <a:t>The activity could easily be adapted for a higher-achieiving group by changing the order of the questions, which currently appear in the same order as in the text.  </a:t>
            </a:r>
          </a:p>
          <a:p>
            <a:pPr marL="228600" lvl="0" indent="-228600" algn="l" rtl="0">
              <a:spcBef>
                <a:spcPts val="0"/>
              </a:spcBef>
              <a:spcAft>
                <a:spcPts val="0"/>
              </a:spcAft>
              <a:buClr>
                <a:schemeClr val="dk1"/>
              </a:buClr>
              <a:buSzPts val="1200"/>
              <a:buFont typeface="Calibri"/>
              <a:buAutoNum type="arabicPeriod"/>
            </a:pPr>
            <a:r>
              <a:rPr lang="en-GB" b="0" baseline="0"/>
              <a:t>‘Fogata’ [&gt;5000] and ‘hoguera’ [&gt;5000] (a bonfire, which might be for a celebration e.g. las Hogueras de San Juan) are alternative, more specific terms for ‘fire’. </a:t>
            </a:r>
            <a:endParaRPr lang="en-GB" b="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07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(continued)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a:t>See slide 2 for </a:t>
            </a:r>
            <a:r>
              <a:rPr lang="en-GB" dirty="0"/>
              <a:t>instructions</a:t>
            </a:r>
            <a:endParaRPr dirty="0"/>
          </a:p>
        </p:txBody>
      </p:sp>
      <p:sp>
        <p:nvSpPr>
          <p:cNvPr id="246" name="Google Shape;2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8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reading and listening activity to practise understanding other phrases with ‘</a:t>
            </a:r>
            <a:r>
              <a:rPr lang="en-GB" b="0" dirty="0" err="1"/>
              <a:t>hacer</a:t>
            </a:r>
            <a:r>
              <a:rPr lang="en-GB" b="0" dirty="0"/>
              <a:t>’ in the </a:t>
            </a:r>
            <a:r>
              <a:rPr lang="en-GB" b="0" dirty="0" err="1"/>
              <a:t>preterite</a:t>
            </a:r>
            <a:r>
              <a:rPr lang="en-GB" b="0" dirty="0"/>
              <a:t>,</a:t>
            </a:r>
            <a:r>
              <a:rPr lang="en-GB" b="0" baseline="0" dirty="0"/>
              <a:t> including their translation into English (with ‘do’ or ‘make’)</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Teachers click the audio player and students listen to the recording whilst following the text.</a:t>
            </a:r>
            <a:endParaRPr b="0" dirty="0"/>
          </a:p>
          <a:p>
            <a:pPr marL="228600" lvl="0" indent="-228600" algn="l" rtl="0">
              <a:spcBef>
                <a:spcPts val="0"/>
              </a:spcBef>
              <a:spcAft>
                <a:spcPts val="0"/>
              </a:spcAft>
              <a:buClr>
                <a:schemeClr val="dk1"/>
              </a:buClr>
              <a:buSzPts val="1200"/>
              <a:buFont typeface="Calibri"/>
              <a:buAutoNum type="arabicPeriod"/>
            </a:pPr>
            <a:r>
              <a:rPr lang="en-GB" b="0" dirty="0"/>
              <a:t>Students fill in the missing phrases, each of which contains a different form of ‘</a:t>
            </a:r>
            <a:r>
              <a:rPr lang="en-GB" b="0" dirty="0" err="1"/>
              <a:t>hacer</a:t>
            </a:r>
            <a:r>
              <a:rPr lang="en-GB" b="0" dirty="0"/>
              <a:t>’ in the </a:t>
            </a:r>
            <a:r>
              <a:rPr lang="en-GB" b="0" dirty="0" err="1"/>
              <a:t>preterite</a:t>
            </a:r>
            <a:r>
              <a:rPr lang="en-GB" b="0" dirty="0"/>
              <a:t> with a subject pronoun preceding it.</a:t>
            </a:r>
          </a:p>
          <a:p>
            <a:pPr marL="228600" lvl="0" indent="-228600" algn="l" rtl="0">
              <a:spcBef>
                <a:spcPts val="0"/>
              </a:spcBef>
              <a:spcAft>
                <a:spcPts val="0"/>
              </a:spcAft>
              <a:buClr>
                <a:schemeClr val="dk1"/>
              </a:buClr>
              <a:buSzPts val="1200"/>
              <a:buFont typeface="Calibri"/>
              <a:buAutoNum type="arabicPeriod"/>
            </a:pPr>
            <a:r>
              <a:rPr lang="en-GB" b="0" dirty="0"/>
              <a:t>Students read through the text again, noting down all the examples of the verb ‘</a:t>
            </a:r>
            <a:r>
              <a:rPr lang="en-GB" b="0" dirty="0" err="1"/>
              <a:t>hacer</a:t>
            </a:r>
            <a:r>
              <a:rPr lang="en-GB" b="0" dirty="0"/>
              <a:t>’ that would be translated using the verb ‘to do’ in English and all those which would be translated using the verb ‘to make’.</a:t>
            </a:r>
          </a:p>
          <a:p>
            <a:pPr marL="228600" lvl="0" indent="-228600" algn="l" rtl="0">
              <a:spcBef>
                <a:spcPts val="0"/>
              </a:spcBef>
              <a:spcAft>
                <a:spcPts val="0"/>
              </a:spcAft>
              <a:buClr>
                <a:schemeClr val="dk1"/>
              </a:buClr>
              <a:buSzPts val="1200"/>
              <a:buFont typeface="Calibri"/>
              <a:buAutoNum type="arabicPeriod"/>
            </a:pPr>
            <a:endParaRPr b="0" dirty="0"/>
          </a:p>
          <a:p>
            <a:pPr marL="0" lvl="0" indent="0" algn="l" rtl="0">
              <a:spcBef>
                <a:spcPts val="0"/>
              </a:spcBef>
              <a:spcAft>
                <a:spcPts val="0"/>
              </a:spcAft>
              <a:buClr>
                <a:schemeClr val="dk1"/>
              </a:buClr>
              <a:buSzPts val="1200"/>
              <a:buFont typeface="Calibri"/>
              <a:buNone/>
            </a:pPr>
            <a:r>
              <a:rPr lang="en-GB" b="1" dirty="0"/>
              <a:t>Frequency of unknown</a:t>
            </a:r>
            <a:r>
              <a:rPr lang="en-GB" b="1" baseline="0" dirty="0"/>
              <a:t> words/cognates </a:t>
            </a:r>
            <a:r>
              <a:rPr lang="en-GB" b="1" dirty="0"/>
              <a:t>(1 is the most frequent word in Spanish): </a:t>
            </a:r>
            <a:endParaRPr b="0" dirty="0"/>
          </a:p>
          <a:p>
            <a:pPr marL="0" lvl="0" indent="0" algn="l" rtl="0">
              <a:spcBef>
                <a:spcPts val="0"/>
              </a:spcBef>
              <a:spcAft>
                <a:spcPts val="0"/>
              </a:spcAft>
              <a:buClr>
                <a:schemeClr val="dk1"/>
              </a:buClr>
              <a:buSzPts val="1200"/>
              <a:buFont typeface="Calibri"/>
              <a:buNone/>
            </a:pPr>
            <a:r>
              <a:rPr lang="en-GB" b="0" dirty="0"/>
              <a:t>nada [87] (although nada has appeared as part of ‘de nada’ as a Y7 vocabulary</a:t>
            </a:r>
            <a:r>
              <a:rPr lang="en-GB" b="0" baseline="0" dirty="0"/>
              <a:t> item</a:t>
            </a:r>
            <a:r>
              <a:rPr lang="en-GB" b="0" dirty="0"/>
              <a:t>).</a:t>
            </a:r>
            <a:endParaRPr b="0"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b="1" dirty="0"/>
          </a:p>
          <a:p>
            <a:pPr marL="0" lvl="0" indent="0" algn="l" rtl="0">
              <a:spcBef>
                <a:spcPts val="0"/>
              </a:spcBef>
              <a:spcAft>
                <a:spcPts val="0"/>
              </a:spcAft>
              <a:buNone/>
            </a:pPr>
            <a:endParaRPr b="0" dirty="0"/>
          </a:p>
        </p:txBody>
      </p:sp>
      <p:sp>
        <p:nvSpPr>
          <p:cNvPr id="818" name="Google Shape;8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i="0" dirty="0"/>
              <a:t>8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b="0" i="0" dirty="0"/>
              <a:t>to </a:t>
            </a:r>
            <a:r>
              <a:rPr lang="en-GB" dirty="0"/>
              <a:t>help students to connect the spoken and written forms of the language more securely; to consolidate vocabulary and grammar knowledge by eliciting suggested changes to the text.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1. Teachers click on the audio button to play the text. Read and listen.</a:t>
            </a:r>
            <a:endParaRPr dirty="0"/>
          </a:p>
          <a:p>
            <a:pPr marL="0" lvl="0" indent="0" algn="l" rtl="0">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Note: There is a full version of the audio top left with a player.  Alternatively the audio is in 7 sections with a pause just after the words 1-6 below, to facilitate easy stop/start. </a:t>
            </a:r>
            <a:endParaRPr dirty="0"/>
          </a:p>
          <a:p>
            <a:pPr marL="0" lvl="0" indent="0" algn="l" rtl="0">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2.To support segmentation, stop the audio and ask students to say:</a:t>
            </a:r>
            <a:br>
              <a:rPr lang="en-GB" sz="1200" dirty="0">
                <a:solidFill>
                  <a:schemeClr val="dk1"/>
                </a:solidFill>
                <a:latin typeface="Calibri"/>
                <a:ea typeface="Calibri"/>
                <a:cs typeface="Calibri"/>
                <a:sym typeface="Calibri"/>
              </a:rPr>
            </a:br>
            <a:r>
              <a:rPr lang="en-GB" sz="1200" dirty="0">
                <a:solidFill>
                  <a:schemeClr val="dk1"/>
                </a:solidFill>
                <a:latin typeface="Calibri"/>
                <a:ea typeface="Calibri"/>
                <a:cs typeface="Calibri"/>
                <a:sym typeface="Calibri"/>
              </a:rPr>
              <a:t>a) the next word</a:t>
            </a:r>
            <a:br>
              <a:rPr lang="en-GB" sz="1200" dirty="0">
                <a:solidFill>
                  <a:schemeClr val="dk1"/>
                </a:solidFill>
                <a:latin typeface="Calibri"/>
                <a:ea typeface="Calibri"/>
                <a:cs typeface="Calibri"/>
                <a:sym typeface="Calibri"/>
              </a:rPr>
            </a:br>
            <a:r>
              <a:rPr lang="en-GB" sz="1200" dirty="0">
                <a:solidFill>
                  <a:schemeClr val="dk1"/>
                </a:solidFill>
                <a:latin typeface="Calibri"/>
                <a:ea typeface="Calibri"/>
                <a:cs typeface="Calibri"/>
                <a:sym typeface="Calibri"/>
              </a:rPr>
              <a:t>b) the previous word</a:t>
            </a:r>
            <a:r>
              <a:rPr lang="en-GB" sz="1200" b="0"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3. In addition, to develop understanding, vocabulary and grammar knowledge, pause at the key points and ask students to suggest an alternative word.</a:t>
            </a:r>
            <a:endParaRPr dirty="0"/>
          </a:p>
          <a:p>
            <a:pPr marL="0" marR="0" lvl="0" indent="0" algn="l" rtl="0">
              <a:lnSpc>
                <a:spcPct val="100000"/>
              </a:lnSpc>
              <a:spcBef>
                <a:spcPts val="0"/>
              </a:spcBef>
              <a:spcAft>
                <a:spcPts val="0"/>
              </a:spcAft>
              <a:buClr>
                <a:schemeClr val="dk1"/>
              </a:buClr>
              <a:buSzPts val="1200"/>
              <a:buFont typeface="Calibri"/>
              <a:buNone/>
            </a:pPr>
            <a:r>
              <a:rPr lang="en-GB" sz="1200" b="0" dirty="0">
                <a:solidFill>
                  <a:schemeClr val="dk1"/>
                </a:solidFill>
                <a:latin typeface="Calibri"/>
                <a:ea typeface="Calibri"/>
                <a:cs typeface="Calibri"/>
                <a:sym typeface="Calibri"/>
              </a:rPr>
              <a:t>The recordings are divided up as follows, with the words in bold in the speech bubble to be replaced.</a:t>
            </a:r>
            <a:endParaRPr sz="1200" b="1"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dirty="0"/>
              <a:t>“</a:t>
            </a:r>
            <a:r>
              <a:rPr lang="en-GB" sz="1200" dirty="0" err="1"/>
              <a:t>Pues</a:t>
            </a:r>
            <a:r>
              <a:rPr lang="en-GB" sz="1200" dirty="0"/>
              <a:t>, el </a:t>
            </a:r>
            <a:r>
              <a:rPr lang="en-GB" sz="1200" dirty="0" err="1"/>
              <a:t>sábado</a:t>
            </a:r>
            <a:r>
              <a:rPr lang="en-GB" sz="1200" dirty="0"/>
              <a:t> </a:t>
            </a:r>
            <a:r>
              <a:rPr lang="en-GB" sz="1200" dirty="0" err="1"/>
              <a:t>tú</a:t>
            </a:r>
            <a:r>
              <a:rPr lang="en-GB" sz="1200" dirty="0"/>
              <a:t> </a:t>
            </a:r>
            <a:r>
              <a:rPr lang="en-GB" sz="1200" dirty="0" err="1"/>
              <a:t>hiciste</a:t>
            </a:r>
            <a:r>
              <a:rPr lang="en-GB" sz="1200" dirty="0"/>
              <a:t> los </a:t>
            </a:r>
            <a:r>
              <a:rPr lang="en-GB" sz="1200" dirty="0" err="1"/>
              <a:t>deberes</a:t>
            </a:r>
            <a:r>
              <a:rPr lang="en-GB" sz="1200" dirty="0"/>
              <a:t> por la </a:t>
            </a:r>
            <a:r>
              <a:rPr lang="en-GB" sz="1200" dirty="0" err="1"/>
              <a:t>mañana</a:t>
            </a:r>
            <a:r>
              <a:rPr lang="en-GB" sz="1200" dirty="0"/>
              <a:t> y </a:t>
            </a:r>
            <a:r>
              <a:rPr lang="en-GB" sz="1200" b="1" dirty="0" err="1"/>
              <a:t>yo</a:t>
            </a:r>
            <a:r>
              <a:rPr lang="en-GB" sz="1200" b="1" dirty="0"/>
              <a:t>…</a:t>
            </a:r>
            <a:r>
              <a:rPr lang="en-GB" sz="1200" dirty="0"/>
              <a:t> (students supply an activity with the first person singular of ‘</a:t>
            </a:r>
            <a:r>
              <a:rPr lang="en-GB" sz="1200" dirty="0" err="1"/>
              <a:t>hacer</a:t>
            </a:r>
            <a:r>
              <a:rPr lang="en-GB" sz="1200" dirty="0"/>
              <a:t>’.</a:t>
            </a:r>
            <a:endParaRPr sz="120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dirty="0"/>
              <a:t>… </a:t>
            </a:r>
            <a:r>
              <a:rPr lang="en-GB" sz="1200" dirty="0" err="1"/>
              <a:t>hice</a:t>
            </a:r>
            <a:r>
              <a:rPr lang="en-GB" sz="1200" dirty="0"/>
              <a:t> </a:t>
            </a:r>
            <a:r>
              <a:rPr lang="en-GB" sz="1200" dirty="0" err="1"/>
              <a:t>unas</a:t>
            </a:r>
            <a:r>
              <a:rPr lang="en-GB" sz="1200" dirty="0"/>
              <a:t> </a:t>
            </a:r>
            <a:r>
              <a:rPr lang="en-GB" sz="1200" dirty="0" err="1"/>
              <a:t>llamadas</a:t>
            </a:r>
            <a:r>
              <a:rPr lang="en-GB" sz="1200" dirty="0"/>
              <a:t> a </a:t>
            </a:r>
            <a:r>
              <a:rPr lang="en-GB" sz="1200" dirty="0" err="1"/>
              <a:t>nuestros</a:t>
            </a:r>
            <a:r>
              <a:rPr lang="en-GB" sz="1200" dirty="0"/>
              <a:t> </a:t>
            </a:r>
            <a:r>
              <a:rPr lang="en-GB" sz="1200" dirty="0" err="1"/>
              <a:t>tíos</a:t>
            </a:r>
            <a:r>
              <a:rPr lang="en-GB" sz="1200" dirty="0"/>
              <a:t>. </a:t>
            </a:r>
            <a:r>
              <a:rPr lang="en-GB" sz="1200" dirty="0" err="1"/>
              <a:t>Después</a:t>
            </a:r>
            <a:r>
              <a:rPr lang="en-GB" sz="1200" dirty="0"/>
              <a:t>, </a:t>
            </a:r>
            <a:r>
              <a:rPr lang="en-GB" sz="1200" dirty="0" err="1"/>
              <a:t>llegó</a:t>
            </a:r>
            <a:r>
              <a:rPr lang="en-GB" sz="1200" dirty="0"/>
              <a:t> Nadia con Hugo y </a:t>
            </a:r>
            <a:r>
              <a:rPr lang="en-GB" sz="1200" dirty="0" err="1"/>
              <a:t>ella</a:t>
            </a:r>
            <a:r>
              <a:rPr lang="en-GB" sz="1200" dirty="0"/>
              <a:t> </a:t>
            </a:r>
            <a:r>
              <a:rPr lang="en-GB" sz="1200" dirty="0" err="1">
                <a:solidFill>
                  <a:srgbClr val="FFFFFF"/>
                </a:solidFill>
              </a:rPr>
              <a:t>hizo</a:t>
            </a:r>
            <a:r>
              <a:rPr lang="en-GB" sz="1200" dirty="0">
                <a:solidFill>
                  <a:srgbClr val="FFFFFF"/>
                </a:solidFill>
              </a:rPr>
              <a:t> un </a:t>
            </a:r>
            <a:r>
              <a:rPr lang="en-GB" sz="1200" b="1" dirty="0" err="1">
                <a:solidFill>
                  <a:srgbClr val="FFFFFF"/>
                </a:solidFill>
              </a:rPr>
              <a:t>fuego</a:t>
            </a:r>
            <a:r>
              <a:rPr lang="en-GB" sz="1200" b="1" dirty="0">
                <a:solidFill>
                  <a:srgbClr val="FFFFFF"/>
                </a:solidFill>
              </a:rPr>
              <a:t>… </a:t>
            </a:r>
            <a:r>
              <a:rPr lang="en-GB" sz="1200" dirty="0">
                <a:solidFill>
                  <a:srgbClr val="FFFFFF"/>
                </a:solidFill>
              </a:rPr>
              <a:t>(students supply an adverb of location in relation to something, </a:t>
            </a:r>
            <a:r>
              <a:rPr lang="en-GB" sz="1200" dirty="0" err="1">
                <a:solidFill>
                  <a:srgbClr val="FFFFFF"/>
                </a:solidFill>
              </a:rPr>
              <a:t>eg</a:t>
            </a:r>
            <a:r>
              <a:rPr lang="en-GB" sz="1200" dirty="0">
                <a:solidFill>
                  <a:srgbClr val="FFFFFF"/>
                </a:solidFill>
              </a:rPr>
              <a:t> dentro de la casa’ (!)</a:t>
            </a:r>
            <a:endParaRPr dirty="0"/>
          </a:p>
          <a:p>
            <a:pPr marL="228600" marR="0" lvl="0" indent="-228600" algn="l" rtl="0">
              <a:lnSpc>
                <a:spcPct val="100000"/>
              </a:lnSpc>
              <a:spcBef>
                <a:spcPts val="0"/>
              </a:spcBef>
              <a:spcAft>
                <a:spcPts val="0"/>
              </a:spcAft>
              <a:buClr>
                <a:srgbClr val="FFFFFF"/>
              </a:buClr>
              <a:buSzPts val="1200"/>
              <a:buFont typeface="Calibri"/>
              <a:buAutoNum type="arabicPeriod"/>
            </a:pPr>
            <a:r>
              <a:rPr lang="en-GB" sz="1200" b="0" dirty="0">
                <a:solidFill>
                  <a:srgbClr val="FFFFFF"/>
                </a:solidFill>
              </a:rPr>
              <a:t>...</a:t>
            </a:r>
            <a:r>
              <a:rPr lang="en-GB" sz="1200" b="1" dirty="0"/>
              <a:t> </a:t>
            </a:r>
            <a:r>
              <a:rPr lang="en-GB" sz="1200" b="0" dirty="0" err="1"/>
              <a:t>en</a:t>
            </a:r>
            <a:r>
              <a:rPr lang="en-GB" sz="1200" b="0" dirty="0"/>
              <a:t> el </a:t>
            </a:r>
            <a:r>
              <a:rPr lang="en-GB" sz="1200" b="0" dirty="0" err="1"/>
              <a:t>jardín</a:t>
            </a:r>
            <a:r>
              <a:rPr lang="en-GB" sz="1200" dirty="0"/>
              <a:t> </a:t>
            </a:r>
            <a:r>
              <a:rPr lang="en-GB" sz="1200" dirty="0" err="1"/>
              <a:t>mientras</a:t>
            </a:r>
            <a:r>
              <a:rPr lang="en-GB" sz="1200" dirty="0"/>
              <a:t> que </a:t>
            </a:r>
            <a:r>
              <a:rPr lang="en-GB" sz="1200" dirty="0" err="1"/>
              <a:t>él</a:t>
            </a:r>
            <a:r>
              <a:rPr lang="en-GB" sz="1200" dirty="0"/>
              <a:t> </a:t>
            </a:r>
            <a:r>
              <a:rPr lang="en-GB" sz="1200" dirty="0" err="1"/>
              <a:t>hizo</a:t>
            </a:r>
            <a:r>
              <a:rPr lang="en-GB" sz="1200" dirty="0"/>
              <a:t> un video </a:t>
            </a:r>
            <a:r>
              <a:rPr lang="en-GB" sz="1200" dirty="0" err="1"/>
              <a:t>en</a:t>
            </a:r>
            <a:r>
              <a:rPr lang="en-GB" sz="1200" dirty="0"/>
              <a:t> el </a:t>
            </a:r>
            <a:r>
              <a:rPr lang="en-GB" sz="1200" dirty="0" err="1"/>
              <a:t>móvil</a:t>
            </a:r>
            <a:r>
              <a:rPr lang="en-GB" sz="1200" dirty="0"/>
              <a:t>. </a:t>
            </a:r>
            <a:r>
              <a:rPr lang="en-GB" sz="1200" dirty="0" err="1"/>
              <a:t>Luego</a:t>
            </a:r>
            <a:r>
              <a:rPr lang="en-GB" sz="1200" dirty="0"/>
              <a:t>, </a:t>
            </a:r>
            <a:r>
              <a:rPr lang="en-GB" sz="1200" b="1" dirty="0" err="1"/>
              <a:t>tú</a:t>
            </a:r>
            <a:r>
              <a:rPr lang="en-GB" sz="1200" b="1" dirty="0"/>
              <a:t> </a:t>
            </a:r>
            <a:r>
              <a:rPr lang="en-GB" sz="1200" b="1" dirty="0" err="1"/>
              <a:t>hiciste</a:t>
            </a:r>
            <a:r>
              <a:rPr lang="en-GB" sz="1200" b="1" dirty="0"/>
              <a:t> </a:t>
            </a:r>
            <a:r>
              <a:rPr lang="en-GB" sz="1200" b="1" dirty="0" err="1"/>
              <a:t>deporte</a:t>
            </a:r>
            <a:r>
              <a:rPr lang="en-GB" sz="1200" b="1" dirty="0"/>
              <a:t>…</a:t>
            </a:r>
            <a:r>
              <a:rPr lang="en-GB" sz="1200" dirty="0"/>
              <a:t> (students supply an adverb of position, </a:t>
            </a:r>
            <a:r>
              <a:rPr lang="en-GB" sz="1200" dirty="0" err="1"/>
              <a:t>eg</a:t>
            </a:r>
            <a:r>
              <a:rPr lang="en-GB" sz="1200" dirty="0"/>
              <a:t> </a:t>
            </a:r>
            <a:r>
              <a:rPr lang="en-GB" sz="1200" dirty="0" err="1"/>
              <a:t>lejos</a:t>
            </a:r>
            <a:r>
              <a:rPr lang="en-GB" sz="1200" dirty="0"/>
              <a:t> de la casa)</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dirty="0"/>
              <a:t>... </a:t>
            </a:r>
            <a:r>
              <a:rPr lang="en-GB" sz="1200" b="0" dirty="0"/>
              <a:t>al </a:t>
            </a:r>
            <a:r>
              <a:rPr lang="en-GB" sz="1200" b="0" dirty="0" err="1"/>
              <a:t>fondo</a:t>
            </a:r>
            <a:r>
              <a:rPr lang="en-GB" sz="1200" b="0" dirty="0"/>
              <a:t> del </a:t>
            </a:r>
            <a:r>
              <a:rPr lang="en-GB" sz="1200" b="0" dirty="0" err="1"/>
              <a:t>jardín</a:t>
            </a:r>
            <a:r>
              <a:rPr lang="en-GB" sz="1200" dirty="0"/>
              <a:t> y </a:t>
            </a:r>
            <a:r>
              <a:rPr lang="en-GB" sz="1200" dirty="0" err="1"/>
              <a:t>yo</a:t>
            </a:r>
            <a:r>
              <a:rPr lang="en-GB" sz="1200" dirty="0"/>
              <a:t> </a:t>
            </a:r>
            <a:r>
              <a:rPr lang="en-GB" sz="1200" dirty="0" err="1"/>
              <a:t>hice</a:t>
            </a:r>
            <a:r>
              <a:rPr lang="en-GB" sz="1200" dirty="0"/>
              <a:t> una </a:t>
            </a:r>
            <a:r>
              <a:rPr lang="en-GB" sz="1200" dirty="0" err="1"/>
              <a:t>lista</a:t>
            </a:r>
            <a:r>
              <a:rPr lang="en-GB" sz="1200" dirty="0"/>
              <a:t> de </a:t>
            </a:r>
            <a:r>
              <a:rPr lang="en-GB" sz="1200" dirty="0" err="1"/>
              <a:t>cosas</a:t>
            </a:r>
            <a:r>
              <a:rPr lang="en-GB" sz="1200" dirty="0"/>
              <a:t> con Nadia </a:t>
            </a:r>
            <a:r>
              <a:rPr lang="en-GB" sz="1200" b="1" dirty="0"/>
              <a:t>para…</a:t>
            </a:r>
            <a:r>
              <a:rPr lang="en-GB" sz="1200" dirty="0"/>
              <a:t> (students supply an infinitive and detail)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dirty="0"/>
              <a:t>… </a:t>
            </a:r>
            <a:r>
              <a:rPr lang="en-GB" sz="1200" b="0" dirty="0" err="1"/>
              <a:t>comprar</a:t>
            </a:r>
            <a:r>
              <a:rPr lang="en-GB" sz="1200" b="0" dirty="0"/>
              <a:t> </a:t>
            </a:r>
            <a:r>
              <a:rPr lang="en-GB" sz="1200" b="0" dirty="0" err="1"/>
              <a:t>en</a:t>
            </a:r>
            <a:r>
              <a:rPr lang="en-GB" sz="1200" b="0" dirty="0"/>
              <a:t> el pueblo. </a:t>
            </a:r>
            <a:r>
              <a:rPr lang="en-GB" sz="1200" dirty="0"/>
              <a:t>Por la </a:t>
            </a:r>
            <a:r>
              <a:rPr lang="en-GB" sz="1200" dirty="0" err="1"/>
              <a:t>tarde</a:t>
            </a:r>
            <a:r>
              <a:rPr lang="en-GB" sz="1200" dirty="0"/>
              <a:t> </a:t>
            </a:r>
            <a:r>
              <a:rPr lang="en-GB" sz="1200" dirty="0" err="1"/>
              <a:t>hiciste</a:t>
            </a:r>
            <a:r>
              <a:rPr lang="en-GB" sz="1200" dirty="0"/>
              <a:t> un </a:t>
            </a:r>
            <a:r>
              <a:rPr lang="en-GB" sz="1200" dirty="0" err="1"/>
              <a:t>viaje</a:t>
            </a:r>
            <a:r>
              <a:rPr lang="en-GB" sz="1200" dirty="0"/>
              <a:t> al pueblo </a:t>
            </a:r>
            <a:r>
              <a:rPr lang="en-GB" sz="1200" dirty="0" err="1"/>
              <a:t>en</a:t>
            </a:r>
            <a:r>
              <a:rPr lang="en-GB" sz="1200" dirty="0"/>
              <a:t> </a:t>
            </a:r>
            <a:r>
              <a:rPr lang="en-GB" sz="1200" dirty="0" err="1"/>
              <a:t>autobús</a:t>
            </a:r>
            <a:r>
              <a:rPr lang="en-GB" sz="1200" dirty="0"/>
              <a:t>, y </a:t>
            </a:r>
            <a:r>
              <a:rPr lang="en-GB" sz="1200" b="1" dirty="0" err="1"/>
              <a:t>yo</a:t>
            </a:r>
            <a:r>
              <a:rPr lang="en-GB" sz="1200" b="1" dirty="0"/>
              <a:t>….. </a:t>
            </a:r>
            <a:r>
              <a:rPr lang="en-GB" sz="1200" dirty="0"/>
              <a:t>(students supply a 1st person singular form of </a:t>
            </a:r>
            <a:r>
              <a:rPr lang="en-GB" sz="1200" dirty="0" err="1"/>
              <a:t>hacer</a:t>
            </a:r>
            <a:r>
              <a:rPr lang="en-GB" sz="1200" dirty="0"/>
              <a:t> with an activity and where)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dirty="0"/>
              <a:t>.</a:t>
            </a:r>
            <a:r>
              <a:rPr lang="en-GB" sz="1200" b="0" dirty="0"/>
              <a:t>.. </a:t>
            </a:r>
            <a:r>
              <a:rPr lang="en-GB" sz="1200" b="0" dirty="0" err="1"/>
              <a:t>hice</a:t>
            </a:r>
            <a:r>
              <a:rPr lang="en-GB" sz="1200" b="0" dirty="0"/>
              <a:t> </a:t>
            </a:r>
            <a:r>
              <a:rPr lang="en-GB" sz="1200" b="0" dirty="0" err="1"/>
              <a:t>trabajo</a:t>
            </a:r>
            <a:r>
              <a:rPr lang="en-GB" sz="1200" b="0" dirty="0"/>
              <a:t> dentro de la casa</a:t>
            </a:r>
            <a:r>
              <a:rPr lang="en-GB" sz="1200" dirty="0"/>
              <a:t> con mi </a:t>
            </a:r>
            <a:r>
              <a:rPr lang="en-GB" sz="1200" dirty="0" err="1"/>
              <a:t>madre</a:t>
            </a:r>
            <a:r>
              <a:rPr lang="en-GB" sz="1200" dirty="0"/>
              <a:t>. Nadia </a:t>
            </a:r>
            <a:r>
              <a:rPr lang="en-GB" sz="1200" dirty="0" err="1"/>
              <a:t>también</a:t>
            </a:r>
            <a:r>
              <a:rPr lang="en-GB" sz="1200" dirty="0"/>
              <a:t> </a:t>
            </a:r>
            <a:r>
              <a:rPr lang="en-GB" sz="1200" dirty="0" err="1"/>
              <a:t>ayudó</a:t>
            </a:r>
            <a:r>
              <a:rPr lang="en-GB" sz="1200" dirty="0"/>
              <a:t>. Ella </a:t>
            </a:r>
            <a:r>
              <a:rPr lang="en-GB" sz="1200" dirty="0" err="1"/>
              <a:t>hizo</a:t>
            </a:r>
            <a:r>
              <a:rPr lang="en-GB" sz="1200" dirty="0"/>
              <a:t> una </a:t>
            </a:r>
            <a:r>
              <a:rPr lang="en-GB" sz="1200" dirty="0" err="1"/>
              <a:t>silla</a:t>
            </a:r>
            <a:r>
              <a:rPr lang="en-GB" sz="1200" dirty="0"/>
              <a:t> </a:t>
            </a:r>
            <a:r>
              <a:rPr lang="en-GB" sz="1200" dirty="0" err="1"/>
              <a:t>nueva</a:t>
            </a:r>
            <a:r>
              <a:rPr lang="en-GB" sz="1200" dirty="0"/>
              <a:t> </a:t>
            </a:r>
            <a:r>
              <a:rPr lang="en-GB" sz="1200" dirty="0" err="1"/>
              <a:t>porque</a:t>
            </a:r>
            <a:r>
              <a:rPr lang="en-GB" sz="1200" dirty="0"/>
              <a:t> hay un </a:t>
            </a:r>
            <a:r>
              <a:rPr lang="en-GB" sz="1200" dirty="0" err="1"/>
              <a:t>problema</a:t>
            </a:r>
            <a:r>
              <a:rPr lang="en-GB" sz="1200" dirty="0"/>
              <a:t> con la </a:t>
            </a:r>
            <a:r>
              <a:rPr lang="en-GB" sz="1200" dirty="0" err="1"/>
              <a:t>silla</a:t>
            </a:r>
            <a:r>
              <a:rPr lang="en-GB" sz="1200" dirty="0"/>
              <a:t> </a:t>
            </a:r>
            <a:r>
              <a:rPr lang="en-GB" sz="1200" dirty="0" err="1"/>
              <a:t>vieja</a:t>
            </a:r>
            <a:r>
              <a:rPr lang="en-GB" sz="1200" dirty="0"/>
              <a:t>. Sin embargo Hugo </a:t>
            </a:r>
            <a:r>
              <a:rPr lang="en-GB" sz="1200" dirty="0" err="1"/>
              <a:t>evitó</a:t>
            </a:r>
            <a:r>
              <a:rPr lang="en-GB" sz="1200" dirty="0"/>
              <a:t> </a:t>
            </a:r>
            <a:r>
              <a:rPr lang="en-GB" sz="1200" dirty="0" err="1"/>
              <a:t>ayudar</a:t>
            </a:r>
            <a:r>
              <a:rPr lang="en-GB" sz="1200" dirty="0"/>
              <a:t>. </a:t>
            </a:r>
            <a:r>
              <a:rPr lang="en-GB" sz="1200" b="1" dirty="0"/>
              <a:t>¡</a:t>
            </a:r>
            <a:r>
              <a:rPr lang="en-GB" sz="1200" b="1" dirty="0" err="1"/>
              <a:t>Él</a:t>
            </a:r>
            <a:r>
              <a:rPr lang="en-GB" sz="1200" b="1" dirty="0"/>
              <a:t> solo </a:t>
            </a:r>
            <a:r>
              <a:rPr lang="en-GB" sz="1200" b="1" dirty="0" err="1"/>
              <a:t>hizo</a:t>
            </a:r>
            <a:r>
              <a:rPr lang="en-GB" sz="1200" dirty="0"/>
              <a:t>…(students add an activity Hugo could have done)</a:t>
            </a:r>
            <a:endParaRPr sz="1200" dirty="0"/>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sz="1200" dirty="0"/>
          </a:p>
          <a:p>
            <a:pPr marL="0" marR="0" lvl="0" indent="0" algn="l" rtl="0">
              <a:lnSpc>
                <a:spcPct val="100000"/>
              </a:lnSpc>
              <a:spcBef>
                <a:spcPts val="0"/>
              </a:spcBef>
              <a:spcAft>
                <a:spcPts val="0"/>
              </a:spcAft>
              <a:buClr>
                <a:schemeClr val="dk1"/>
              </a:buClr>
              <a:buSzPts val="1200"/>
              <a:buFont typeface="Calibri"/>
              <a:buNone/>
            </a:pPr>
            <a:r>
              <a:rPr lang="en-GB" sz="1200" b="0" dirty="0" err="1"/>
              <a:t>Pues</a:t>
            </a:r>
            <a:r>
              <a:rPr lang="en-GB" sz="1200" b="0" dirty="0"/>
              <a:t>, el </a:t>
            </a:r>
            <a:r>
              <a:rPr lang="en-GB" sz="1200" b="0" dirty="0" err="1"/>
              <a:t>sábado</a:t>
            </a:r>
            <a:r>
              <a:rPr lang="en-GB" sz="1200" b="0" dirty="0"/>
              <a:t> </a:t>
            </a:r>
            <a:r>
              <a:rPr lang="en-GB" sz="1200" b="0" dirty="0" err="1"/>
              <a:t>tú</a:t>
            </a:r>
            <a:r>
              <a:rPr lang="en-GB" sz="1200" b="0" dirty="0"/>
              <a:t> </a:t>
            </a:r>
            <a:r>
              <a:rPr lang="en-GB" sz="1200" b="0" dirty="0" err="1"/>
              <a:t>hiciste</a:t>
            </a:r>
            <a:r>
              <a:rPr lang="en-GB" sz="1200" b="0" dirty="0"/>
              <a:t> los </a:t>
            </a:r>
            <a:r>
              <a:rPr lang="en-GB" sz="1200" b="0" dirty="0" err="1"/>
              <a:t>deberes</a:t>
            </a:r>
            <a:r>
              <a:rPr lang="en-GB" sz="1200" b="0" dirty="0"/>
              <a:t> por la </a:t>
            </a:r>
            <a:r>
              <a:rPr lang="en-GB" sz="1200" b="0" dirty="0" err="1"/>
              <a:t>mañana</a:t>
            </a:r>
            <a:r>
              <a:rPr lang="en-GB" sz="1200" b="0" dirty="0"/>
              <a:t> y </a:t>
            </a:r>
            <a:r>
              <a:rPr lang="en-GB" sz="1200" b="0" dirty="0" err="1"/>
              <a:t>yo</a:t>
            </a:r>
            <a:r>
              <a:rPr lang="en-GB" sz="1200" b="0" dirty="0"/>
              <a:t> </a:t>
            </a:r>
            <a:r>
              <a:rPr lang="en-GB" sz="1200" b="0" dirty="0" err="1"/>
              <a:t>hice</a:t>
            </a:r>
            <a:r>
              <a:rPr lang="en-GB" sz="1200" b="0" dirty="0"/>
              <a:t> </a:t>
            </a:r>
            <a:r>
              <a:rPr lang="en-GB" sz="1200" b="0" dirty="0" err="1"/>
              <a:t>unas</a:t>
            </a:r>
            <a:r>
              <a:rPr lang="en-GB" sz="1200" b="0" dirty="0"/>
              <a:t> </a:t>
            </a:r>
            <a:r>
              <a:rPr lang="en-GB" sz="1200" b="0" dirty="0" err="1"/>
              <a:t>llamadas</a:t>
            </a:r>
            <a:r>
              <a:rPr lang="en-GB" sz="1200" b="0" dirty="0"/>
              <a:t> a </a:t>
            </a:r>
            <a:r>
              <a:rPr lang="en-GB" sz="1200" b="0" dirty="0" err="1"/>
              <a:t>nuestros</a:t>
            </a:r>
            <a:r>
              <a:rPr lang="en-GB" sz="1200" b="0" dirty="0"/>
              <a:t> </a:t>
            </a:r>
            <a:r>
              <a:rPr lang="en-GB" sz="1200" b="0" dirty="0" err="1"/>
              <a:t>tíos</a:t>
            </a:r>
            <a:r>
              <a:rPr lang="en-GB" sz="1200" b="0" dirty="0"/>
              <a:t>. </a:t>
            </a:r>
            <a:r>
              <a:rPr lang="en-GB" sz="1200" b="0" dirty="0" err="1"/>
              <a:t>Después</a:t>
            </a:r>
            <a:r>
              <a:rPr lang="en-GB" sz="1200" b="0" dirty="0"/>
              <a:t>, </a:t>
            </a:r>
            <a:r>
              <a:rPr lang="en-GB" sz="1200" b="0" dirty="0" err="1"/>
              <a:t>llegó</a:t>
            </a:r>
            <a:r>
              <a:rPr lang="en-GB" sz="1200" b="0" dirty="0"/>
              <a:t> Nadia con Hugo y </a:t>
            </a:r>
            <a:r>
              <a:rPr lang="en-GB" sz="1200" b="0" dirty="0" err="1"/>
              <a:t>ella</a:t>
            </a:r>
            <a:r>
              <a:rPr lang="en-GB" sz="1200" b="0" dirty="0"/>
              <a:t> </a:t>
            </a:r>
            <a:r>
              <a:rPr lang="en-GB" sz="1200" b="0" dirty="0" err="1"/>
              <a:t>hizo</a:t>
            </a:r>
            <a:r>
              <a:rPr lang="en-GB" sz="1200" b="0" dirty="0"/>
              <a:t> un </a:t>
            </a:r>
            <a:r>
              <a:rPr lang="en-GB" sz="1200" b="0" dirty="0" err="1"/>
              <a:t>fuego</a:t>
            </a:r>
            <a:r>
              <a:rPr lang="en-GB" sz="1200" b="0" dirty="0"/>
              <a:t> </a:t>
            </a:r>
            <a:r>
              <a:rPr lang="en-GB" sz="1200" b="0" dirty="0" err="1"/>
              <a:t>en</a:t>
            </a:r>
            <a:r>
              <a:rPr lang="en-GB" sz="1200" b="0" dirty="0"/>
              <a:t> el </a:t>
            </a:r>
            <a:r>
              <a:rPr lang="en-GB" sz="1200" b="0" dirty="0" err="1"/>
              <a:t>jardín</a:t>
            </a:r>
            <a:r>
              <a:rPr lang="en-GB" sz="1200" b="0" dirty="0"/>
              <a:t> </a:t>
            </a:r>
            <a:r>
              <a:rPr lang="en-GB" sz="1200" b="0" dirty="0" err="1"/>
              <a:t>mientras</a:t>
            </a:r>
            <a:r>
              <a:rPr lang="en-GB" sz="1200" b="0" dirty="0"/>
              <a:t> que </a:t>
            </a:r>
            <a:r>
              <a:rPr lang="en-GB" sz="1200" b="0" dirty="0" err="1"/>
              <a:t>él</a:t>
            </a:r>
            <a:r>
              <a:rPr lang="en-GB" sz="1200" b="0" dirty="0"/>
              <a:t> </a:t>
            </a:r>
            <a:r>
              <a:rPr lang="en-GB" sz="1200" b="0" dirty="0" err="1"/>
              <a:t>hizo</a:t>
            </a:r>
            <a:r>
              <a:rPr lang="en-GB" sz="1200" b="0" dirty="0"/>
              <a:t> un video </a:t>
            </a:r>
            <a:r>
              <a:rPr lang="en-GB" sz="1200" b="0" dirty="0" err="1"/>
              <a:t>en</a:t>
            </a:r>
            <a:r>
              <a:rPr lang="en-GB" sz="1200" b="0" dirty="0"/>
              <a:t> el </a:t>
            </a:r>
            <a:r>
              <a:rPr lang="en-GB" sz="1200" b="0" dirty="0" err="1"/>
              <a:t>móvil</a:t>
            </a:r>
            <a:r>
              <a:rPr lang="en-GB" sz="1200" b="0" dirty="0"/>
              <a:t>. </a:t>
            </a:r>
            <a:r>
              <a:rPr lang="en-GB" sz="1200" b="0" dirty="0" err="1"/>
              <a:t>Luego</a:t>
            </a:r>
            <a:r>
              <a:rPr lang="en-GB" sz="1200" b="0" dirty="0"/>
              <a:t>, </a:t>
            </a:r>
            <a:r>
              <a:rPr lang="en-GB" sz="1200" b="0" dirty="0" err="1"/>
              <a:t>tú</a:t>
            </a:r>
            <a:r>
              <a:rPr lang="en-GB" sz="1200" b="0" dirty="0"/>
              <a:t> </a:t>
            </a:r>
            <a:r>
              <a:rPr lang="en-GB" sz="1200" b="0" dirty="0" err="1"/>
              <a:t>hiciste</a:t>
            </a:r>
            <a:r>
              <a:rPr lang="en-GB" sz="1200" b="0" dirty="0"/>
              <a:t> </a:t>
            </a:r>
            <a:r>
              <a:rPr lang="en-GB" sz="1200" b="0" dirty="0" err="1"/>
              <a:t>deporte</a:t>
            </a:r>
            <a:r>
              <a:rPr lang="en-GB" sz="1200" b="0" dirty="0"/>
              <a:t> al </a:t>
            </a:r>
            <a:r>
              <a:rPr lang="en-GB" sz="1200" b="0" dirty="0" err="1"/>
              <a:t>fondo</a:t>
            </a:r>
            <a:r>
              <a:rPr lang="en-GB" sz="1200" b="0" dirty="0"/>
              <a:t> del </a:t>
            </a:r>
            <a:r>
              <a:rPr lang="en-GB" sz="1200" b="0" dirty="0" err="1"/>
              <a:t>jardín</a:t>
            </a:r>
            <a:r>
              <a:rPr lang="en-GB" sz="1200" b="0" dirty="0"/>
              <a:t> y </a:t>
            </a:r>
            <a:r>
              <a:rPr lang="en-GB" sz="1200" b="0" dirty="0" err="1"/>
              <a:t>yo</a:t>
            </a:r>
            <a:r>
              <a:rPr lang="en-GB" sz="1200" b="0" dirty="0"/>
              <a:t> </a:t>
            </a:r>
            <a:r>
              <a:rPr lang="en-GB" sz="1200" b="0" dirty="0" err="1"/>
              <a:t>hice</a:t>
            </a:r>
            <a:r>
              <a:rPr lang="en-GB" sz="1200" b="0" dirty="0"/>
              <a:t> una </a:t>
            </a:r>
            <a:r>
              <a:rPr lang="en-GB" sz="1200" b="0" dirty="0" err="1"/>
              <a:t>lista</a:t>
            </a:r>
            <a:r>
              <a:rPr lang="en-GB" sz="1200" b="0" dirty="0"/>
              <a:t> con Nadia de </a:t>
            </a:r>
            <a:r>
              <a:rPr lang="en-GB" sz="1200" b="0" dirty="0" err="1"/>
              <a:t>cosas</a:t>
            </a:r>
            <a:r>
              <a:rPr lang="en-GB" sz="1200" b="0" dirty="0"/>
              <a:t> para </a:t>
            </a:r>
            <a:r>
              <a:rPr lang="en-GB" sz="1200" b="0" dirty="0" err="1"/>
              <a:t>comprar</a:t>
            </a:r>
            <a:r>
              <a:rPr lang="en-GB" sz="1200" b="0" dirty="0"/>
              <a:t> </a:t>
            </a:r>
            <a:r>
              <a:rPr lang="en-GB" sz="1200" b="0" dirty="0" err="1"/>
              <a:t>en</a:t>
            </a:r>
            <a:r>
              <a:rPr lang="en-GB" sz="1200" b="0" dirty="0"/>
              <a:t> el pueblo. Por la </a:t>
            </a:r>
            <a:r>
              <a:rPr lang="en-GB" sz="1200" b="0" dirty="0" err="1"/>
              <a:t>tarde</a:t>
            </a:r>
            <a:r>
              <a:rPr lang="en-GB" sz="1200" b="0" dirty="0"/>
              <a:t> </a:t>
            </a:r>
            <a:r>
              <a:rPr lang="en-GB" sz="1200" b="0" dirty="0" err="1"/>
              <a:t>hiciste</a:t>
            </a:r>
            <a:r>
              <a:rPr lang="en-GB" sz="1200" b="0" dirty="0"/>
              <a:t> un </a:t>
            </a:r>
            <a:r>
              <a:rPr lang="en-GB" sz="1200" b="0" dirty="0" err="1"/>
              <a:t>viaje</a:t>
            </a:r>
            <a:r>
              <a:rPr lang="en-GB" sz="1200" b="0" dirty="0"/>
              <a:t> al pueblo </a:t>
            </a:r>
            <a:r>
              <a:rPr lang="en-GB" sz="1200" b="0" dirty="0" err="1"/>
              <a:t>en</a:t>
            </a:r>
            <a:r>
              <a:rPr lang="en-GB" sz="1200" b="0" dirty="0"/>
              <a:t> </a:t>
            </a:r>
            <a:r>
              <a:rPr lang="en-GB" sz="1200" b="0" dirty="0" err="1"/>
              <a:t>autobús</a:t>
            </a:r>
            <a:r>
              <a:rPr lang="en-GB" sz="1200" b="0" dirty="0"/>
              <a:t>, y </a:t>
            </a:r>
            <a:r>
              <a:rPr lang="en-GB" sz="1200" b="0" dirty="0" err="1"/>
              <a:t>yo</a:t>
            </a:r>
            <a:r>
              <a:rPr lang="en-GB" sz="1200" b="0" dirty="0"/>
              <a:t> </a:t>
            </a:r>
            <a:r>
              <a:rPr lang="en-GB" sz="1200" b="0" dirty="0" err="1"/>
              <a:t>hice</a:t>
            </a:r>
            <a:r>
              <a:rPr lang="en-GB" sz="1200" b="0" dirty="0"/>
              <a:t> </a:t>
            </a:r>
            <a:r>
              <a:rPr lang="en-GB" sz="1200" b="0" dirty="0" err="1"/>
              <a:t>trabajo</a:t>
            </a:r>
            <a:r>
              <a:rPr lang="en-GB" sz="1200" b="0" dirty="0"/>
              <a:t> dentro de la casa con mi </a:t>
            </a:r>
            <a:r>
              <a:rPr lang="en-GB" sz="1200" b="0" dirty="0" err="1"/>
              <a:t>madre</a:t>
            </a:r>
            <a:r>
              <a:rPr lang="en-GB" sz="1200" b="0" dirty="0"/>
              <a:t>. Nadia </a:t>
            </a:r>
            <a:r>
              <a:rPr lang="en-GB" sz="1200" b="0" dirty="0" err="1"/>
              <a:t>también</a:t>
            </a:r>
            <a:r>
              <a:rPr lang="en-GB" sz="1200" b="0" dirty="0"/>
              <a:t> </a:t>
            </a:r>
            <a:r>
              <a:rPr lang="en-GB" sz="1200" b="0" dirty="0" err="1"/>
              <a:t>ayudó</a:t>
            </a:r>
            <a:r>
              <a:rPr lang="en-GB" sz="1200" b="0" dirty="0"/>
              <a:t>. Ella </a:t>
            </a:r>
            <a:r>
              <a:rPr lang="en-GB" sz="1200" b="0" dirty="0" err="1"/>
              <a:t>hizo</a:t>
            </a:r>
            <a:r>
              <a:rPr lang="en-GB" sz="1200" b="0" dirty="0"/>
              <a:t> una </a:t>
            </a:r>
            <a:r>
              <a:rPr lang="en-GB" sz="1200" b="0" dirty="0" err="1"/>
              <a:t>silla</a:t>
            </a:r>
            <a:r>
              <a:rPr lang="en-GB" sz="1200" b="0" dirty="0"/>
              <a:t> </a:t>
            </a:r>
            <a:r>
              <a:rPr lang="en-GB" sz="1200" b="0" dirty="0" err="1"/>
              <a:t>nueva</a:t>
            </a:r>
            <a:r>
              <a:rPr lang="en-GB" sz="1200" b="0" dirty="0"/>
              <a:t> </a:t>
            </a:r>
            <a:r>
              <a:rPr lang="en-GB" sz="1200" b="0" dirty="0" err="1"/>
              <a:t>porque</a:t>
            </a:r>
            <a:r>
              <a:rPr lang="en-GB" sz="1200" b="0" dirty="0"/>
              <a:t> hay un </a:t>
            </a:r>
            <a:r>
              <a:rPr lang="en-GB" sz="1200" b="0" dirty="0" err="1"/>
              <a:t>problema</a:t>
            </a:r>
            <a:r>
              <a:rPr lang="en-GB" sz="1200" b="0" dirty="0"/>
              <a:t> con la </a:t>
            </a:r>
            <a:r>
              <a:rPr lang="en-GB" sz="1200" b="0" dirty="0" err="1"/>
              <a:t>silla</a:t>
            </a:r>
            <a:r>
              <a:rPr lang="en-GB" sz="1200" b="0" dirty="0"/>
              <a:t> </a:t>
            </a:r>
            <a:r>
              <a:rPr lang="en-GB" sz="1200" b="0" dirty="0" err="1"/>
              <a:t>vieja</a:t>
            </a:r>
            <a:r>
              <a:rPr lang="en-GB" sz="1200" b="0" dirty="0"/>
              <a:t>. Sin embargo Hugo </a:t>
            </a:r>
            <a:r>
              <a:rPr lang="en-GB" sz="1200" b="0" dirty="0" err="1"/>
              <a:t>evitó</a:t>
            </a:r>
            <a:r>
              <a:rPr lang="en-GB" sz="1200" b="0" dirty="0"/>
              <a:t> </a:t>
            </a:r>
            <a:r>
              <a:rPr lang="en-GB" sz="1200" b="0" dirty="0" err="1"/>
              <a:t>ayudar</a:t>
            </a:r>
            <a:r>
              <a:rPr lang="en-GB" sz="1200" b="0" dirty="0"/>
              <a:t>. ¡</a:t>
            </a:r>
            <a:r>
              <a:rPr lang="en-GB" sz="1200" b="0" dirty="0" err="1"/>
              <a:t>Él</a:t>
            </a:r>
            <a:r>
              <a:rPr lang="en-GB" sz="1200" b="0" dirty="0"/>
              <a:t> solo </a:t>
            </a:r>
            <a:r>
              <a:rPr lang="en-GB" sz="1200" b="0" dirty="0" err="1"/>
              <a:t>hizo</a:t>
            </a:r>
            <a:r>
              <a:rPr lang="en-GB" sz="1200" b="0" dirty="0"/>
              <a:t> </a:t>
            </a:r>
            <a:r>
              <a:rPr lang="en-GB" sz="1200" b="0" dirty="0" err="1"/>
              <a:t>ruido</a:t>
            </a:r>
            <a:r>
              <a:rPr lang="en-GB" sz="1200" b="0" dirty="0"/>
              <a:t> y nada </a:t>
            </a:r>
            <a:r>
              <a:rPr lang="en-GB" sz="1200" b="0" dirty="0" err="1"/>
              <a:t>más</a:t>
            </a:r>
            <a:r>
              <a:rPr lang="en-GB" sz="1200" b="0" dirty="0"/>
              <a:t>!</a:t>
            </a:r>
            <a:endParaRPr dirty="0"/>
          </a:p>
        </p:txBody>
      </p:sp>
      <p:sp>
        <p:nvSpPr>
          <p:cNvPr id="837" name="Google Shape;83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b="0" i="0" dirty="0"/>
              <a:t>to </a:t>
            </a:r>
            <a:r>
              <a:rPr lang="en-GB" dirty="0"/>
              <a:t>allow students to write more freely and creatively using 1</a:t>
            </a:r>
            <a:r>
              <a:rPr lang="en-GB" baseline="30000" dirty="0"/>
              <a:t>st</a:t>
            </a:r>
            <a:r>
              <a:rPr lang="en-GB" dirty="0"/>
              <a:t>, 2</a:t>
            </a:r>
            <a:r>
              <a:rPr lang="en-GB" baseline="30000" dirty="0"/>
              <a:t>nd</a:t>
            </a:r>
            <a:r>
              <a:rPr lang="en-GB" dirty="0"/>
              <a:t> and 3</a:t>
            </a:r>
            <a:r>
              <a:rPr lang="en-GB" baseline="30000" dirty="0"/>
              <a:t>rd</a:t>
            </a:r>
            <a:r>
              <a:rPr lang="en-GB" dirty="0"/>
              <a:t> person singular forms of ‘</a:t>
            </a:r>
            <a:r>
              <a:rPr lang="en-GB" dirty="0" err="1"/>
              <a:t>hacer</a:t>
            </a:r>
            <a:r>
              <a:rPr lang="en-GB" dirty="0"/>
              <a:t>’; to further consolidate use of subject pronouns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After going through the instructions on this slide, the full text can be displayed (see next slide).</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Students write a new version of the text. They should replace or modify the information in the underlined parts of the text. This will include some or all of the following: 1) subject pronoun/person; 2) verb, including its ending; 3) vocabulary; 4) Adverbs, </a:t>
            </a:r>
            <a:r>
              <a:rPr lang="en-GB" sz="1200" b="0" dirty="0" err="1">
                <a:solidFill>
                  <a:schemeClr val="dk1"/>
                </a:solidFill>
                <a:latin typeface="Calibri"/>
                <a:ea typeface="Calibri"/>
                <a:cs typeface="Calibri"/>
                <a:sym typeface="Calibri"/>
              </a:rPr>
              <a:t>eg</a:t>
            </a:r>
            <a:r>
              <a:rPr lang="en-GB" sz="1200" b="0" dirty="0">
                <a:solidFill>
                  <a:schemeClr val="dk1"/>
                </a:solidFill>
                <a:latin typeface="Calibri"/>
                <a:ea typeface="Calibri"/>
                <a:cs typeface="Calibri"/>
                <a:sym typeface="Calibri"/>
              </a:rPr>
              <a:t> dentro de, </a:t>
            </a:r>
            <a:r>
              <a:rPr lang="en-GB" sz="1200" b="0" dirty="0" err="1">
                <a:solidFill>
                  <a:schemeClr val="dk1"/>
                </a:solidFill>
                <a:latin typeface="Calibri"/>
                <a:ea typeface="Calibri"/>
                <a:cs typeface="Calibri"/>
                <a:sym typeface="Calibri"/>
              </a:rPr>
              <a:t>cerca</a:t>
            </a:r>
            <a:r>
              <a:rPr lang="en-GB" sz="1200" b="0" dirty="0">
                <a:solidFill>
                  <a:schemeClr val="dk1"/>
                </a:solidFill>
                <a:latin typeface="Calibri"/>
                <a:ea typeface="Calibri"/>
                <a:cs typeface="Calibri"/>
                <a:sym typeface="Calibri"/>
              </a:rPr>
              <a:t> de, a la </a:t>
            </a:r>
            <a:r>
              <a:rPr lang="en-GB" sz="1200" b="0" dirty="0" err="1">
                <a:solidFill>
                  <a:schemeClr val="dk1"/>
                </a:solidFill>
                <a:latin typeface="Calibri"/>
                <a:ea typeface="Calibri"/>
                <a:cs typeface="Calibri"/>
                <a:sym typeface="Calibri"/>
              </a:rPr>
              <a:t>derecha</a:t>
            </a:r>
            <a:r>
              <a:rPr lang="en-GB" sz="1200" b="0" dirty="0">
                <a:solidFill>
                  <a:schemeClr val="dk1"/>
                </a:solidFill>
                <a:latin typeface="Calibri"/>
                <a:ea typeface="Calibri"/>
                <a:cs typeface="Calibri"/>
                <a:sym typeface="Calibri"/>
              </a:rPr>
              <a:t> de. Students can consider the surrounding discourse, e.g., the language that comes after the bold sections, when they think about how they will change the sentence.</a:t>
            </a:r>
          </a:p>
          <a:p>
            <a:pPr marL="228600" lvl="0" indent="-228600" algn="l" rtl="0">
              <a:spcBef>
                <a:spcPts val="0"/>
              </a:spcBef>
              <a:spcAft>
                <a:spcPts val="0"/>
              </a:spcAft>
              <a:buClr>
                <a:schemeClr val="dk1"/>
              </a:buClr>
              <a:buSzPts val="1200"/>
              <a:buFont typeface="Calibri"/>
              <a:buAutoNum type="arabicPeriod"/>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 </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If working with a higher-attaining group, the teacher could ask students to adapt more parts of the text than those that are already in</a:t>
            </a:r>
            <a:r>
              <a:rPr lang="en-GB" sz="1200" b="0" baseline="0" dirty="0">
                <a:solidFill>
                  <a:schemeClr val="dk1"/>
                </a:solidFill>
                <a:latin typeface="Calibri"/>
                <a:ea typeface="Calibri"/>
                <a:cs typeface="Calibri"/>
                <a:sym typeface="Calibri"/>
              </a:rPr>
              <a:t> bold</a:t>
            </a:r>
            <a:r>
              <a:rPr lang="en-GB" sz="1200" b="0" dirty="0">
                <a:solidFill>
                  <a:schemeClr val="dk1"/>
                </a:solidFill>
                <a:latin typeface="Calibri"/>
                <a:ea typeface="Calibri"/>
                <a:cs typeface="Calibri"/>
                <a:sym typeface="Calibri"/>
              </a:rPr>
              <a:t> on the next slide. Students could also also be asked to add time markers in the text (e.g. el lunes, el fin de </a:t>
            </a:r>
            <a:r>
              <a:rPr lang="en-GB" sz="1200" b="0" dirty="0" err="1">
                <a:solidFill>
                  <a:schemeClr val="dk1"/>
                </a:solidFill>
                <a:latin typeface="Calibri"/>
                <a:ea typeface="Calibri"/>
                <a:cs typeface="Calibri"/>
                <a:sym typeface="Calibri"/>
              </a:rPr>
              <a:t>semana</a:t>
            </a:r>
            <a:r>
              <a:rPr lang="en-GB" sz="1200" b="0" baseline="0" dirty="0">
                <a:solidFill>
                  <a:schemeClr val="dk1"/>
                </a:solidFill>
                <a:latin typeface="Calibri"/>
                <a:ea typeface="Calibri"/>
                <a:cs typeface="Calibri"/>
                <a:sym typeface="Calibri"/>
              </a:rPr>
              <a:t> </a:t>
            </a:r>
            <a:r>
              <a:rPr lang="en-GB" sz="1200" b="0" baseline="0" dirty="0" err="1">
                <a:solidFill>
                  <a:schemeClr val="dk1"/>
                </a:solidFill>
                <a:latin typeface="Calibri"/>
                <a:ea typeface="Calibri"/>
                <a:cs typeface="Calibri"/>
                <a:sym typeface="Calibri"/>
              </a:rPr>
              <a:t>pasado</a:t>
            </a:r>
            <a:r>
              <a:rPr lang="en-GB" sz="1200" b="0" baseline="0" dirty="0">
                <a:solidFill>
                  <a:schemeClr val="dk1"/>
                </a:solidFill>
                <a:latin typeface="Calibri"/>
                <a:ea typeface="Calibri"/>
                <a:cs typeface="Calibri"/>
                <a:sym typeface="Calibri"/>
              </a:rPr>
              <a:t> </a:t>
            </a:r>
            <a:r>
              <a:rPr lang="en-GB" sz="1200" b="0" dirty="0">
                <a:solidFill>
                  <a:schemeClr val="dk1"/>
                </a:solidFill>
                <a:latin typeface="Calibri"/>
                <a:ea typeface="Calibri"/>
                <a:cs typeface="Calibri"/>
                <a:sym typeface="Calibri"/>
              </a:rPr>
              <a:t>etc.) </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An even freer variation of the activity would be for students to imagine that they have spent a day together with some friends and to write a dialogue between two people saying what ‘I’, ‘you’ and ‘s/he’ did that day (trying to use </a:t>
            </a:r>
            <a:r>
              <a:rPr lang="en-GB" sz="1200" b="0" dirty="0" err="1">
                <a:solidFill>
                  <a:schemeClr val="dk1"/>
                </a:solidFill>
                <a:latin typeface="Calibri"/>
                <a:ea typeface="Calibri"/>
                <a:cs typeface="Calibri"/>
                <a:sym typeface="Calibri"/>
              </a:rPr>
              <a:t>hice</a:t>
            </a:r>
            <a:r>
              <a:rPr lang="en-GB" sz="1200" b="0" dirty="0">
                <a:solidFill>
                  <a:schemeClr val="dk1"/>
                </a:solidFill>
                <a:latin typeface="Calibri"/>
                <a:ea typeface="Calibri"/>
                <a:cs typeface="Calibri"/>
                <a:sym typeface="Calibri"/>
              </a:rPr>
              <a:t>,</a:t>
            </a:r>
            <a:r>
              <a:rPr lang="en-GB" sz="1200" b="0" baseline="0" dirty="0">
                <a:solidFill>
                  <a:schemeClr val="dk1"/>
                </a:solidFill>
                <a:latin typeface="Calibri"/>
                <a:ea typeface="Calibri"/>
                <a:cs typeface="Calibri"/>
                <a:sym typeface="Calibri"/>
              </a:rPr>
              <a:t> </a:t>
            </a:r>
            <a:r>
              <a:rPr lang="en-GB" sz="1200" b="0" baseline="0" dirty="0" err="1">
                <a:solidFill>
                  <a:schemeClr val="dk1"/>
                </a:solidFill>
                <a:latin typeface="Calibri"/>
                <a:ea typeface="Calibri"/>
                <a:cs typeface="Calibri"/>
                <a:sym typeface="Calibri"/>
              </a:rPr>
              <a:t>hiciste</a:t>
            </a:r>
            <a:r>
              <a:rPr lang="en-GB" sz="1200" b="0" baseline="0" dirty="0">
                <a:solidFill>
                  <a:schemeClr val="dk1"/>
                </a:solidFill>
                <a:latin typeface="Calibri"/>
                <a:ea typeface="Calibri"/>
                <a:cs typeface="Calibri"/>
                <a:sym typeface="Calibri"/>
              </a:rPr>
              <a:t> and </a:t>
            </a:r>
            <a:r>
              <a:rPr lang="en-GB" sz="1200" b="0" baseline="0" dirty="0" err="1">
                <a:solidFill>
                  <a:schemeClr val="dk1"/>
                </a:solidFill>
                <a:latin typeface="Calibri"/>
                <a:ea typeface="Calibri"/>
                <a:cs typeface="Calibri"/>
                <a:sym typeface="Calibri"/>
              </a:rPr>
              <a:t>hizo</a:t>
            </a:r>
            <a:r>
              <a:rPr lang="en-GB" sz="1200" b="0" dirty="0">
                <a:solidFill>
                  <a:schemeClr val="dk1"/>
                </a:solidFill>
                <a:latin typeface="Calibri"/>
                <a:ea typeface="Calibri"/>
                <a:cs typeface="Calibri"/>
                <a:sym typeface="Calibri"/>
              </a:rPr>
              <a:t>).</a:t>
            </a: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Once</a:t>
            </a:r>
            <a:r>
              <a:rPr lang="en-GB" sz="1200" b="0" baseline="0" dirty="0">
                <a:solidFill>
                  <a:schemeClr val="dk1"/>
                </a:solidFill>
                <a:latin typeface="Calibri"/>
                <a:ea typeface="Calibri"/>
                <a:cs typeface="Calibri"/>
                <a:sym typeface="Calibri"/>
              </a:rPr>
              <a:t> a new text has been written, students could even dictate it to a partner and then compare texts to check answers.</a:t>
            </a:r>
          </a:p>
          <a:p>
            <a:pPr marL="228600" lvl="0" indent="-228600" algn="l" rtl="0">
              <a:spcBef>
                <a:spcPts val="0"/>
              </a:spcBef>
              <a:spcAft>
                <a:spcPts val="0"/>
              </a:spcAft>
              <a:buClr>
                <a:schemeClr val="dk1"/>
              </a:buClr>
              <a:buSzPts val="1200"/>
              <a:buFont typeface="Calibri"/>
              <a:buAutoNum type="arabicPeriod"/>
            </a:pPr>
            <a:r>
              <a:rPr lang="en-GB" sz="1200" b="0" baseline="0" dirty="0">
                <a:solidFill>
                  <a:schemeClr val="dk1"/>
                </a:solidFill>
                <a:latin typeface="Calibri"/>
                <a:ea typeface="Calibri"/>
                <a:cs typeface="Calibri"/>
                <a:sym typeface="Calibri"/>
              </a:rPr>
              <a:t>One further use of the text could be for the text to be rewritten in the present tense (thus using the previously taught forms ‘</a:t>
            </a:r>
            <a:r>
              <a:rPr lang="en-GB" sz="1200" b="0" baseline="0" dirty="0" err="1">
                <a:solidFill>
                  <a:schemeClr val="dk1"/>
                </a:solidFill>
                <a:latin typeface="Calibri"/>
                <a:ea typeface="Calibri"/>
                <a:cs typeface="Calibri"/>
                <a:sym typeface="Calibri"/>
              </a:rPr>
              <a:t>hago</a:t>
            </a:r>
            <a:r>
              <a:rPr lang="en-GB" sz="1200" b="0" baseline="0" dirty="0">
                <a:solidFill>
                  <a:schemeClr val="dk1"/>
                </a:solidFill>
                <a:latin typeface="Calibri"/>
                <a:ea typeface="Calibri"/>
                <a:cs typeface="Calibri"/>
                <a:sym typeface="Calibri"/>
              </a:rPr>
              <a:t>’, ‘</a:t>
            </a:r>
            <a:r>
              <a:rPr lang="en-GB" sz="1200" b="0" baseline="0" dirty="0" err="1">
                <a:solidFill>
                  <a:schemeClr val="dk1"/>
                </a:solidFill>
                <a:latin typeface="Calibri"/>
                <a:ea typeface="Calibri"/>
                <a:cs typeface="Calibri"/>
                <a:sym typeface="Calibri"/>
              </a:rPr>
              <a:t>haces</a:t>
            </a:r>
            <a:r>
              <a:rPr lang="en-GB" sz="1200" b="0" baseline="0" dirty="0">
                <a:solidFill>
                  <a:schemeClr val="dk1"/>
                </a:solidFill>
                <a:latin typeface="Calibri"/>
                <a:ea typeface="Calibri"/>
                <a:cs typeface="Calibri"/>
                <a:sym typeface="Calibri"/>
              </a:rPr>
              <a:t>’ and ‘</a:t>
            </a:r>
            <a:r>
              <a:rPr lang="en-GB" sz="1200" b="0" baseline="0" dirty="0" err="1">
                <a:solidFill>
                  <a:schemeClr val="dk1"/>
                </a:solidFill>
                <a:latin typeface="Calibri"/>
                <a:ea typeface="Calibri"/>
                <a:cs typeface="Calibri"/>
                <a:sym typeface="Calibri"/>
              </a:rPr>
              <a:t>hace</a:t>
            </a:r>
            <a:r>
              <a:rPr lang="en-GB" sz="1200" b="0" baseline="0" dirty="0">
                <a:solidFill>
                  <a:schemeClr val="dk1"/>
                </a:solidFill>
                <a:latin typeface="Calibri"/>
                <a:ea typeface="Calibri"/>
                <a:cs typeface="Calibri"/>
                <a:sym typeface="Calibri"/>
              </a:rPr>
              <a:t>’). This might suit higher ability groups.</a:t>
            </a:r>
            <a:endParaRPr sz="1200" b="0" dirty="0">
              <a:solidFill>
                <a:schemeClr val="dk1"/>
              </a:solidFill>
              <a:latin typeface="Calibri"/>
              <a:ea typeface="Calibri"/>
              <a:cs typeface="Calibri"/>
              <a:sym typeface="Calibri"/>
            </a:endParaRPr>
          </a:p>
        </p:txBody>
      </p:sp>
      <p:sp>
        <p:nvSpPr>
          <p:cNvPr id="887" name="Google Shape;8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DISPLAY DURING ACTIVITY</a:t>
            </a:r>
            <a:endParaRPr dirty="0"/>
          </a:p>
          <a:p>
            <a:pPr marL="0" lvl="0" indent="0" algn="l" rtl="0">
              <a:spcBef>
                <a:spcPts val="0"/>
              </a:spcBef>
              <a:spcAft>
                <a:spcPts val="0"/>
              </a:spcAft>
              <a:buNone/>
            </a:pPr>
            <a:r>
              <a:rPr lang="en-GB" b="0" dirty="0"/>
              <a:t>Bold parts are </a:t>
            </a:r>
            <a:r>
              <a:rPr lang="en-GB" b="0"/>
              <a:t>those that students can </a:t>
            </a:r>
            <a:r>
              <a:rPr lang="en-GB" b="0" dirty="0"/>
              <a:t>change</a:t>
            </a:r>
            <a:r>
              <a:rPr lang="en-GB" b="0"/>
              <a:t>.      </a:t>
            </a:r>
          </a:p>
          <a:p>
            <a:pPr marL="0" lvl="0" indent="0" algn="l" rtl="0">
              <a:spcBef>
                <a:spcPts val="0"/>
              </a:spcBef>
              <a:spcAft>
                <a:spcPts val="0"/>
              </a:spcAft>
              <a:buNone/>
            </a:pPr>
            <a:endParaRPr lang="en-GB" b="0"/>
          </a:p>
        </p:txBody>
      </p:sp>
      <p:sp>
        <p:nvSpPr>
          <p:cNvPr id="924" name="Google Shape;9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OPTIONAL </a:t>
            </a:r>
          </a:p>
          <a:p>
            <a:pPr marL="0" lvl="0" indent="0" algn="l" rtl="0">
              <a:spcBef>
                <a:spcPts val="0"/>
              </a:spcBef>
              <a:spcAft>
                <a:spcPts val="0"/>
              </a:spcAft>
              <a:buNone/>
            </a:pPr>
            <a:endParaRPr dirty="0"/>
          </a:p>
          <a:p>
            <a:pPr marL="0" lvl="0" indent="0" algn="l" rtl="0">
              <a:spcBef>
                <a:spcPts val="0"/>
              </a:spcBef>
              <a:spcAft>
                <a:spcPts val="0"/>
              </a:spcAft>
              <a:buNone/>
            </a:pPr>
            <a:r>
              <a:rPr lang="en-GB" b="1" dirty="0"/>
              <a:t>Aim</a:t>
            </a:r>
            <a:r>
              <a:rPr lang="en-GB" b="1"/>
              <a:t>:</a:t>
            </a:r>
            <a:r>
              <a:rPr lang="en-GB" b="0"/>
              <a:t> to practise oral production of singular </a:t>
            </a:r>
            <a:r>
              <a:rPr lang="en-GB" b="0" dirty="0"/>
              <a:t>forms of ‘</a:t>
            </a:r>
            <a:r>
              <a:rPr lang="en-GB" b="0" dirty="0" err="1"/>
              <a:t>hacer</a:t>
            </a:r>
            <a:r>
              <a:rPr lang="en-GB" b="0" dirty="0"/>
              <a:t>’ in the </a:t>
            </a:r>
            <a:r>
              <a:rPr lang="en-GB" b="0" dirty="0" err="1"/>
              <a:t>preterite</a:t>
            </a:r>
            <a:r>
              <a:rPr lang="en-GB" b="0" dirty="0"/>
              <a:t> tense and vocabulary</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 </a:t>
            </a:r>
            <a:endParaRPr dirty="0"/>
          </a:p>
          <a:p>
            <a:pPr marL="228600" lvl="0" indent="-228600" algn="l" rtl="0">
              <a:spcBef>
                <a:spcPts val="0"/>
              </a:spcBef>
              <a:spcAft>
                <a:spcPts val="0"/>
              </a:spcAft>
              <a:buClr>
                <a:schemeClr val="dk1"/>
              </a:buClr>
              <a:buSzPts val="1200"/>
              <a:buFont typeface="Calibri"/>
              <a:buAutoNum type="arabicPeriod"/>
            </a:pPr>
            <a:r>
              <a:rPr lang="en-GB" b="0"/>
              <a:t>This could be done as a whole-class activity or in pairs.</a:t>
            </a:r>
          </a:p>
          <a:p>
            <a:pPr marL="228600" lvl="0" indent="-228600" algn="l" rtl="0">
              <a:spcBef>
                <a:spcPts val="0"/>
              </a:spcBef>
              <a:spcAft>
                <a:spcPts val="0"/>
              </a:spcAft>
              <a:buClr>
                <a:schemeClr val="dk1"/>
              </a:buClr>
              <a:buSzPts val="1200"/>
              <a:buFont typeface="Calibri"/>
              <a:buAutoNum type="arabicPeriod"/>
            </a:pPr>
            <a:r>
              <a:rPr lang="en-GB" b="0"/>
              <a:t>If done</a:t>
            </a:r>
            <a:r>
              <a:rPr lang="en-GB" b="0" baseline="0"/>
              <a:t> in pairs, s</a:t>
            </a:r>
            <a:r>
              <a:rPr lang="en-GB" b="0"/>
              <a:t>tudents </a:t>
            </a:r>
            <a:r>
              <a:rPr lang="en-GB" b="0" dirty="0"/>
              <a:t>talk to their partners for two minutes about how they would say the sentences in Spanish. </a:t>
            </a:r>
            <a:endParaRPr dirty="0"/>
          </a:p>
          <a:p>
            <a:pPr marL="228600" lvl="0" indent="-228600" algn="l" rtl="0">
              <a:spcBef>
                <a:spcPts val="0"/>
              </a:spcBef>
              <a:spcAft>
                <a:spcPts val="0"/>
              </a:spcAft>
              <a:buClr>
                <a:schemeClr val="dk1"/>
              </a:buClr>
              <a:buSzPts val="1200"/>
              <a:buFont typeface="Calibri"/>
              <a:buAutoNum type="arabicPeriod"/>
            </a:pPr>
            <a:r>
              <a:rPr lang="en-GB" b="0" dirty="0"/>
              <a:t>To keep the focus on </a:t>
            </a:r>
            <a:r>
              <a:rPr lang="en-GB" b="0"/>
              <a:t>oral production, </a:t>
            </a:r>
            <a:r>
              <a:rPr lang="en-GB" b="0" dirty="0"/>
              <a:t>students should be encouraged not to write down </a:t>
            </a:r>
            <a:r>
              <a:rPr lang="en-GB" b="0"/>
              <a:t>the translations.</a:t>
            </a:r>
          </a:p>
          <a:p>
            <a:pPr marL="228600" lvl="0" indent="-228600" algn="l" rtl="0">
              <a:spcBef>
                <a:spcPts val="0"/>
              </a:spcBef>
              <a:spcAft>
                <a:spcPts val="0"/>
              </a:spcAft>
              <a:buClr>
                <a:schemeClr val="dk1"/>
              </a:buClr>
              <a:buSzPts val="1200"/>
              <a:buFont typeface="Calibri"/>
              <a:buAutoNum type="arabicPeriod"/>
            </a:pPr>
            <a:r>
              <a:rPr lang="en-GB" b="0"/>
              <a:t>Answers</a:t>
            </a:r>
            <a:r>
              <a:rPr lang="en-GB" b="0" baseline="0"/>
              <a:t> could then be given in whole-group feedback.</a:t>
            </a: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Because </a:t>
            </a:r>
            <a:r>
              <a:rPr lang="en-GB" b="0" dirty="0"/>
              <a:t>the sentences here are in isolation, the translations in Spanish leave the use of subject pronouns as optional. However, they would often be used in the context of making comparisons between what different </a:t>
            </a:r>
            <a:r>
              <a:rPr lang="en-GB" b="0"/>
              <a:t>people do, </a:t>
            </a:r>
            <a:r>
              <a:rPr lang="en-GB" b="0" dirty="0"/>
              <a:t>so it is worth pointing out why they could be included.</a:t>
            </a:r>
            <a:endParaRPr b="0" dirty="0"/>
          </a:p>
        </p:txBody>
      </p:sp>
      <p:sp>
        <p:nvSpPr>
          <p:cNvPr id="856" name="Google Shape;85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dirty="0">
              <a:latin typeface="Calibri"/>
              <a:ea typeface="Calibri"/>
              <a:cs typeface="Calibri"/>
              <a:sym typeface="Calibri"/>
            </a:endParaRPr>
          </a:p>
        </p:txBody>
      </p:sp>
      <p:sp>
        <p:nvSpPr>
          <p:cNvPr id="937" name="Google Shape;9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(continued)</a:t>
            </a:r>
          </a:p>
          <a:p>
            <a:pPr marL="0" lvl="0" indent="0" algn="l" rtl="0">
              <a:spcBef>
                <a:spcPts val="0"/>
              </a:spcBef>
              <a:spcAft>
                <a:spcPts val="0"/>
              </a:spcAft>
              <a:buNone/>
            </a:pPr>
            <a:endParaRPr lang="en-GB"/>
          </a:p>
          <a:p>
            <a:pPr marL="0" lvl="0" indent="0" algn="l" rtl="0">
              <a:spcBef>
                <a:spcPts val="0"/>
              </a:spcBef>
              <a:spcAft>
                <a:spcPts val="0"/>
              </a:spcAft>
              <a:buNone/>
            </a:pPr>
            <a:r>
              <a:rPr lang="en-GB"/>
              <a:t>See slide 2 for instructions</a:t>
            </a:r>
            <a:endParaRPr lang="en-GB" dirty="0"/>
          </a:p>
        </p:txBody>
      </p:sp>
      <p:sp>
        <p:nvSpPr>
          <p:cNvPr id="276" name="Google Shape;27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briefly recap the</a:t>
            </a:r>
            <a:r>
              <a:rPr lang="en-GB" b="0" baseline="0" dirty="0"/>
              <a:t> use of the written accent for words with final syllable stress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Teachers click </a:t>
            </a:r>
            <a:r>
              <a:rPr lang="en-GB" b="0"/>
              <a:t>to recap</a:t>
            </a:r>
            <a:r>
              <a:rPr lang="en-GB" b="0" baseline="0"/>
              <a:t> the first part of the</a:t>
            </a:r>
            <a:r>
              <a:rPr lang="en-GB" b="0"/>
              <a:t> rule </a:t>
            </a:r>
            <a:r>
              <a:rPr lang="en-GB" b="0" dirty="0"/>
              <a:t>for final syllable stress spelling. Gaps are left for teachers to elicit answers from students.</a:t>
            </a:r>
            <a:endParaRPr b="0" dirty="0"/>
          </a:p>
          <a:p>
            <a:pPr marL="0" lvl="0" indent="0" algn="l" rtl="0">
              <a:spcBef>
                <a:spcPts val="0"/>
              </a:spcBef>
              <a:spcAft>
                <a:spcPts val="0"/>
              </a:spcAft>
              <a:buNone/>
            </a:pPr>
            <a:r>
              <a:rPr lang="en-GB" b="0" dirty="0"/>
              <a:t>2. Teachers show example words one by one, encouraging students to pronounce each word and say the meaning </a:t>
            </a:r>
            <a:r>
              <a:rPr lang="en-GB" b="0"/>
              <a:t>in English (all vocabulary has been</a:t>
            </a:r>
            <a:r>
              <a:rPr lang="en-GB" b="0" baseline="0"/>
              <a:t> previously taught)</a:t>
            </a:r>
            <a:r>
              <a:rPr lang="en-GB" b="0"/>
              <a:t>.</a:t>
            </a:r>
          </a:p>
          <a:p>
            <a:pPr marL="0" lvl="0" indent="0" algn="l" rtl="0">
              <a:spcBef>
                <a:spcPts val="0"/>
              </a:spcBef>
              <a:spcAft>
                <a:spcPts val="0"/>
              </a:spcAft>
              <a:buNone/>
            </a:pPr>
            <a:r>
              <a:rPr lang="en-GB" b="0"/>
              <a:t>3. This is then repeated</a:t>
            </a:r>
            <a:r>
              <a:rPr lang="en-GB" b="0" baseline="0"/>
              <a:t> with the second part of the rule.</a:t>
            </a:r>
            <a:endParaRPr b="0" dirty="0"/>
          </a:p>
          <a:p>
            <a:pPr marL="0" lvl="0" indent="0" algn="l" rtl="0">
              <a:spcBef>
                <a:spcPts val="0"/>
              </a:spcBef>
              <a:spcAft>
                <a:spcPts val="0"/>
              </a:spcAft>
              <a:buNone/>
            </a:pPr>
            <a:endParaRPr sz="1200" b="1" dirty="0"/>
          </a:p>
          <a:p>
            <a:pPr marL="0" lvl="0" indent="0" algn="l" rtl="0">
              <a:spcBef>
                <a:spcPts val="0"/>
              </a:spcBef>
              <a:spcAft>
                <a:spcPts val="0"/>
              </a:spcAft>
              <a:buNone/>
            </a:pP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4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baseline="0" dirty="0"/>
              <a:t>to </a:t>
            </a:r>
            <a:r>
              <a:rPr lang="en-GB" b="0" dirty="0"/>
              <a:t>decide whether a word has an accent based on last letter of the word (all words have final syllable-stress);</a:t>
            </a:r>
            <a:r>
              <a:rPr lang="en-GB" b="0" baseline="0" dirty="0"/>
              <a:t> to transcribe the words accurately</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should write 1-10 in their books.</a:t>
            </a:r>
            <a:endParaRPr b="0" dirty="0"/>
          </a:p>
          <a:p>
            <a:pPr marL="0" lvl="0" indent="0" algn="l" rtl="0">
              <a:spcBef>
                <a:spcPts val="0"/>
              </a:spcBef>
              <a:spcAft>
                <a:spcPts val="0"/>
              </a:spcAft>
              <a:buNone/>
            </a:pPr>
            <a:r>
              <a:rPr lang="en-GB" b="0" dirty="0"/>
              <a:t>2. Teachers click on the button to hear the word and students write down how they think the word should be spelled, paying attention to the stress of the word and what letter it ends in.</a:t>
            </a:r>
            <a:endParaRPr b="0" dirty="0"/>
          </a:p>
          <a:p>
            <a:pPr marL="0" lvl="0" indent="0" algn="l" rtl="0">
              <a:spcBef>
                <a:spcPts val="0"/>
              </a:spcBef>
              <a:spcAft>
                <a:spcPts val="0"/>
              </a:spcAft>
              <a:buNone/>
            </a:pPr>
            <a:r>
              <a:rPr lang="en-GB" b="0" dirty="0"/>
              <a:t>3. Teachers click to reveal the correct spelling of each word.</a:t>
            </a:r>
            <a:endParaRPr b="0" dirty="0"/>
          </a:p>
          <a:p>
            <a:pPr marL="0" lvl="0" indent="0" algn="l" rtl="0">
              <a:spcBef>
                <a:spcPts val="0"/>
              </a:spcBef>
              <a:spcAft>
                <a:spcPts val="0"/>
              </a:spcAft>
              <a:buNone/>
            </a:pPr>
            <a:r>
              <a:rPr lang="en-GB" b="0" dirty="0"/>
              <a:t>4. A further</a:t>
            </a:r>
            <a:r>
              <a:rPr lang="en-GB" b="0" baseline="0" dirty="0"/>
              <a:t> click </a:t>
            </a:r>
            <a:r>
              <a:rPr lang="en-GB" b="0" dirty="0"/>
              <a:t>reveals pictures and translations of the vocabulary. All words are unknown, except ‘</a:t>
            </a:r>
            <a:r>
              <a:rPr lang="en-GB" b="0" dirty="0" err="1"/>
              <a:t>azul</a:t>
            </a:r>
            <a:r>
              <a:rPr lang="en-GB" b="0" dirty="0"/>
              <a:t>’,</a:t>
            </a:r>
            <a:r>
              <a:rPr lang="en-GB" b="0" baseline="0" dirty="0"/>
              <a:t> though some words will be recognisable as they are near-cognates.</a:t>
            </a:r>
          </a:p>
          <a:p>
            <a:pPr marL="0" lvl="0" indent="0" algn="l" rtl="0">
              <a:spcBef>
                <a:spcPts val="0"/>
              </a:spcBef>
              <a:spcAft>
                <a:spcPts val="0"/>
              </a:spcAft>
              <a:buNone/>
            </a:pPr>
            <a:r>
              <a:rPr lang="en-GB" b="0" baseline="0" dirty="0"/>
              <a:t>5. Students can also try saying the correctly spelt words aloud to practise </a:t>
            </a:r>
            <a:r>
              <a:rPr lang="en-GB" b="0" baseline="0" dirty="0" err="1"/>
              <a:t>pronunication</a:t>
            </a:r>
            <a:r>
              <a:rPr lang="en-GB" b="0" baseline="0" dirty="0"/>
              <a:t> of words with stress in this position.</a:t>
            </a:r>
          </a:p>
          <a:p>
            <a:pPr marL="0" lvl="0" indent="0" algn="l" rtl="0">
              <a:spcBef>
                <a:spcPts val="0"/>
              </a:spcBef>
              <a:spcAft>
                <a:spcPts val="0"/>
              </a:spcAft>
              <a:buNone/>
            </a:pPr>
            <a:endParaRPr lang="en-GB" b="0"/>
          </a:p>
          <a:p>
            <a:pPr marL="0" lvl="0" indent="0" algn="l" rtl="0">
              <a:spcBef>
                <a:spcPts val="0"/>
              </a:spcBef>
              <a:spcAft>
                <a:spcPts val="0"/>
              </a:spcAft>
              <a:buNone/>
            </a:pPr>
            <a:r>
              <a:rPr lang="en-GB" b="1"/>
              <a:t>Note: </a:t>
            </a:r>
            <a:r>
              <a:rPr lang="en-GB" b="0"/>
              <a:t>This is</a:t>
            </a:r>
            <a:r>
              <a:rPr lang="en-GB" b="0" baseline="0"/>
              <a:t> the first time that the term ‘tilde’ has been used in resources. </a:t>
            </a:r>
            <a:r>
              <a:rPr lang="en-GB" b="0"/>
              <a:t>Regarding the</a:t>
            </a:r>
            <a:r>
              <a:rPr lang="en-GB" b="0" baseline="0"/>
              <a:t> terms used to refer to the written accent, </a:t>
            </a:r>
            <a:r>
              <a:rPr lang="en-GB" b="0"/>
              <a:t>Butt &amp; Benjamin</a:t>
            </a:r>
            <a:r>
              <a:rPr lang="en-GB" b="0" baseline="0"/>
              <a:t> (2004) state that “the Academy and many Hispanic grammarians call both the curly sign over an ñ and the acute accent (‘) </a:t>
            </a:r>
            <a:r>
              <a:rPr lang="en-GB" b="0" i="1" baseline="0"/>
              <a:t>la tilde</a:t>
            </a:r>
            <a:r>
              <a:rPr lang="en-GB" b="0" baseline="0"/>
              <a:t>, but in everyday language the latter usually means only the sign over ñ”.</a:t>
            </a:r>
            <a:endParaRPr lang="en-GB" b="1"/>
          </a:p>
          <a:p>
            <a:pPr marL="0" lvl="0" indent="0" algn="l" rtl="0">
              <a:spcBef>
                <a:spcPts val="0"/>
              </a:spcBef>
              <a:spcAft>
                <a:spcPts val="0"/>
              </a:spcAft>
              <a:buNone/>
            </a:pPr>
            <a:r>
              <a:rPr lang="en-GB" b="0"/>
              <a:t>Source: Butt, J.</a:t>
            </a:r>
            <a:r>
              <a:rPr lang="en-GB" b="0" baseline="0"/>
              <a:t> &amp; Bejamin, C. (2004). </a:t>
            </a:r>
            <a:r>
              <a:rPr lang="en-GB" b="0" i="1" baseline="0"/>
              <a:t>A New reference grammar of modern Spanish </a:t>
            </a:r>
            <a:r>
              <a:rPr lang="en-GB" b="0" i="0" baseline="0"/>
              <a:t>(4</a:t>
            </a:r>
            <a:r>
              <a:rPr lang="en-GB" b="0" i="0" baseline="30000"/>
              <a:t>th</a:t>
            </a:r>
            <a:r>
              <a:rPr lang="en-GB" b="0" i="0" baseline="0"/>
              <a:t> ed.)</a:t>
            </a:r>
            <a:r>
              <a:rPr lang="en-GB" b="0" baseline="0"/>
              <a:t>. London: Hodder</a:t>
            </a:r>
          </a:p>
          <a:p>
            <a:pPr marL="0" lvl="0" indent="0" algn="l" rtl="0">
              <a:spcBef>
                <a:spcPts val="0"/>
              </a:spcBef>
              <a:spcAft>
                <a:spcPts val="0"/>
              </a:spcAft>
              <a:buNone/>
            </a:pPr>
            <a:r>
              <a:rPr lang="en-GB" b="0" baseline="0"/>
              <a:t>The RAE also suggest using ‘tilde’ may be preferable given that the term ‘acento’ is polysemous: https://www.rae.es/duda-linguistica/se-puede-usar-acento-para-la-tilde</a:t>
            </a:r>
          </a:p>
          <a:p>
            <a:pPr marL="0" lvl="0" indent="0" algn="l" rtl="0">
              <a:spcBef>
                <a:spcPts val="0"/>
              </a:spcBef>
              <a:spcAft>
                <a:spcPts val="0"/>
              </a:spcAft>
              <a:buNone/>
            </a:pPr>
            <a:r>
              <a:rPr lang="en-GB" b="0" baseline="0"/>
              <a:t>‘Tilde’ appears to typically be used as a feminine noun, but may also been used in masculine form: https://dle.rae.es/?w=tilde&amp;origen=REDLE</a:t>
            </a:r>
            <a:endParaRPr lang="en-GB" b="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t>televisión</a:t>
            </a:r>
            <a:endParaRPr b="0" dirty="0"/>
          </a:p>
          <a:p>
            <a:pPr marL="228600" lvl="0" indent="-228600" algn="l" rtl="0">
              <a:spcBef>
                <a:spcPts val="0"/>
              </a:spcBef>
              <a:spcAft>
                <a:spcPts val="0"/>
              </a:spcAft>
              <a:buClr>
                <a:schemeClr val="dk1"/>
              </a:buClr>
              <a:buSzPts val="1200"/>
              <a:buFont typeface="Calibri"/>
              <a:buAutoNum type="arabicPeriod"/>
            </a:pPr>
            <a:r>
              <a:rPr lang="en-GB" b="0" dirty="0" err="1"/>
              <a:t>azul</a:t>
            </a:r>
            <a:endParaRPr b="0" dirty="0"/>
          </a:p>
          <a:p>
            <a:pPr marL="228600" lvl="0" indent="-228600" algn="l" rtl="0">
              <a:spcBef>
                <a:spcPts val="0"/>
              </a:spcBef>
              <a:spcAft>
                <a:spcPts val="0"/>
              </a:spcAft>
              <a:buClr>
                <a:schemeClr val="dk1"/>
              </a:buClr>
              <a:buSzPts val="1200"/>
              <a:buFont typeface="Calibri"/>
              <a:buAutoNum type="arabicPeriod"/>
            </a:pPr>
            <a:r>
              <a:rPr lang="en-GB" b="0" dirty="0" err="1"/>
              <a:t>escocés</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real</a:t>
            </a:r>
            <a:endParaRPr b="0" dirty="0"/>
          </a:p>
          <a:p>
            <a:pPr marL="228600" lvl="0" indent="-228600" algn="l" rtl="0">
              <a:spcBef>
                <a:spcPts val="0"/>
              </a:spcBef>
              <a:spcAft>
                <a:spcPts val="0"/>
              </a:spcAft>
              <a:buClr>
                <a:schemeClr val="dk1"/>
              </a:buClr>
              <a:buSzPts val="1200"/>
              <a:buFont typeface="Calibri"/>
              <a:buAutoNum type="arabicPeriod"/>
            </a:pPr>
            <a:r>
              <a:rPr lang="en-GB" b="0" dirty="0" err="1"/>
              <a:t>capitán</a:t>
            </a:r>
            <a:endParaRPr dirty="0"/>
          </a:p>
          <a:p>
            <a:pPr marL="228600" lvl="0" indent="-228600" algn="l" rtl="0">
              <a:spcBef>
                <a:spcPts val="0"/>
              </a:spcBef>
              <a:spcAft>
                <a:spcPts val="0"/>
              </a:spcAft>
              <a:buClr>
                <a:schemeClr val="dk1"/>
              </a:buClr>
              <a:buSzPts val="1200"/>
              <a:buFont typeface="Calibri"/>
              <a:buAutoNum type="arabicPeriod"/>
            </a:pPr>
            <a:r>
              <a:rPr lang="en-GB" b="0" dirty="0" err="1"/>
              <a:t>francés</a:t>
            </a:r>
            <a:endParaRPr b="0" dirty="0"/>
          </a:p>
          <a:p>
            <a:pPr marL="228600" lvl="0" indent="-228600" algn="l" rtl="0">
              <a:spcBef>
                <a:spcPts val="0"/>
              </a:spcBef>
              <a:spcAft>
                <a:spcPts val="0"/>
              </a:spcAft>
              <a:buClr>
                <a:schemeClr val="dk1"/>
              </a:buClr>
              <a:buSzPts val="1200"/>
              <a:buFont typeface="Calibri"/>
              <a:buAutoNum type="arabicPeriod"/>
            </a:pPr>
            <a:r>
              <a:rPr lang="en-GB" b="0" dirty="0" err="1"/>
              <a:t>claridad</a:t>
            </a:r>
            <a:endParaRPr b="0" dirty="0"/>
          </a:p>
          <a:p>
            <a:pPr marL="228600" lvl="0" indent="-228600" algn="l" rtl="0">
              <a:spcBef>
                <a:spcPts val="0"/>
              </a:spcBef>
              <a:spcAft>
                <a:spcPts val="0"/>
              </a:spcAft>
              <a:buClr>
                <a:schemeClr val="dk1"/>
              </a:buClr>
              <a:buSzPts val="1200"/>
              <a:buFont typeface="Calibri"/>
              <a:buAutoNum type="arabicPeriod"/>
            </a:pPr>
            <a:r>
              <a:rPr lang="en-GB" b="0" dirty="0" err="1"/>
              <a:t>ratón</a:t>
            </a:r>
            <a:endParaRPr b="0" dirty="0"/>
          </a:p>
          <a:p>
            <a:pPr marL="228600" lvl="0" indent="-228600" algn="l" rtl="0">
              <a:spcBef>
                <a:spcPts val="0"/>
              </a:spcBef>
              <a:spcAft>
                <a:spcPts val="0"/>
              </a:spcAft>
              <a:buClr>
                <a:schemeClr val="dk1"/>
              </a:buClr>
              <a:buSzPts val="1200"/>
              <a:buFont typeface="Calibri"/>
              <a:buAutoNum type="arabicPeriod"/>
            </a:pPr>
            <a:r>
              <a:rPr lang="en-GB" b="0" dirty="0" err="1"/>
              <a:t>galés</a:t>
            </a:r>
            <a:endParaRPr b="0" dirty="0"/>
          </a:p>
          <a:p>
            <a:pPr marL="228600" lvl="0" indent="-228600" algn="l" rtl="0">
              <a:spcBef>
                <a:spcPts val="0"/>
              </a:spcBef>
              <a:spcAft>
                <a:spcPts val="0"/>
              </a:spcAft>
              <a:buClr>
                <a:schemeClr val="dk1"/>
              </a:buClr>
              <a:buSzPts val="1200"/>
              <a:buFont typeface="Calibri"/>
              <a:buAutoNum type="arabicPeriod"/>
            </a:pPr>
            <a:r>
              <a:rPr lang="en-GB" b="0" dirty="0" err="1"/>
              <a:t>emoción</a:t>
            </a:r>
            <a:endParaRPr dirty="0"/>
          </a:p>
          <a:p>
            <a:pPr marL="228600" lvl="0" indent="-152400" algn="l" rtl="0">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words/cognates (1 is the most frequent word in Spanish): </a:t>
            </a:r>
            <a:br>
              <a:rPr lang="en-GB" dirty="0"/>
            </a:br>
            <a:r>
              <a:rPr lang="en-GB" dirty="0" err="1"/>
              <a:t>capitán</a:t>
            </a:r>
            <a:r>
              <a:rPr lang="en-GB" dirty="0"/>
              <a:t> (1774); </a:t>
            </a:r>
            <a:r>
              <a:rPr lang="en-GB" dirty="0" err="1"/>
              <a:t>francés</a:t>
            </a:r>
            <a:r>
              <a:rPr lang="en-GB" dirty="0"/>
              <a:t> (563); </a:t>
            </a:r>
            <a:r>
              <a:rPr lang="en-GB" dirty="0" err="1"/>
              <a:t>ratón</a:t>
            </a:r>
            <a:r>
              <a:rPr lang="en-GB" dirty="0"/>
              <a:t> (3416); real (444); </a:t>
            </a:r>
            <a:r>
              <a:rPr lang="en-GB" dirty="0" err="1"/>
              <a:t>escocés</a:t>
            </a:r>
            <a:r>
              <a:rPr lang="en-GB" dirty="0"/>
              <a:t> (&gt;5000); </a:t>
            </a:r>
            <a:r>
              <a:rPr lang="en-GB" dirty="0" err="1"/>
              <a:t>galés</a:t>
            </a:r>
            <a:r>
              <a:rPr lang="en-GB" dirty="0"/>
              <a:t> (&gt;5000); </a:t>
            </a:r>
            <a:r>
              <a:rPr lang="en-GB" dirty="0" err="1"/>
              <a:t>claridad</a:t>
            </a:r>
            <a:r>
              <a:rPr lang="en-GB" dirty="0"/>
              <a:t> (2268)</a:t>
            </a:r>
            <a:endParaRPr dirty="0"/>
          </a:p>
        </p:txBody>
      </p:sp>
      <p:sp>
        <p:nvSpPr>
          <p:cNvPr id="171" name="Google Shape;17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Vocabulary practice slide for this week’s vocabulary set.</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 words are first presented, along with callouts which highlight additional relevant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either work by themselves or in pairs, reading out the words and studying their English meaning (1 minute). Teachers click on the ‘</a:t>
            </a:r>
            <a:r>
              <a:rPr lang="en-GB" dirty="0" err="1"/>
              <a:t>inicio</a:t>
            </a:r>
            <a:r>
              <a:rPr lang="en-GB" dirty="0"/>
              <a:t>’ button to start the 1 minute timer or can use their own timing device.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 English meanings are removed by clicking and students try to recall them, looking at the Spanish (1 minute).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the Spanish meanings are removed by clicking and students try to recall them, looking at the English (1 minute)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Further rounds of learning can be facilitated by one pupil turning away from the board, and his/her partner asking him/her the meanings.  This activity can work from L2 to L1 or L1 to L2.</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b="1" dirty="0"/>
              <a:t>Notes: </a:t>
            </a:r>
          </a:p>
          <a:p>
            <a:pPr marL="0" lvl="0" indent="0" algn="l" rtl="0">
              <a:spcBef>
                <a:spcPts val="0"/>
              </a:spcBef>
              <a:spcAft>
                <a:spcPts val="0"/>
              </a:spcAft>
              <a:buNone/>
            </a:pPr>
            <a:r>
              <a:rPr lang="en-GB" b="0" dirty="0"/>
              <a:t>1. Teachers </a:t>
            </a:r>
            <a:r>
              <a:rPr lang="en-GB" dirty="0"/>
              <a:t>may also wish</a:t>
            </a:r>
            <a:r>
              <a:rPr lang="en-GB" baseline="0" dirty="0"/>
              <a:t> to tell students that ‘cancha’ is another word used for ‘pitch’, especially in Latin American countries. ‘Cancha’ can also mean ‘court’ (e.g. tennis, basketball court).</a:t>
            </a:r>
          </a:p>
          <a:p>
            <a:pPr marL="0" lvl="0" indent="0" algn="l" rtl="0">
              <a:spcBef>
                <a:spcPts val="0"/>
              </a:spcBef>
              <a:spcAft>
                <a:spcPts val="0"/>
              </a:spcAft>
              <a:buNone/>
            </a:pPr>
            <a:r>
              <a:rPr lang="en-GB" baseline="0" dirty="0"/>
              <a:t>2. Spanish also has the term ‘</a:t>
            </a:r>
            <a:r>
              <a:rPr lang="en-GB" baseline="0" dirty="0" err="1"/>
              <a:t>hacer</a:t>
            </a:r>
            <a:r>
              <a:rPr lang="en-GB" baseline="0" dirty="0"/>
              <a:t> cola’, which translates as ‘to queue’ (e.g. outside a shop). ‘</a:t>
            </a:r>
            <a:r>
              <a:rPr lang="en-GB" baseline="0" dirty="0" err="1"/>
              <a:t>Hacer</a:t>
            </a:r>
            <a:r>
              <a:rPr lang="en-GB" baseline="0" dirty="0"/>
              <a:t> fila’ is used in this lesson in the context of sport, but is likely to also reflect students’ lived experience of school (e.g. lining up one behind the other before a lesson).</a:t>
            </a:r>
          </a:p>
          <a:p>
            <a:pPr marL="0" lvl="0" indent="0" algn="l" rtl="0">
              <a:spcBef>
                <a:spcPts val="0"/>
              </a:spcBef>
              <a:spcAft>
                <a:spcPts val="0"/>
              </a:spcAft>
              <a:buNone/>
            </a:pPr>
            <a:r>
              <a:rPr lang="en-GB" baseline="0" dirty="0"/>
              <a:t>3. ‘Al’ in ‘al </a:t>
            </a:r>
            <a:r>
              <a:rPr lang="en-GB" baseline="0" dirty="0" err="1"/>
              <a:t>fondo</a:t>
            </a:r>
            <a:r>
              <a:rPr lang="en-GB" baseline="0" dirty="0"/>
              <a:t> de’ is deliberately in bold to draw attention to the spelling (as ‘el’ and ‘al’ appear very similar).</a:t>
            </a:r>
            <a:endParaRPr dirty="0"/>
          </a:p>
          <a:p>
            <a:pPr marL="0" lvl="0" indent="0" algn="l" rtl="0">
              <a:spcBef>
                <a:spcPts val="0"/>
              </a:spcBef>
              <a:spcAft>
                <a:spcPts val="0"/>
              </a:spcAft>
              <a:buNone/>
            </a:pPr>
            <a:endParaRPr dirty="0"/>
          </a:p>
        </p:txBody>
      </p:sp>
      <p:sp>
        <p:nvSpPr>
          <p:cNvPr id="305" name="Google Shape;3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a:t>
            </a:r>
            <a:r>
              <a:rPr lang="en-GB" b="1"/>
              <a:t>: </a:t>
            </a:r>
            <a:r>
              <a:rPr lang="en-GB" b="0"/>
              <a:t>to </a:t>
            </a:r>
            <a:r>
              <a:rPr lang="en-GB" b="0" dirty="0"/>
              <a:t>recap ‘</a:t>
            </a:r>
            <a:r>
              <a:rPr lang="en-GB" b="0" dirty="0" err="1"/>
              <a:t>hago</a:t>
            </a:r>
            <a:r>
              <a:rPr lang="en-GB" b="0" dirty="0"/>
              <a:t>’ and ‘</a:t>
            </a:r>
            <a:r>
              <a:rPr lang="en-GB" b="0" dirty="0" err="1"/>
              <a:t>haces</a:t>
            </a:r>
            <a:r>
              <a:rPr lang="en-GB" b="0" dirty="0"/>
              <a:t>’ and introduce the first and second person singular of ‘</a:t>
            </a:r>
            <a:r>
              <a:rPr lang="en-GB" b="0" dirty="0" err="1"/>
              <a:t>hacer</a:t>
            </a:r>
            <a:r>
              <a:rPr lang="en-GB" b="0" dirty="0"/>
              <a:t>’ in the </a:t>
            </a:r>
            <a:r>
              <a:rPr lang="en-GB" b="0" dirty="0" err="1"/>
              <a:t>preterite</a:t>
            </a:r>
            <a:r>
              <a:rPr lang="en-GB" b="0" dirty="0"/>
              <a:t>.</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Teachers click to go through the slide and examples. Animations allow teachers to elicit answers for recapped grammar and </a:t>
            </a:r>
            <a:r>
              <a:rPr lang="en-GB" b="0"/>
              <a:t>example sentences.</a:t>
            </a:r>
            <a:endParaRPr b="0" dirty="0"/>
          </a:p>
        </p:txBody>
      </p:sp>
      <p:sp>
        <p:nvSpPr>
          <p:cNvPr id="328" name="Google Shape;32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Timing: </a:t>
            </a:r>
            <a:r>
              <a:rPr lang="en-GB" b="0" dirty="0">
                <a:latin typeface="Calibri" panose="020F0502020204030204" pitchFamily="34" charset="0"/>
                <a:cs typeface="Calibri" panose="020F0502020204030204" pitchFamily="34" charset="0"/>
              </a:rPr>
              <a:t>3 minutes for sequence </a:t>
            </a:r>
            <a:r>
              <a:rPr lang="en-GB" b="0">
                <a:latin typeface="Calibri" panose="020F0502020204030204" pitchFamily="34" charset="0"/>
                <a:cs typeface="Calibri" panose="020F0502020204030204" pitchFamily="34" charset="0"/>
              </a:rPr>
              <a:t>of six slides</a:t>
            </a:r>
            <a:endParaRPr dirty="0">
              <a:latin typeface="Calibri" panose="020F0502020204030204" pitchFamily="34" charset="0"/>
              <a:cs typeface="Calibri" panose="020F0502020204030204" pitchFamily="34" charset="0"/>
            </a:endParaRPr>
          </a:p>
          <a:p>
            <a:pPr marL="0" marR="0" lvl="0" indent="0" algn="l" rtl="0">
              <a:lnSpc>
                <a:spcPct val="100000"/>
              </a:lnSpc>
              <a:spcBef>
                <a:spcPts val="800"/>
              </a:spcBef>
              <a:spcAft>
                <a:spcPts val="0"/>
              </a:spcAft>
              <a:buClr>
                <a:schemeClr val="dk1"/>
              </a:buClr>
              <a:buSzPts val="1200"/>
              <a:buFont typeface="Calibri"/>
              <a:buNone/>
            </a:pPr>
            <a:endParaRPr sz="1200" b="1"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dirty="0">
                <a:solidFill>
                  <a:srgbClr val="000000"/>
                </a:solidFill>
                <a:latin typeface="Calibri" panose="020F0502020204030204" pitchFamily="34" charset="0"/>
                <a:ea typeface="arial"/>
                <a:cs typeface="Calibri" panose="020F0502020204030204" pitchFamily="34" charset="0"/>
                <a:sym typeface="arial"/>
              </a:rPr>
              <a:t>Aim: </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to introduce the 1</a:t>
            </a:r>
            <a:r>
              <a:rPr lang="en-GB" sz="1200" b="0" i="0" u="none" strike="noStrike" cap="none" baseline="30000" dirty="0">
                <a:solidFill>
                  <a:srgbClr val="000000"/>
                </a:solidFill>
                <a:latin typeface="Calibri" panose="020F0502020204030204" pitchFamily="34" charset="0"/>
                <a:ea typeface="arial"/>
                <a:cs typeface="Calibri" panose="020F0502020204030204" pitchFamily="34" charset="0"/>
                <a:sym typeface="arial"/>
              </a:rPr>
              <a:t>st</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person singular and plural of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hacer</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a:t>
            </a:r>
            <a:r>
              <a:rPr lang="en-GB" sz="1200" b="1" i="1"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in the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preterite</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more explicitly as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hacer</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is one of the 25 most frequently used verbs in Spanish.</a:t>
            </a:r>
            <a:endParaRPr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chemeClr val="dk1"/>
              </a:buClr>
              <a:buSzPts val="1200"/>
              <a:buFont typeface="Calibri"/>
              <a:buNone/>
            </a:pPr>
            <a:endParaRPr sz="12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800"/>
              </a:spcBef>
              <a:spcAft>
                <a:spcPts val="0"/>
              </a:spcAft>
              <a:buClr>
                <a:srgbClr val="000000"/>
              </a:buClr>
              <a:buSzPts val="1200"/>
              <a:buFont typeface="arial"/>
              <a:buNone/>
            </a:pPr>
            <a:r>
              <a:rPr lang="en-GB" sz="1200" b="1" i="0" u="none" strike="noStrike" cap="none" dirty="0">
                <a:solidFill>
                  <a:srgbClr val="000000"/>
                </a:solidFill>
                <a:latin typeface="Calibri" panose="020F0502020204030204" pitchFamily="34" charset="0"/>
                <a:ea typeface="arial"/>
                <a:cs typeface="Calibri" panose="020F0502020204030204" pitchFamily="34" charset="0"/>
                <a:sym typeface="arial"/>
              </a:rPr>
              <a:t>Procedure</a:t>
            </a:r>
            <a:endParaRPr dirty="0">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Teachers bring up the word </a:t>
            </a:r>
            <a:r>
              <a:rPr lang="en-GB" sz="1200" b="1" i="0" u="none" strike="noStrike" cap="none" dirty="0">
                <a:solidFill>
                  <a:srgbClr val="000000"/>
                </a:solidFill>
                <a:latin typeface="Calibri" panose="020F0502020204030204" pitchFamily="34" charset="0"/>
                <a:ea typeface="arial"/>
                <a:cs typeface="Calibri" panose="020F0502020204030204" pitchFamily="34" charset="0"/>
                <a:sym typeface="arial"/>
              </a:rPr>
              <a:t>‘</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hice</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a:t>
            </a:r>
            <a:r>
              <a:rPr lang="en-GB" sz="1200" b="0" i="1"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on its own, say it, students repeat it. </a:t>
            </a:r>
            <a:endParaRPr sz="1200" b="1"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Teachers try to elicit the meaning from the students. </a:t>
            </a:r>
            <a:endParaRPr dirty="0">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Teachers then bring up the English translations.  Emphasise the two meanings for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hacer</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in English.</a:t>
            </a:r>
            <a:endParaRPr dirty="0">
              <a:latin typeface="Calibri" panose="020F0502020204030204" pitchFamily="34" charset="0"/>
              <a:cs typeface="Calibri" panose="020F0502020204030204" pitchFamily="34" charset="0"/>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Teachers bring up the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tú</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form ‘</a:t>
            </a:r>
            <a:r>
              <a:rPr lang="en-GB" sz="1200" b="0" i="0" u="none" strike="noStrike" cap="none" dirty="0" err="1">
                <a:solidFill>
                  <a:srgbClr val="000000"/>
                </a:solidFill>
                <a:latin typeface="Calibri" panose="020F0502020204030204" pitchFamily="34" charset="0"/>
                <a:ea typeface="arial"/>
                <a:cs typeface="Calibri" panose="020F0502020204030204" pitchFamily="34" charset="0"/>
                <a:sym typeface="arial"/>
              </a:rPr>
              <a:t>hiciste</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a:t>
            </a:r>
            <a:r>
              <a:rPr lang="en-GB" sz="1200" b="0" i="1" u="none" strike="noStrike" cap="none" dirty="0">
                <a:solidFill>
                  <a:srgbClr val="000000"/>
                </a:solidFill>
                <a:latin typeface="Calibri" panose="020F0502020204030204" pitchFamily="34" charset="0"/>
                <a:ea typeface="arial"/>
                <a:cs typeface="Calibri" panose="020F0502020204030204" pitchFamily="34" charset="0"/>
                <a:sym typeface="arial"/>
              </a:rPr>
              <a:t>, </a:t>
            </a: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say it, students repeat it. </a:t>
            </a:r>
            <a:endParaRPr sz="1200" b="1"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76200" algn="l" rtl="0">
              <a:lnSpc>
                <a:spcPct val="100000"/>
              </a:lnSpc>
              <a:spcBef>
                <a:spcPts val="0"/>
              </a:spcBef>
              <a:spcAft>
                <a:spcPts val="0"/>
              </a:spcAft>
              <a:buClr>
                <a:srgbClr val="000000"/>
              </a:buClr>
              <a:buSzPts val="1200"/>
              <a:buFont typeface="Calibri"/>
              <a:buAutoNum type="arabicPeriod"/>
            </a:pPr>
            <a:r>
              <a:rPr lang="en-GB" sz="1200" b="0" i="0" u="none" strike="noStrike" cap="none" dirty="0">
                <a:solidFill>
                  <a:srgbClr val="000000"/>
                </a:solidFill>
                <a:latin typeface="Calibri" panose="020F0502020204030204" pitchFamily="34" charset="0"/>
                <a:ea typeface="arial"/>
                <a:cs typeface="Calibri" panose="020F0502020204030204" pitchFamily="34" charset="0"/>
                <a:sym typeface="arial"/>
              </a:rPr>
              <a:t> Teachers try to elicit the meaning from the students. </a:t>
            </a:r>
            <a:endParaRPr dirty="0">
              <a:latin typeface="Calibri" panose="020F0502020204030204" pitchFamily="34" charset="0"/>
              <a:cs typeface="Calibri" panose="020F0502020204030204" pitchFamily="34" charset="0"/>
            </a:endParaRPr>
          </a:p>
        </p:txBody>
      </p:sp>
      <p:sp>
        <p:nvSpPr>
          <p:cNvPr id="353" name="Google Shape;35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2"/>
        <p:cNvGrpSpPr/>
        <p:nvPr/>
      </p:nvGrpSpPr>
      <p:grpSpPr>
        <a:xfrm>
          <a:off x="0" y="0"/>
          <a:ext cx="0" cy="0"/>
          <a:chOff x="0" y="0"/>
          <a:chExt cx="0" cy="0"/>
        </a:xfrm>
      </p:grpSpPr>
      <p:sp>
        <p:nvSpPr>
          <p:cNvPr id="53" name="Google Shape;53;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8"/>
        <p:cNvGrpSpPr/>
        <p:nvPr/>
      </p:nvGrpSpPr>
      <p:grpSpPr>
        <a:xfrm>
          <a:off x="0" y="0"/>
          <a:ext cx="0" cy="0"/>
          <a:chOff x="0" y="0"/>
          <a:chExt cx="0" cy="0"/>
        </a:xfrm>
      </p:grpSpPr>
      <p:sp>
        <p:nvSpPr>
          <p:cNvPr id="59" name="Google Shape;59;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4"/>
        <p:cNvGrpSpPr/>
        <p:nvPr/>
      </p:nvGrpSpPr>
      <p:grpSpPr>
        <a:xfrm>
          <a:off x="0" y="0"/>
          <a:ext cx="0" cy="0"/>
          <a:chOff x="0" y="0"/>
          <a:chExt cx="0" cy="0"/>
        </a:xfrm>
      </p:grpSpPr>
      <p:sp>
        <p:nvSpPr>
          <p:cNvPr id="65" name="Google Shape;65;p4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4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4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Google Shape;75;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2"/>
        <p:cNvGrpSpPr/>
        <p:nvPr/>
      </p:nvGrpSpPr>
      <p:grpSpPr>
        <a:xfrm>
          <a:off x="0" y="0"/>
          <a:ext cx="0" cy="0"/>
          <a:chOff x="0" y="0"/>
          <a:chExt cx="0" cy="0"/>
        </a:xfrm>
      </p:grpSpPr>
      <p:sp>
        <p:nvSpPr>
          <p:cNvPr id="83" name="Google Shape;83;p5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1"/>
        <p:cNvGrpSpPr/>
        <p:nvPr/>
      </p:nvGrpSpPr>
      <p:grpSpPr>
        <a:xfrm>
          <a:off x="0" y="0"/>
          <a:ext cx="0" cy="0"/>
          <a:chOff x="0" y="0"/>
          <a:chExt cx="0" cy="0"/>
        </a:xfrm>
      </p:grpSpPr>
      <p:sp>
        <p:nvSpPr>
          <p:cNvPr id="92" name="Google Shape;92;p4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4"/>
        <p:cNvGrpSpPr/>
        <p:nvPr/>
      </p:nvGrpSpPr>
      <p:grpSpPr>
        <a:xfrm>
          <a:off x="0" y="0"/>
          <a:ext cx="0" cy="0"/>
          <a:chOff x="0" y="0"/>
          <a:chExt cx="0" cy="0"/>
        </a:xfrm>
      </p:grpSpPr>
      <p:sp>
        <p:nvSpPr>
          <p:cNvPr id="95" name="Google Shape;95;p6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97"/>
        <p:cNvGrpSpPr/>
        <p:nvPr/>
      </p:nvGrpSpPr>
      <p:grpSpPr>
        <a:xfrm>
          <a:off x="0" y="0"/>
          <a:ext cx="0" cy="0"/>
          <a:chOff x="0" y="0"/>
          <a:chExt cx="0" cy="0"/>
        </a:xfrm>
      </p:grpSpPr>
      <p:sp>
        <p:nvSpPr>
          <p:cNvPr id="98" name="Google Shape;98;p6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00"/>
        <p:cNvGrpSpPr/>
        <p:nvPr/>
      </p:nvGrpSpPr>
      <p:grpSpPr>
        <a:xfrm>
          <a:off x="0" y="0"/>
          <a:ext cx="0" cy="0"/>
          <a:chOff x="0" y="0"/>
          <a:chExt cx="0" cy="0"/>
        </a:xfrm>
      </p:grpSpPr>
      <p:sp>
        <p:nvSpPr>
          <p:cNvPr id="101" name="Google Shape;101;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6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04"/>
        <p:cNvGrpSpPr/>
        <p:nvPr/>
      </p:nvGrpSpPr>
      <p:grpSpPr>
        <a:xfrm>
          <a:off x="0" y="0"/>
          <a:ext cx="0" cy="0"/>
          <a:chOff x="0" y="0"/>
          <a:chExt cx="0" cy="0"/>
        </a:xfrm>
      </p:grpSpPr>
      <p:sp>
        <p:nvSpPr>
          <p:cNvPr id="105" name="Google Shape;105;p6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6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6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9" name="Google Shape;109;p6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10"/>
        <p:cNvGrpSpPr/>
        <p:nvPr/>
      </p:nvGrpSpPr>
      <p:grpSpPr>
        <a:xfrm>
          <a:off x="0" y="0"/>
          <a:ext cx="0" cy="0"/>
          <a:chOff x="0" y="0"/>
          <a:chExt cx="0" cy="0"/>
        </a:xfrm>
      </p:grpSpPr>
      <p:sp>
        <p:nvSpPr>
          <p:cNvPr id="111" name="Google Shape;111;p6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6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4"/>
        <p:cNvGrpSpPr/>
        <p:nvPr/>
      </p:nvGrpSpPr>
      <p:grpSpPr>
        <a:xfrm>
          <a:off x="0" y="0"/>
          <a:ext cx="0" cy="0"/>
          <a:chOff x="0" y="0"/>
          <a:chExt cx="0" cy="0"/>
        </a:xfrm>
      </p:grpSpPr>
      <p:sp>
        <p:nvSpPr>
          <p:cNvPr id="115" name="Google Shape;115;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6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7" name="Google Shape;117;p6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6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21" name="Google Shape;121;p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22"/>
        <p:cNvGrpSpPr/>
        <p:nvPr/>
      </p:nvGrpSpPr>
      <p:grpSpPr>
        <a:xfrm>
          <a:off x="0" y="0"/>
          <a:ext cx="0" cy="0"/>
          <a:chOff x="0" y="0"/>
          <a:chExt cx="0" cy="0"/>
        </a:xfrm>
      </p:grpSpPr>
      <p:sp>
        <p:nvSpPr>
          <p:cNvPr id="123" name="Google Shape;123;p6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7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7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8.png"/><Relationship Id="rId18" Type="http://schemas.openxmlformats.org/officeDocument/2006/relationships/audio" Target="../media/audio29.wav"/><Relationship Id="rId3" Type="http://schemas.openxmlformats.org/officeDocument/2006/relationships/audio" Target="../media/audio17.wav"/><Relationship Id="rId21" Type="http://schemas.openxmlformats.org/officeDocument/2006/relationships/audio" Target="../media/audio32.wav"/><Relationship Id="rId7" Type="http://schemas.openxmlformats.org/officeDocument/2006/relationships/audio" Target="../media/audio21.wav"/><Relationship Id="rId12" Type="http://schemas.openxmlformats.org/officeDocument/2006/relationships/image" Target="../media/image32.jpeg"/><Relationship Id="rId17" Type="http://schemas.openxmlformats.org/officeDocument/2006/relationships/audio" Target="../media/audio28.wav"/><Relationship Id="rId2" Type="http://schemas.openxmlformats.org/officeDocument/2006/relationships/notesSlide" Target="../notesSlides/notesSlide17.xml"/><Relationship Id="rId16" Type="http://schemas.openxmlformats.org/officeDocument/2006/relationships/audio" Target="../media/audio27.wav"/><Relationship Id="rId20" Type="http://schemas.openxmlformats.org/officeDocument/2006/relationships/audio" Target="../media/audio31.wav"/><Relationship Id="rId1" Type="http://schemas.openxmlformats.org/officeDocument/2006/relationships/slideLayout" Target="../slideLayouts/slideLayout12.xml"/><Relationship Id="rId6" Type="http://schemas.openxmlformats.org/officeDocument/2006/relationships/audio" Target="../media/audio20.wav"/><Relationship Id="rId11" Type="http://schemas.openxmlformats.org/officeDocument/2006/relationships/image" Target="../media/image31.gif"/><Relationship Id="rId5" Type="http://schemas.openxmlformats.org/officeDocument/2006/relationships/audio" Target="../media/audio19.wav"/><Relationship Id="rId15" Type="http://schemas.openxmlformats.org/officeDocument/2006/relationships/audio" Target="../media/audio26.wav"/><Relationship Id="rId10" Type="http://schemas.openxmlformats.org/officeDocument/2006/relationships/audio" Target="../media/audio24.wav"/><Relationship Id="rId19" Type="http://schemas.openxmlformats.org/officeDocument/2006/relationships/audio" Target="../media/audio30.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audio" Target="../media/audio36.wav"/><Relationship Id="rId12" Type="http://schemas.openxmlformats.org/officeDocument/2006/relationships/image" Target="../media/image34.jpeg"/><Relationship Id="rId2" Type="http://schemas.openxmlformats.org/officeDocument/2006/relationships/notesSlide" Target="../notesSlides/notesSlide24.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image" Target="../media/image37.png"/><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g"/><Relationship Id="rId18" Type="http://schemas.openxmlformats.org/officeDocument/2006/relationships/audio" Target="../media/audio44.wav"/><Relationship Id="rId3" Type="http://schemas.openxmlformats.org/officeDocument/2006/relationships/slideLayout" Target="../slideLayouts/slideLayout2.xml"/><Relationship Id="rId21" Type="http://schemas.openxmlformats.org/officeDocument/2006/relationships/audio" Target="../media/audio47.wav"/><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audio" Target="../media/audio43.wav"/><Relationship Id="rId25" Type="http://schemas.openxmlformats.org/officeDocument/2006/relationships/image" Target="../media/image49.png"/><Relationship Id="rId2" Type="http://schemas.openxmlformats.org/officeDocument/2006/relationships/audio" Target="../media/media1.wav"/><Relationship Id="rId16" Type="http://schemas.openxmlformats.org/officeDocument/2006/relationships/audio" Target="../media/audio42.wav"/><Relationship Id="rId20" Type="http://schemas.openxmlformats.org/officeDocument/2006/relationships/audio" Target="../media/audio46.wav"/><Relationship Id="rId1" Type="http://schemas.microsoft.com/office/2007/relationships/media" Target="../media/media1.wav"/><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audio" Target="../media/audio50.wav"/><Relationship Id="rId5" Type="http://schemas.openxmlformats.org/officeDocument/2006/relationships/image" Target="../media/image39.png"/><Relationship Id="rId15" Type="http://schemas.openxmlformats.org/officeDocument/2006/relationships/audio" Target="../media/audio41.wav"/><Relationship Id="rId23" Type="http://schemas.openxmlformats.org/officeDocument/2006/relationships/audio" Target="../media/audio49.wav"/><Relationship Id="rId10" Type="http://schemas.openxmlformats.org/officeDocument/2006/relationships/image" Target="../media/image44.png"/><Relationship Id="rId19" Type="http://schemas.openxmlformats.org/officeDocument/2006/relationships/audio" Target="../media/audio45.wav"/><Relationship Id="rId4" Type="http://schemas.openxmlformats.org/officeDocument/2006/relationships/notesSlide" Target="../notesSlides/notesSlide25.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audio" Target="../media/audio48.wav"/></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7.wav"/><Relationship Id="rId3" Type="http://schemas.openxmlformats.org/officeDocument/2006/relationships/slideLayout" Target="../slideLayouts/slideLayout2.xml"/><Relationship Id="rId7" Type="http://schemas.openxmlformats.org/officeDocument/2006/relationships/audio" Target="../media/audio52.wav"/><Relationship Id="rId12" Type="http://schemas.openxmlformats.org/officeDocument/2006/relationships/image" Target="../media/image5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image" Target="../media/image55.jpeg"/><Relationship Id="rId10" Type="http://schemas.openxmlformats.org/officeDocument/2006/relationships/audio" Target="../media/audio55.wav"/><Relationship Id="rId4" Type="http://schemas.openxmlformats.org/officeDocument/2006/relationships/notesSlide" Target="../notesSlides/notesSlide31.xml"/><Relationship Id="rId9" Type="http://schemas.openxmlformats.org/officeDocument/2006/relationships/audio" Target="../media/audio54.wav"/><Relationship Id="rId1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hyperlink" Target="https://quizlet.com/gb/565298631/year-8-spanish-term-31-week-3-flash-cards/" TargetMode="External"/><Relationship Id="rId3" Type="http://schemas.openxmlformats.org/officeDocument/2006/relationships/image" Target="../media/image4.png"/><Relationship Id="rId7" Type="http://schemas.openxmlformats.org/officeDocument/2006/relationships/hyperlink" Target="https://quizlet.com/gb/565303711/year-8-spanish-term-31-week-6-flash-card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resources.ncelp.org/concern/parent/08612p34m/file_sets/dz010q811" TargetMode="External"/><Relationship Id="rId11" Type="http://schemas.openxmlformats.org/officeDocument/2006/relationships/image" Target="../media/image69.png"/><Relationship Id="rId5" Type="http://schemas.openxmlformats.org/officeDocument/2006/relationships/hyperlink" Target="https://drive.google.com/file/d/1Sqymn3lJ5vn8jrXImhxsaZMvInUoPDCa/view?usp=sharing" TargetMode="External"/><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quizlet.com/gb/549017973/y8-spanish-term-22-week-3-flash-card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image" Target="../media/image21.jpg"/><Relationship Id="rId3" Type="http://schemas.openxmlformats.org/officeDocument/2006/relationships/image" Target="../media/image4.png"/><Relationship Id="rId21" Type="http://schemas.microsoft.com/office/2007/relationships/hdphoto" Target="../media/hdphoto2.wdp"/><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0.jpg"/><Relationship Id="rId2" Type="http://schemas.openxmlformats.org/officeDocument/2006/relationships/notesSlide" Target="../notesSlides/notesSlide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6.png"/><Relationship Id="rId5" Type="http://schemas.openxmlformats.org/officeDocument/2006/relationships/audio" Target="../media/audio2.wav"/><Relationship Id="rId15" Type="http://schemas.microsoft.com/office/2007/relationships/hdphoto" Target="../media/hdphoto1.wdp"/><Relationship Id="rId23" Type="http://schemas.openxmlformats.org/officeDocument/2006/relationships/image" Target="../media/image25.jpeg"/><Relationship Id="rId10" Type="http://schemas.openxmlformats.org/officeDocument/2006/relationships/audio" Target="../media/audio7.wav"/><Relationship Id="rId19"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8.png"/><Relationship Id="rId22"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32"/>
        <p:cNvGrpSpPr/>
        <p:nvPr/>
      </p:nvGrpSpPr>
      <p:grpSpPr>
        <a:xfrm>
          <a:off x="0" y="0"/>
          <a:ext cx="0" cy="0"/>
          <a:chOff x="0" y="0"/>
          <a:chExt cx="0" cy="0"/>
        </a:xfrm>
      </p:grpSpPr>
      <p:grpSp>
        <p:nvGrpSpPr>
          <p:cNvPr id="133" name="Google Shape;133;p1" descr="background rectangle"/>
          <p:cNvGrpSpPr/>
          <p:nvPr/>
        </p:nvGrpSpPr>
        <p:grpSpPr>
          <a:xfrm>
            <a:off x="-56445" y="0"/>
            <a:ext cx="12192000" cy="6858000"/>
            <a:chOff x="-56445" y="0"/>
            <a:chExt cx="12192000" cy="6858000"/>
          </a:xfrm>
        </p:grpSpPr>
        <p:grpSp>
          <p:nvGrpSpPr>
            <p:cNvPr id="134" name="Google Shape;134;p1"/>
            <p:cNvGrpSpPr/>
            <p:nvPr/>
          </p:nvGrpSpPr>
          <p:grpSpPr>
            <a:xfrm>
              <a:off x="-56445" y="0"/>
              <a:ext cx="12192000" cy="6858000"/>
              <a:chOff x="0" y="0"/>
              <a:chExt cx="12192000" cy="6858000"/>
            </a:xfrm>
          </p:grpSpPr>
          <p:sp>
            <p:nvSpPr>
              <p:cNvPr id="135" name="Google Shape;135;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6" name="Google Shape;136;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7" name="Google Shape;137;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138" name="Google Shape;138;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139" name="Google Shape;139;p1"/>
          <p:cNvSpPr txBox="1">
            <a:spLocks noGrp="1"/>
          </p:cNvSpPr>
          <p:nvPr>
            <p:ph type="ctrTitle"/>
          </p:nvPr>
        </p:nvSpPr>
        <p:spPr>
          <a:xfrm>
            <a:off x="194629" y="2047729"/>
            <a:ext cx="9081582" cy="8794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rgbClr val="FFFFFF"/>
                </a:solidFill>
              </a:rPr>
              <a:t>Describing what people do </a:t>
            </a:r>
            <a:r>
              <a:rPr lang="en-GB" sz="3600" b="1">
                <a:solidFill>
                  <a:srgbClr val="FFFFFF"/>
                </a:solidFill>
              </a:rPr>
              <a:t>and did (sport)</a:t>
            </a:r>
            <a:endParaRPr sz="3600" dirty="0"/>
          </a:p>
        </p:txBody>
      </p:sp>
      <p:sp>
        <p:nvSpPr>
          <p:cNvPr id="140" name="Google Shape;140;p1"/>
          <p:cNvSpPr txBox="1">
            <a:spLocks noGrp="1"/>
          </p:cNvSpPr>
          <p:nvPr>
            <p:ph type="subTitle" idx="1"/>
          </p:nvPr>
        </p:nvSpPr>
        <p:spPr>
          <a:xfrm>
            <a:off x="194629" y="2952893"/>
            <a:ext cx="8644578" cy="56762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FFFFFF"/>
              </a:buClr>
              <a:buSzPts val="2400"/>
              <a:buNone/>
            </a:pPr>
            <a:r>
              <a:rPr lang="en-GB" sz="2600">
                <a:solidFill>
                  <a:srgbClr val="FFFFFF"/>
                </a:solidFill>
              </a:rPr>
              <a:t>HACER in the preterite: ‘hice’ and ‘hiciste’</a:t>
            </a:r>
            <a:endParaRPr sz="2600"/>
          </a:p>
          <a:p>
            <a:pPr marL="0" lvl="0" indent="0" algn="l" rtl="0">
              <a:lnSpc>
                <a:spcPct val="80000"/>
              </a:lnSpc>
              <a:spcBef>
                <a:spcPts val="1000"/>
              </a:spcBef>
              <a:spcAft>
                <a:spcPts val="0"/>
              </a:spcAft>
              <a:buClr>
                <a:srgbClr val="FFFFFF"/>
              </a:buClr>
              <a:buSzPts val="2400"/>
              <a:buNone/>
            </a:pPr>
            <a:r>
              <a:rPr lang="en-GB" sz="2600">
                <a:solidFill>
                  <a:srgbClr val="FFFFFF"/>
                </a:solidFill>
              </a:rPr>
              <a:t>Final syllable stress and spelling [revisited]</a:t>
            </a:r>
            <a:endParaRPr sz="2600" dirty="0">
              <a:solidFill>
                <a:srgbClr val="FFFFFF"/>
              </a:solidFill>
            </a:endParaRPr>
          </a:p>
          <a:p>
            <a:pPr marL="0" lvl="0" indent="0" algn="ctr" rtl="0">
              <a:lnSpc>
                <a:spcPct val="80000"/>
              </a:lnSpc>
              <a:spcBef>
                <a:spcPts val="1000"/>
              </a:spcBef>
              <a:spcAft>
                <a:spcPts val="0"/>
              </a:spcAft>
              <a:buClr>
                <a:srgbClr val="1F3864"/>
              </a:buClr>
              <a:buSzPts val="600"/>
              <a:buNone/>
            </a:pPr>
            <a:endParaRPr sz="2600" dirty="0"/>
          </a:p>
        </p:txBody>
      </p:sp>
      <p:sp>
        <p:nvSpPr>
          <p:cNvPr id="141" name="Google Shape;141;p1"/>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dirty="0">
                <a:solidFill>
                  <a:srgbClr val="FFFFFF"/>
                </a:solidFill>
                <a:latin typeface="Century Gothic"/>
                <a:ea typeface="Century Gothic"/>
                <a:cs typeface="Century Gothic"/>
                <a:sym typeface="Century Gothic"/>
              </a:rPr>
              <a:t>Y8 Spanish</a:t>
            </a:r>
            <a:endParaRPr dirty="0"/>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dirty="0">
                <a:solidFill>
                  <a:srgbClr val="FFFFFF"/>
                </a:solidFill>
                <a:latin typeface="Century Gothic"/>
                <a:ea typeface="Century Gothic"/>
                <a:cs typeface="Century Gothic"/>
                <a:sym typeface="Century Gothic"/>
              </a:rPr>
              <a:t>Term 3.1 – </a:t>
            </a:r>
            <a:r>
              <a:rPr lang="en-GB" sz="2200" b="0" i="0" u="none" strike="noStrike" cap="none">
                <a:solidFill>
                  <a:srgbClr val="FFFFFF"/>
                </a:solidFill>
                <a:latin typeface="Century Gothic"/>
                <a:ea typeface="Century Gothic"/>
                <a:cs typeface="Century Gothic"/>
                <a:sym typeface="Century Gothic"/>
              </a:rPr>
              <a:t>Week 5 </a:t>
            </a:r>
            <a:r>
              <a:rPr lang="en-GB" sz="2200" b="0" i="0" u="none" strike="noStrike" cap="none" dirty="0">
                <a:solidFill>
                  <a:srgbClr val="FFFFFF"/>
                </a:solidFill>
                <a:latin typeface="Century Gothic"/>
                <a:ea typeface="Century Gothic"/>
                <a:cs typeface="Century Gothic"/>
                <a:sym typeface="Century Gothic"/>
              </a:rPr>
              <a:t>– Lesson 57</a:t>
            </a:r>
            <a:endParaRPr sz="2200" b="0" i="0" u="none" strike="noStrike" cap="none" dirty="0">
              <a:solidFill>
                <a:srgbClr val="FFFFFF"/>
              </a:solidFill>
              <a:latin typeface="Century Gothic"/>
              <a:ea typeface="Century Gothic"/>
              <a:cs typeface="Century Gothic"/>
              <a:sym typeface="Century Gothic"/>
            </a:endParaRPr>
          </a:p>
        </p:txBody>
      </p:sp>
      <p:sp>
        <p:nvSpPr>
          <p:cNvPr id="142" name="Google Shape;142;p1"/>
          <p:cNvSpPr txBox="1"/>
          <p:nvPr/>
        </p:nvSpPr>
        <p:spPr>
          <a:xfrm>
            <a:off x="214816" y="5780283"/>
            <a:ext cx="4661447"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Pete Watson / Mollie Bentley-Smith / Nick Avery</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26/05/21</a:t>
            </a:r>
            <a:endParaRPr sz="1400" b="0" i="0" u="none" strike="noStrike" cap="none" dirty="0">
              <a:solidFill>
                <a:srgbClr val="FFFFFF"/>
              </a:solidFill>
              <a:latin typeface="Century Gothic"/>
              <a:ea typeface="Century Gothic"/>
              <a:cs typeface="Century Gothic"/>
              <a:sym typeface="Century Gothic"/>
            </a:endParaRPr>
          </a:p>
        </p:txBody>
      </p:sp>
      <p:pic>
        <p:nvPicPr>
          <p:cNvPr id="143" name="Google Shape;143;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0"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365" name="Google Shape;365;p10"/>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dirty="0" err="1">
                <a:solidFill>
                  <a:srgbClr val="1E4E79"/>
                </a:solidFill>
              </a:rPr>
              <a:t>hice</a:t>
            </a:r>
            <a:endParaRPr sz="3959" dirty="0"/>
          </a:p>
        </p:txBody>
      </p:sp>
      <p:sp>
        <p:nvSpPr>
          <p:cNvPr id="366" name="Google Shape;366;p10"/>
          <p:cNvSpPr txBox="1"/>
          <p:nvPr/>
        </p:nvSpPr>
        <p:spPr>
          <a:xfrm>
            <a:off x="2014778" y="2196881"/>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[I did, I made]</a:t>
            </a:r>
            <a:endParaRPr sz="1400" b="0" i="0" u="none" strike="noStrike" cap="none">
              <a:solidFill>
                <a:srgbClr val="000000"/>
              </a:solidFill>
              <a:latin typeface="Arial"/>
              <a:ea typeface="Arial"/>
              <a:cs typeface="Arial"/>
              <a:sym typeface="Arial"/>
            </a:endParaRPr>
          </a:p>
        </p:txBody>
      </p:sp>
      <p:sp>
        <p:nvSpPr>
          <p:cNvPr id="367" name="Google Shape;367;p10"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EEC100"/>
              </a:solidFill>
              <a:latin typeface="Century Gothic"/>
              <a:ea typeface="Century Gothic"/>
              <a:cs typeface="Century Gothic"/>
              <a:sym typeface="Century Gothic"/>
            </a:endParaRPr>
          </a:p>
        </p:txBody>
      </p:sp>
      <p:sp>
        <p:nvSpPr>
          <p:cNvPr id="368" name="Google Shape;368;p10"/>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dirty="0" err="1">
                <a:solidFill>
                  <a:srgbClr val="1E4E79"/>
                </a:solidFill>
                <a:latin typeface="Century Gothic"/>
                <a:ea typeface="Century Gothic"/>
                <a:cs typeface="Century Gothic"/>
                <a:sym typeface="Century Gothic"/>
              </a:rPr>
              <a:t>hiciste</a:t>
            </a:r>
            <a:endParaRPr sz="1400" b="0" i="0" u="none" strike="noStrike" cap="none" dirty="0">
              <a:solidFill>
                <a:srgbClr val="000000"/>
              </a:solidFill>
              <a:latin typeface="Arial"/>
              <a:ea typeface="Arial"/>
              <a:cs typeface="Arial"/>
              <a:sym typeface="Arial"/>
            </a:endParaRPr>
          </a:p>
        </p:txBody>
      </p:sp>
      <p:sp>
        <p:nvSpPr>
          <p:cNvPr id="369" name="Google Shape;369;p10"/>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you did, you made</a:t>
            </a:r>
            <a:r>
              <a:rPr lang="en-GB" sz="3200" b="0" i="0" u="none" strike="noStrike" cap="none">
                <a:solidFill>
                  <a:srgbClr val="1E4E79"/>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subTnLst>
                                    <p:audio>
                                      <p:cMediaNode>
                                        <p:cTn display="0" masterRel="sameClick">
                                          <p:stCondLst>
                                            <p:cond evt="begin" delay="0">
                                              <p:tn val="5"/>
                                            </p:cond>
                                          </p:stCondLst>
                                          <p:endCondLst>
                                            <p:cond evt="onStopAudio" delay="0">
                                              <p:tgtEl>
                                                <p:sldTgt/>
                                              </p:tgtEl>
                                            </p:cond>
                                          </p:endCondLst>
                                        </p:cTn>
                                        <p:tgtEl>
                                          <p:sndTgt r:embed="rId3" name="hi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fade">
                                      <p:cBhvr>
                                        <p:cTn id="12" dur="5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gtEl>
                                        <p:attrNameLst>
                                          <p:attrName>style.visibility</p:attrName>
                                        </p:attrNameLst>
                                      </p:cBhvr>
                                      <p:to>
                                        <p:strVal val="visible"/>
                                      </p:to>
                                    </p:set>
                                    <p:animEffect transition="in" filter="fade">
                                      <p:cBhvr>
                                        <p:cTn id="17" dur="500"/>
                                        <p:tgtEl>
                                          <p:spTgt spid="3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fade">
                                      <p:cBhvr>
                                        <p:cTn id="22" dur="500"/>
                                        <p:tgtEl>
                                          <p:spTgt spid="368"/>
                                        </p:tgtEl>
                                      </p:cBhvr>
                                    </p:animEffect>
                                  </p:childTnLst>
                                  <p:subTnLst>
                                    <p:audio>
                                      <p:cMediaNode>
                                        <p:cTn display="0" masterRel="sameClick">
                                          <p:stCondLst>
                                            <p:cond evt="begin" delay="0">
                                              <p:tn val="20"/>
                                            </p:cond>
                                          </p:stCondLst>
                                          <p:endCondLst>
                                            <p:cond evt="onStopAudio" delay="0">
                                              <p:tgtEl>
                                                <p:sldTgt/>
                                              </p:tgtEl>
                                            </p:cond>
                                          </p:endCondLst>
                                        </p:cTn>
                                        <p:tgtEl>
                                          <p:sndTgt r:embed="rId4" name="hicist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7"/>
                                        </p:tgtEl>
                                        <p:attrNameLst>
                                          <p:attrName>style.visibility</p:attrName>
                                        </p:attrNameLst>
                                      </p:cBhvr>
                                      <p:to>
                                        <p:strVal val="visible"/>
                                      </p:to>
                                    </p:set>
                                    <p:animEffect transition="in" filter="fade">
                                      <p:cBhvr>
                                        <p:cTn id="27" dur="500"/>
                                        <p:tgtEl>
                                          <p:spTgt spid="3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9"/>
                                        </p:tgtEl>
                                        <p:attrNameLst>
                                          <p:attrName>style.visibility</p:attrName>
                                        </p:attrNameLst>
                                      </p:cBhvr>
                                      <p:to>
                                        <p:strVal val="visible"/>
                                      </p:to>
                                    </p:set>
                                    <p:animEffect transition="in" filter="fade">
                                      <p:cBhvr>
                                        <p:cTn id="32"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1"/>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a:solidFill>
                  <a:srgbClr val="1E4E79"/>
                </a:solidFill>
              </a:rPr>
              <a:t>hice</a:t>
            </a:r>
            <a:endParaRPr sz="3959"/>
          </a:p>
        </p:txBody>
      </p:sp>
      <p:sp>
        <p:nvSpPr>
          <p:cNvPr id="376" name="Google Shape;376;p11"/>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[I did, I made]</a:t>
            </a:r>
            <a:endParaRPr sz="1400" b="0" i="0" u="none" strike="noStrike" cap="none">
              <a:solidFill>
                <a:srgbClr val="000000"/>
              </a:solidFill>
              <a:latin typeface="Arial"/>
              <a:ea typeface="Arial"/>
              <a:cs typeface="Arial"/>
              <a:sym typeface="Arial"/>
            </a:endParaRPr>
          </a:p>
        </p:txBody>
      </p:sp>
      <p:sp>
        <p:nvSpPr>
          <p:cNvPr id="377" name="Google Shape;377;p11"/>
          <p:cNvSpPr txBox="1"/>
          <p:nvPr/>
        </p:nvSpPr>
        <p:spPr>
          <a:xfrm>
            <a:off x="1139396" y="4017137"/>
            <a:ext cx="1060994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dirty="0" err="1">
                <a:solidFill>
                  <a:srgbClr val="EE6000"/>
                </a:solidFill>
                <a:latin typeface="Century Gothic"/>
                <a:ea typeface="Century Gothic"/>
                <a:cs typeface="Century Gothic"/>
                <a:sym typeface="Century Gothic"/>
              </a:rPr>
              <a:t>Hice</a:t>
            </a:r>
            <a:r>
              <a:rPr lang="en-GB" sz="6000" b="1" dirty="0">
                <a:solidFill>
                  <a:srgbClr val="1E4E79"/>
                </a:solidFill>
                <a:latin typeface="Century Gothic"/>
                <a:ea typeface="Century Gothic"/>
                <a:cs typeface="Century Gothic"/>
                <a:sym typeface="Century Gothic"/>
              </a:rPr>
              <a:t> </a:t>
            </a:r>
            <a:r>
              <a:rPr lang="en-GB" sz="6000" dirty="0" err="1">
                <a:solidFill>
                  <a:srgbClr val="1E4E79"/>
                </a:solidFill>
                <a:latin typeface="Century Gothic"/>
                <a:ea typeface="Century Gothic"/>
                <a:cs typeface="Century Gothic"/>
                <a:sym typeface="Century Gothic"/>
              </a:rPr>
              <a:t>ejercicio</a:t>
            </a:r>
            <a:r>
              <a:rPr lang="en-GB" sz="6000" dirty="0">
                <a:solidFill>
                  <a:srgbClr val="1E4E79"/>
                </a:solidFill>
                <a:latin typeface="Century Gothic"/>
                <a:ea typeface="Century Gothic"/>
                <a:cs typeface="Century Gothic"/>
                <a:sym typeface="Century Gothic"/>
              </a:rPr>
              <a:t> </a:t>
            </a:r>
            <a:r>
              <a:rPr lang="en-GB" sz="6000" dirty="0" err="1">
                <a:solidFill>
                  <a:srgbClr val="1E4E79"/>
                </a:solidFill>
                <a:latin typeface="Century Gothic"/>
                <a:ea typeface="Century Gothic"/>
                <a:cs typeface="Century Gothic"/>
                <a:sym typeface="Century Gothic"/>
              </a:rPr>
              <a:t>ayer</a:t>
            </a:r>
            <a:r>
              <a:rPr lang="en-GB" sz="6000" dirty="0">
                <a:solidFill>
                  <a:srgbClr val="1E4E79"/>
                </a:solidFill>
                <a:latin typeface="Century Gothic"/>
                <a:ea typeface="Century Gothic"/>
                <a:cs typeface="Century Gothic"/>
                <a:sym typeface="Century Gothic"/>
              </a:rPr>
              <a:t>.</a:t>
            </a:r>
            <a:r>
              <a:rPr lang="en-GB" sz="6000" b="0" i="0" u="none" strike="noStrike" cap="none" dirty="0">
                <a:solidFill>
                  <a:srgbClr val="1E4E79"/>
                </a:solidFill>
                <a:latin typeface="Century Gothic"/>
                <a:ea typeface="Century Gothic"/>
                <a:cs typeface="Century Gothic"/>
                <a:sym typeface="Century Gothic"/>
              </a:rPr>
              <a:t> </a:t>
            </a:r>
            <a:endParaRPr sz="6000" b="0" i="0" u="none" strike="noStrike" cap="none" dirty="0">
              <a:solidFill>
                <a:srgbClr val="1E4E79"/>
              </a:solidFill>
              <a:latin typeface="Century Gothic"/>
              <a:ea typeface="Century Gothic"/>
              <a:cs typeface="Century Gothic"/>
              <a:sym typeface="Century Gothic"/>
            </a:endParaRPr>
          </a:p>
        </p:txBody>
      </p:sp>
      <p:sp>
        <p:nvSpPr>
          <p:cNvPr id="378" name="Google Shape;378;p11"/>
          <p:cNvSpPr txBox="1"/>
          <p:nvPr/>
        </p:nvSpPr>
        <p:spPr>
          <a:xfrm>
            <a:off x="3293322" y="5032800"/>
            <a:ext cx="630209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EE6000"/>
                </a:solidFill>
                <a:latin typeface="Century Gothic"/>
                <a:ea typeface="Century Gothic"/>
                <a:cs typeface="Century Gothic"/>
                <a:sym typeface="Century Gothic"/>
              </a:rPr>
              <a:t>I </a:t>
            </a:r>
            <a:r>
              <a:rPr lang="en-GB" sz="3200" b="1" i="0" u="none" strike="noStrike" cap="none">
                <a:solidFill>
                  <a:srgbClr val="EE6000"/>
                </a:solidFill>
                <a:latin typeface="Century Gothic"/>
                <a:ea typeface="Century Gothic"/>
                <a:cs typeface="Century Gothic"/>
                <a:sym typeface="Century Gothic"/>
              </a:rPr>
              <a:t>did</a:t>
            </a:r>
            <a:r>
              <a:rPr lang="en-GB" sz="3200" b="1" i="0" u="none" strike="noStrike" cap="none">
                <a:solidFill>
                  <a:srgbClr val="1E4E79"/>
                </a:solidFill>
                <a:latin typeface="Century Gothic"/>
                <a:ea typeface="Century Gothic"/>
                <a:cs typeface="Century Gothic"/>
                <a:sym typeface="Century Gothic"/>
              </a:rPr>
              <a:t> </a:t>
            </a:r>
            <a:r>
              <a:rPr lang="en-GB" sz="3200" b="0" i="0" u="none" strike="noStrike" cap="none">
                <a:solidFill>
                  <a:srgbClr val="1E4E79"/>
                </a:solidFill>
                <a:latin typeface="Century Gothic"/>
                <a:ea typeface="Century Gothic"/>
                <a:cs typeface="Century Gothic"/>
                <a:sym typeface="Century Gothic"/>
              </a:rPr>
              <a:t>exercise yesterday.]</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500"/>
                                        <p:tgtEl>
                                          <p:spTgt spid="3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
                                        </p:tgtEl>
                                        <p:attrNameLst>
                                          <p:attrName>style.visibility</p:attrName>
                                        </p:attrNameLst>
                                      </p:cBhvr>
                                      <p:to>
                                        <p:strVal val="visible"/>
                                      </p:to>
                                    </p:set>
                                    <p:animEffect transition="in" filter="fade">
                                      <p:cBhvr>
                                        <p:cTn id="17" dur="500"/>
                                        <p:tgtEl>
                                          <p:spTgt spid="377"/>
                                        </p:tgtEl>
                                      </p:cBhvr>
                                    </p:animEffect>
                                  </p:childTnLst>
                                  <p:subTnLst>
                                    <p:audio>
                                      <p:cMediaNode>
                                        <p:cTn display="0" masterRel="sameClick">
                                          <p:stCondLst>
                                            <p:cond evt="begin" delay="0">
                                              <p:tn val="15"/>
                                            </p:cond>
                                          </p:stCondLst>
                                          <p:endCondLst>
                                            <p:cond evt="onStopAudio" delay="0">
                                              <p:tgtEl>
                                                <p:sldTgt/>
                                              </p:tgtEl>
                                            </p:cond>
                                          </p:endCondLst>
                                        </p:cTn>
                                        <p:tgtEl>
                                          <p:sndTgt r:embed="rId3" name="hice ejercicio ay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8"/>
                                        </p:tgtEl>
                                        <p:attrNameLst>
                                          <p:attrName>style.visibility</p:attrName>
                                        </p:attrNameLst>
                                      </p:cBhvr>
                                      <p:to>
                                        <p:strVal val="visible"/>
                                      </p:to>
                                    </p:set>
                                    <p:animEffect transition="in" filter="fade">
                                      <p:cBhvr>
                                        <p:cTn id="22"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2"/>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a:solidFill>
                  <a:srgbClr val="1E4E79"/>
                </a:solidFill>
              </a:rPr>
              <a:t>hiciste</a:t>
            </a:r>
            <a:endParaRPr sz="11500"/>
          </a:p>
        </p:txBody>
      </p:sp>
      <p:sp>
        <p:nvSpPr>
          <p:cNvPr id="385" name="Google Shape;385;p12"/>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you did, you made</a:t>
            </a:r>
            <a:r>
              <a:rPr lang="en-GB" sz="3200" b="0" i="0" u="none" strike="noStrike" cap="none">
                <a:solidFill>
                  <a:srgbClr val="1E4E79"/>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386" name="Google Shape;386;p12"/>
          <p:cNvSpPr txBox="1"/>
          <p:nvPr/>
        </p:nvSpPr>
        <p:spPr>
          <a:xfrm>
            <a:off x="296333" y="3964922"/>
            <a:ext cx="1159933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dirty="0" err="1">
                <a:solidFill>
                  <a:srgbClr val="EE6000"/>
                </a:solidFill>
                <a:latin typeface="Century Gothic"/>
                <a:ea typeface="Century Gothic"/>
                <a:cs typeface="Century Gothic"/>
                <a:sym typeface="Century Gothic"/>
              </a:rPr>
              <a:t>H</a:t>
            </a:r>
            <a:r>
              <a:rPr lang="en-GB" sz="6000" b="1" i="0" u="none" strike="noStrike" cap="none" dirty="0" err="1">
                <a:solidFill>
                  <a:srgbClr val="EE6000"/>
                </a:solidFill>
                <a:latin typeface="Century Gothic"/>
                <a:ea typeface="Century Gothic"/>
                <a:cs typeface="Century Gothic"/>
                <a:sym typeface="Century Gothic"/>
              </a:rPr>
              <a:t>iciste</a:t>
            </a:r>
            <a:r>
              <a:rPr lang="en-GB" sz="6000" b="0" i="0" u="none" strike="noStrike" cap="none" dirty="0">
                <a:solidFill>
                  <a:srgbClr val="1E4E79"/>
                </a:solidFill>
                <a:latin typeface="Century Gothic"/>
                <a:ea typeface="Century Gothic"/>
                <a:cs typeface="Century Gothic"/>
                <a:sym typeface="Century Gothic"/>
              </a:rPr>
              <a:t> un </a:t>
            </a:r>
            <a:r>
              <a:rPr lang="en-GB" sz="6000" b="0" i="0" u="none" strike="noStrike" cap="none" dirty="0" err="1">
                <a:solidFill>
                  <a:srgbClr val="1E4E79"/>
                </a:solidFill>
                <a:latin typeface="Century Gothic"/>
                <a:ea typeface="Century Gothic"/>
                <a:cs typeface="Century Gothic"/>
                <a:sym typeface="Century Gothic"/>
              </a:rPr>
              <a:t>cambio</a:t>
            </a:r>
            <a:r>
              <a:rPr lang="en-GB" sz="6000" b="0" i="0" u="none" strike="noStrike" cap="none" dirty="0">
                <a:solidFill>
                  <a:srgbClr val="1E4E79"/>
                </a:solidFill>
                <a:latin typeface="Century Gothic"/>
                <a:ea typeface="Century Gothic"/>
                <a:cs typeface="Century Gothic"/>
                <a:sym typeface="Century Gothic"/>
              </a:rPr>
              <a:t> al </a:t>
            </a:r>
            <a:r>
              <a:rPr lang="en-GB" sz="6000" b="0" i="0" u="none" strike="noStrike" cap="none" dirty="0" err="1">
                <a:solidFill>
                  <a:srgbClr val="1E4E79"/>
                </a:solidFill>
                <a:latin typeface="Century Gothic"/>
                <a:ea typeface="Century Gothic"/>
                <a:cs typeface="Century Gothic"/>
                <a:sym typeface="Century Gothic"/>
              </a:rPr>
              <a:t>equipo</a:t>
            </a:r>
            <a:r>
              <a:rPr lang="en-GB" sz="6000" b="0" i="0" u="none" strike="noStrike" cap="none" dirty="0">
                <a:solidFill>
                  <a:srgbClr val="1E4E79"/>
                </a:solidFill>
                <a:latin typeface="Century Gothic"/>
                <a:ea typeface="Century Gothic"/>
                <a:cs typeface="Century Gothic"/>
                <a:sym typeface="Century Gothic"/>
              </a:rPr>
              <a:t>. </a:t>
            </a:r>
            <a:endParaRPr sz="6000" b="0" i="0" u="none" strike="noStrike" cap="none" dirty="0">
              <a:solidFill>
                <a:srgbClr val="1E4E79"/>
              </a:solidFill>
              <a:latin typeface="Century Gothic"/>
              <a:ea typeface="Century Gothic"/>
              <a:cs typeface="Century Gothic"/>
              <a:sym typeface="Century Gothic"/>
            </a:endParaRPr>
          </a:p>
        </p:txBody>
      </p:sp>
      <p:sp>
        <p:nvSpPr>
          <p:cNvPr id="387" name="Google Shape;387;p12"/>
          <p:cNvSpPr txBox="1"/>
          <p:nvPr/>
        </p:nvSpPr>
        <p:spPr>
          <a:xfrm>
            <a:off x="1659466" y="4980585"/>
            <a:ext cx="887306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i="0" u="none" strike="noStrike" cap="none">
                <a:solidFill>
                  <a:srgbClr val="115076"/>
                </a:solidFill>
                <a:latin typeface="Century Gothic"/>
                <a:ea typeface="Century Gothic"/>
                <a:cs typeface="Century Gothic"/>
                <a:sym typeface="Century Gothic"/>
              </a:rPr>
              <a:t>[</a:t>
            </a:r>
            <a:r>
              <a:rPr lang="en-GB" sz="3200" b="1">
                <a:solidFill>
                  <a:srgbClr val="EE6000"/>
                </a:solidFill>
                <a:latin typeface="Century Gothic"/>
                <a:ea typeface="Century Gothic"/>
                <a:cs typeface="Century Gothic"/>
                <a:sym typeface="Century Gothic"/>
              </a:rPr>
              <a:t>Y</a:t>
            </a:r>
            <a:r>
              <a:rPr lang="en-GB" sz="3200" b="1" i="0" u="none" strike="noStrike" cap="none">
                <a:solidFill>
                  <a:srgbClr val="EE6000"/>
                </a:solidFill>
                <a:latin typeface="Century Gothic"/>
                <a:ea typeface="Century Gothic"/>
                <a:cs typeface="Century Gothic"/>
                <a:sym typeface="Century Gothic"/>
              </a:rPr>
              <a:t>ou made</a:t>
            </a:r>
            <a:r>
              <a:rPr lang="en-GB" sz="3200" b="0" i="0" u="none" strike="noStrike" cap="none">
                <a:solidFill>
                  <a:srgbClr val="1E4E79"/>
                </a:solidFill>
                <a:latin typeface="Century Gothic"/>
                <a:ea typeface="Century Gothic"/>
                <a:cs typeface="Century Gothic"/>
                <a:sym typeface="Century Gothic"/>
              </a:rPr>
              <a:t> a change to the team.]</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5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500"/>
                                        <p:tgtEl>
                                          <p:spTgt spid="3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6"/>
                                        </p:tgtEl>
                                        <p:attrNameLst>
                                          <p:attrName>style.visibility</p:attrName>
                                        </p:attrNameLst>
                                      </p:cBhvr>
                                      <p:to>
                                        <p:strVal val="visible"/>
                                      </p:to>
                                    </p:set>
                                    <p:animEffect transition="in" filter="fade">
                                      <p:cBhvr>
                                        <p:cTn id="17" dur="500"/>
                                        <p:tgtEl>
                                          <p:spTgt spid="386"/>
                                        </p:tgtEl>
                                      </p:cBhvr>
                                    </p:animEffect>
                                  </p:childTnLst>
                                  <p:subTnLst>
                                    <p:audio>
                                      <p:cMediaNode>
                                        <p:cTn display="0" masterRel="sameClick">
                                          <p:stCondLst>
                                            <p:cond evt="begin" delay="0">
                                              <p:tn val="15"/>
                                            </p:cond>
                                          </p:stCondLst>
                                          <p:endCondLst>
                                            <p:cond evt="onStopAudio" delay="0">
                                              <p:tgtEl>
                                                <p:sldTgt/>
                                              </p:tgtEl>
                                            </p:cond>
                                          </p:endCondLst>
                                        </p:cTn>
                                        <p:tgtEl>
                                          <p:sndTgt r:embed="rId3" name="hiciste un cambio al equip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Effect transition="in" filter="fade">
                                      <p:cBhvr>
                                        <p:cTn id="22" dur="5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20" b="1">
                <a:solidFill>
                  <a:srgbClr val="1E4E79"/>
                </a:solidFill>
              </a:rPr>
              <a:t>hice</a:t>
            </a:r>
            <a:endParaRPr sz="3959"/>
          </a:p>
        </p:txBody>
      </p:sp>
      <p:sp>
        <p:nvSpPr>
          <p:cNvPr id="394" name="Google Shape;394;p13"/>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[I did, I made]</a:t>
            </a:r>
            <a:endParaRPr sz="1400" b="0" i="0" u="none" strike="noStrike" cap="none">
              <a:solidFill>
                <a:srgbClr val="000000"/>
              </a:solidFill>
              <a:latin typeface="Arial"/>
              <a:ea typeface="Arial"/>
              <a:cs typeface="Arial"/>
              <a:sym typeface="Arial"/>
            </a:endParaRPr>
          </a:p>
        </p:txBody>
      </p:sp>
      <p:sp>
        <p:nvSpPr>
          <p:cNvPr id="395" name="Google Shape;395;p13"/>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dirty="0">
                <a:solidFill>
                  <a:srgbClr val="115076"/>
                </a:solidFill>
                <a:latin typeface="Century Gothic"/>
                <a:ea typeface="Century Gothic"/>
                <a:cs typeface="Century Gothic"/>
                <a:sym typeface="Century Gothic"/>
              </a:rPr>
              <a:t>_____</a:t>
            </a:r>
            <a:r>
              <a:rPr lang="en-GB" sz="6000" dirty="0">
                <a:solidFill>
                  <a:srgbClr val="1E4E79"/>
                </a:solidFill>
                <a:latin typeface="Century Gothic"/>
                <a:ea typeface="Century Gothic"/>
                <a:cs typeface="Century Gothic"/>
                <a:sym typeface="Century Gothic"/>
              </a:rPr>
              <a:t> </a:t>
            </a:r>
            <a:r>
              <a:rPr lang="en-GB" sz="6000" dirty="0" err="1">
                <a:solidFill>
                  <a:srgbClr val="1E4E79"/>
                </a:solidFill>
                <a:latin typeface="Century Gothic"/>
                <a:ea typeface="Century Gothic"/>
                <a:cs typeface="Century Gothic"/>
                <a:sym typeface="Century Gothic"/>
              </a:rPr>
              <a:t>ejercicio</a:t>
            </a:r>
            <a:r>
              <a:rPr lang="en-GB" sz="6000" dirty="0">
                <a:solidFill>
                  <a:srgbClr val="1E4E79"/>
                </a:solidFill>
                <a:latin typeface="Century Gothic"/>
                <a:ea typeface="Century Gothic"/>
                <a:cs typeface="Century Gothic"/>
                <a:sym typeface="Century Gothic"/>
              </a:rPr>
              <a:t> </a:t>
            </a:r>
            <a:r>
              <a:rPr lang="en-GB" sz="6000" dirty="0" err="1">
                <a:solidFill>
                  <a:srgbClr val="1E4E79"/>
                </a:solidFill>
                <a:latin typeface="Century Gothic"/>
                <a:ea typeface="Century Gothic"/>
                <a:cs typeface="Century Gothic"/>
                <a:sym typeface="Century Gothic"/>
              </a:rPr>
              <a:t>ayer</a:t>
            </a:r>
            <a:r>
              <a:rPr lang="en-GB" sz="6000" dirty="0">
                <a:solidFill>
                  <a:srgbClr val="1E4E79"/>
                </a:solidFill>
                <a:latin typeface="Century Gothic"/>
                <a:ea typeface="Century Gothic"/>
                <a:cs typeface="Century Gothic"/>
                <a:sym typeface="Century Gothic"/>
              </a:rPr>
              <a:t>.</a:t>
            </a:r>
            <a:r>
              <a:rPr lang="en-GB" sz="6000" b="0" i="0" u="none" strike="noStrike" cap="none" dirty="0">
                <a:solidFill>
                  <a:srgbClr val="1E4E79"/>
                </a:solidFill>
                <a:latin typeface="Century Gothic"/>
                <a:ea typeface="Century Gothic"/>
                <a:cs typeface="Century Gothic"/>
                <a:sym typeface="Century Gothic"/>
              </a:rPr>
              <a:t> </a:t>
            </a:r>
            <a:endParaRPr sz="6000" b="0" i="0" u="none" strike="noStrike" cap="none" dirty="0">
              <a:solidFill>
                <a:srgbClr val="1E4E79"/>
              </a:solidFill>
              <a:latin typeface="Century Gothic"/>
              <a:ea typeface="Century Gothic"/>
              <a:cs typeface="Century Gothic"/>
              <a:sym typeface="Century Gothic"/>
            </a:endParaRPr>
          </a:p>
        </p:txBody>
      </p:sp>
      <p:sp>
        <p:nvSpPr>
          <p:cNvPr id="396" name="Google Shape;396;p13"/>
          <p:cNvSpPr txBox="1"/>
          <p:nvPr/>
        </p:nvSpPr>
        <p:spPr>
          <a:xfrm>
            <a:off x="3293323" y="5032800"/>
            <a:ext cx="639468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EE6000"/>
                </a:solidFill>
                <a:latin typeface="Century Gothic"/>
                <a:ea typeface="Century Gothic"/>
                <a:cs typeface="Century Gothic"/>
                <a:sym typeface="Century Gothic"/>
              </a:rPr>
              <a:t>I </a:t>
            </a:r>
            <a:r>
              <a:rPr lang="en-GB" sz="3200" b="1" i="0" u="none" strike="noStrike" cap="none">
                <a:solidFill>
                  <a:srgbClr val="EE6000"/>
                </a:solidFill>
                <a:latin typeface="Century Gothic"/>
                <a:ea typeface="Century Gothic"/>
                <a:cs typeface="Century Gothic"/>
                <a:sym typeface="Century Gothic"/>
              </a:rPr>
              <a:t>did</a:t>
            </a:r>
            <a:r>
              <a:rPr lang="en-GB" sz="3200" b="0" i="0" u="none" strike="noStrike" cap="none">
                <a:solidFill>
                  <a:srgbClr val="1E4E79"/>
                </a:solidFill>
                <a:latin typeface="Century Gothic"/>
                <a:ea typeface="Century Gothic"/>
                <a:cs typeface="Century Gothic"/>
                <a:sym typeface="Century Gothic"/>
              </a:rPr>
              <a:t> exercise yesterday.]</a:t>
            </a:r>
            <a:endParaRPr sz="1400" b="0" i="0" u="none" strike="noStrike" cap="none" dirty="0">
              <a:solidFill>
                <a:srgbClr val="000000"/>
              </a:solidFill>
              <a:latin typeface="Arial"/>
              <a:ea typeface="Arial"/>
              <a:cs typeface="Arial"/>
              <a:sym typeface="Arial"/>
            </a:endParaRPr>
          </a:p>
        </p:txBody>
      </p:sp>
      <p:sp>
        <p:nvSpPr>
          <p:cNvPr id="397" name="Google Shape;397;p13" descr="question mark action button"/>
          <p:cNvSpPr/>
          <p:nvPr/>
        </p:nvSpPr>
        <p:spPr>
          <a:xfrm>
            <a:off x="924191" y="185446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398" name="Google Shape;398;p13" descr="question mark action button"/>
          <p:cNvSpPr/>
          <p:nvPr/>
        </p:nvSpPr>
        <p:spPr>
          <a:xfrm>
            <a:off x="924190" y="453312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399" name="Google Shape;399;p13"/>
          <p:cNvSpPr txBox="1"/>
          <p:nvPr/>
        </p:nvSpPr>
        <p:spPr>
          <a:xfrm>
            <a:off x="2556934" y="3995481"/>
            <a:ext cx="199813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EE6000"/>
                </a:solidFill>
                <a:latin typeface="Century Gothic"/>
                <a:ea typeface="Century Gothic"/>
                <a:cs typeface="Century Gothic"/>
                <a:sym typeface="Century Gothic"/>
              </a:rPr>
              <a:t>Hice</a:t>
            </a:r>
            <a:endParaRPr sz="6000" b="1">
              <a:solidFill>
                <a:srgbClr val="EE6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5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7"/>
                                        </p:tgtEl>
                                        <p:attrNameLst>
                                          <p:attrName>style.visibility</p:attrName>
                                        </p:attrNameLst>
                                      </p:cBhvr>
                                      <p:to>
                                        <p:strVal val="visible"/>
                                      </p:to>
                                    </p:set>
                                    <p:animEffect transition="in" filter="fade">
                                      <p:cBhvr>
                                        <p:cTn id="12" dur="500"/>
                                        <p:tgtEl>
                                          <p:spTgt spid="3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3"/>
                                        </p:tgtEl>
                                        <p:attrNameLst>
                                          <p:attrName>style.visibility</p:attrName>
                                        </p:attrNameLst>
                                      </p:cBhvr>
                                      <p:to>
                                        <p:strVal val="visible"/>
                                      </p:to>
                                    </p:set>
                                    <p:animEffect transition="in" filter="fade">
                                      <p:cBhvr>
                                        <p:cTn id="17" dur="500"/>
                                        <p:tgtEl>
                                          <p:spTgt spid="3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6"/>
                                        </p:tgtEl>
                                        <p:attrNameLst>
                                          <p:attrName>style.visibility</p:attrName>
                                        </p:attrNameLst>
                                      </p:cBhvr>
                                      <p:to>
                                        <p:strVal val="visible"/>
                                      </p:to>
                                    </p:set>
                                    <p:animEffect transition="in" filter="fade">
                                      <p:cBhvr>
                                        <p:cTn id="22" dur="500"/>
                                        <p:tgtEl>
                                          <p:spTgt spid="396"/>
                                        </p:tgtEl>
                                      </p:cBhvr>
                                    </p:animEffect>
                                  </p:childTnLst>
                                </p:cTn>
                              </p:par>
                              <p:par>
                                <p:cTn id="23" presetID="10" presetClass="entr" presetSubtype="0" fill="hold" nodeType="withEffect">
                                  <p:stCondLst>
                                    <p:cond delay="0"/>
                                  </p:stCondLst>
                                  <p:childTnLst>
                                    <p:set>
                                      <p:cBhvr>
                                        <p:cTn id="24" dur="1" fill="hold">
                                          <p:stCondLst>
                                            <p:cond delay="0"/>
                                          </p:stCondLst>
                                        </p:cTn>
                                        <p:tgtEl>
                                          <p:spTgt spid="398"/>
                                        </p:tgtEl>
                                        <p:attrNameLst>
                                          <p:attrName>style.visibility</p:attrName>
                                        </p:attrNameLst>
                                      </p:cBhvr>
                                      <p:to>
                                        <p:strVal val="visible"/>
                                      </p:to>
                                    </p:set>
                                    <p:animEffect transition="in" filter="fade">
                                      <p:cBhvr>
                                        <p:cTn id="25" dur="500"/>
                                        <p:tgtEl>
                                          <p:spTgt spid="39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9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 ejercicio ayer.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hice ejercicio a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E4E79"/>
              </a:buClr>
              <a:buSzPts val="4400"/>
              <a:buFont typeface="Century Gothic"/>
              <a:buNone/>
            </a:pPr>
            <a:r>
              <a:rPr lang="en-GB" sz="11500" b="1" dirty="0" err="1">
                <a:solidFill>
                  <a:srgbClr val="1E4E79"/>
                </a:solidFill>
              </a:rPr>
              <a:t>hiciste</a:t>
            </a:r>
            <a:endParaRPr sz="11500" dirty="0"/>
          </a:p>
        </p:txBody>
      </p:sp>
      <p:sp>
        <p:nvSpPr>
          <p:cNvPr id="406" name="Google Shape;406;p14"/>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a:solidFill>
                  <a:srgbClr val="1E4E79"/>
                </a:solidFill>
                <a:latin typeface="Century Gothic"/>
                <a:ea typeface="Century Gothic"/>
                <a:cs typeface="Century Gothic"/>
                <a:sym typeface="Century Gothic"/>
              </a:rPr>
              <a:t>[</a:t>
            </a:r>
            <a:r>
              <a:rPr lang="en-GB" sz="3200">
                <a:solidFill>
                  <a:srgbClr val="1E4E79"/>
                </a:solidFill>
                <a:latin typeface="Century Gothic"/>
                <a:ea typeface="Century Gothic"/>
                <a:cs typeface="Century Gothic"/>
                <a:sym typeface="Century Gothic"/>
              </a:rPr>
              <a:t>you did, you made</a:t>
            </a:r>
            <a:r>
              <a:rPr lang="en-GB" sz="3200" b="0" i="0" u="none" strike="noStrike" cap="none">
                <a:solidFill>
                  <a:srgbClr val="1E4E79"/>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07" name="Google Shape;407;p14"/>
          <p:cNvSpPr txBox="1"/>
          <p:nvPr/>
        </p:nvSpPr>
        <p:spPr>
          <a:xfrm>
            <a:off x="4838" y="3648833"/>
            <a:ext cx="1218716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dirty="0">
                <a:solidFill>
                  <a:srgbClr val="1E4E78"/>
                </a:solidFill>
                <a:latin typeface="Century Gothic"/>
                <a:ea typeface="Century Gothic"/>
                <a:cs typeface="Century Gothic"/>
                <a:sym typeface="Century Gothic"/>
              </a:rPr>
              <a:t>_______ un </a:t>
            </a:r>
            <a:r>
              <a:rPr lang="en-GB" sz="6000" dirty="0" err="1">
                <a:solidFill>
                  <a:srgbClr val="1E4E78"/>
                </a:solidFill>
                <a:latin typeface="Century Gothic"/>
                <a:ea typeface="Century Gothic"/>
                <a:cs typeface="Century Gothic"/>
                <a:sym typeface="Century Gothic"/>
              </a:rPr>
              <a:t>cambio</a:t>
            </a:r>
            <a:r>
              <a:rPr lang="en-GB" sz="6000" dirty="0">
                <a:solidFill>
                  <a:srgbClr val="1E4E78"/>
                </a:solidFill>
                <a:latin typeface="Century Gothic"/>
                <a:ea typeface="Century Gothic"/>
                <a:cs typeface="Century Gothic"/>
                <a:sym typeface="Century Gothic"/>
              </a:rPr>
              <a:t> al </a:t>
            </a:r>
            <a:r>
              <a:rPr lang="en-GB" sz="6000" dirty="0" err="1">
                <a:solidFill>
                  <a:srgbClr val="1E4E78"/>
                </a:solidFill>
                <a:latin typeface="Century Gothic"/>
                <a:ea typeface="Century Gothic"/>
                <a:cs typeface="Century Gothic"/>
                <a:sym typeface="Century Gothic"/>
              </a:rPr>
              <a:t>equipo</a:t>
            </a:r>
            <a:r>
              <a:rPr lang="en-GB" sz="6000" dirty="0">
                <a:solidFill>
                  <a:srgbClr val="1E4E78"/>
                </a:solidFill>
                <a:latin typeface="Century Gothic"/>
                <a:ea typeface="Century Gothic"/>
                <a:cs typeface="Century Gothic"/>
                <a:sym typeface="Century Gothic"/>
              </a:rPr>
              <a:t>.</a:t>
            </a:r>
            <a:r>
              <a:rPr lang="en-GB" sz="6000" b="0" i="0" u="none" strike="noStrike" cap="none" dirty="0">
                <a:solidFill>
                  <a:srgbClr val="1E4E78"/>
                </a:solidFill>
                <a:latin typeface="Century Gothic"/>
                <a:ea typeface="Century Gothic"/>
                <a:cs typeface="Century Gothic"/>
                <a:sym typeface="Century Gothic"/>
              </a:rPr>
              <a:t> </a:t>
            </a:r>
            <a:endParaRPr sz="6000" b="0" i="0" u="none" strike="noStrike" cap="none" dirty="0">
              <a:solidFill>
                <a:srgbClr val="1E4E78"/>
              </a:solidFill>
              <a:latin typeface="Century Gothic"/>
              <a:ea typeface="Century Gothic"/>
              <a:cs typeface="Century Gothic"/>
              <a:sym typeface="Century Gothic"/>
            </a:endParaRPr>
          </a:p>
        </p:txBody>
      </p:sp>
      <p:sp>
        <p:nvSpPr>
          <p:cNvPr id="408" name="Google Shape;408;p14"/>
          <p:cNvSpPr txBox="1"/>
          <p:nvPr/>
        </p:nvSpPr>
        <p:spPr>
          <a:xfrm>
            <a:off x="2099847" y="4667770"/>
            <a:ext cx="875453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dirty="0">
                <a:solidFill>
                  <a:srgbClr val="EE6000"/>
                </a:solidFill>
                <a:latin typeface="Century Gothic"/>
                <a:ea typeface="Century Gothic"/>
                <a:cs typeface="Century Gothic"/>
                <a:sym typeface="Century Gothic"/>
              </a:rPr>
              <a:t>Y</a:t>
            </a:r>
            <a:r>
              <a:rPr lang="en-GB" sz="3200" b="1" i="0" u="none" strike="noStrike" cap="none" dirty="0">
                <a:solidFill>
                  <a:srgbClr val="EE6000"/>
                </a:solidFill>
                <a:latin typeface="Century Gothic"/>
                <a:ea typeface="Century Gothic"/>
                <a:cs typeface="Century Gothic"/>
                <a:sym typeface="Century Gothic"/>
              </a:rPr>
              <a:t>ou made</a:t>
            </a:r>
            <a:r>
              <a:rPr lang="en-GB" sz="3200" b="0" i="0" u="none" strike="noStrike" cap="none" dirty="0">
                <a:solidFill>
                  <a:srgbClr val="1E4E79"/>
                </a:solidFill>
                <a:latin typeface="Century Gothic"/>
                <a:ea typeface="Century Gothic"/>
                <a:cs typeface="Century Gothic"/>
                <a:sym typeface="Century Gothic"/>
              </a:rPr>
              <a:t> a change to the team.]</a:t>
            </a:r>
            <a:endParaRPr sz="1400" b="0" i="0" u="none" strike="noStrike" cap="none" dirty="0">
              <a:solidFill>
                <a:srgbClr val="000000"/>
              </a:solidFill>
              <a:latin typeface="Arial"/>
              <a:ea typeface="Arial"/>
              <a:cs typeface="Arial"/>
              <a:sym typeface="Arial"/>
            </a:endParaRPr>
          </a:p>
        </p:txBody>
      </p:sp>
      <p:sp>
        <p:nvSpPr>
          <p:cNvPr id="409" name="Google Shape;409;p14" descr="question mark action button"/>
          <p:cNvSpPr/>
          <p:nvPr/>
        </p:nvSpPr>
        <p:spPr>
          <a:xfrm>
            <a:off x="887905" y="1431127"/>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10" name="Google Shape;410;p14" descr="question mark action button"/>
          <p:cNvSpPr/>
          <p:nvPr/>
        </p:nvSpPr>
        <p:spPr>
          <a:xfrm>
            <a:off x="887905" y="4774523"/>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11" name="Google Shape;411;p14"/>
          <p:cNvSpPr txBox="1"/>
          <p:nvPr/>
        </p:nvSpPr>
        <p:spPr>
          <a:xfrm>
            <a:off x="642592" y="3627187"/>
            <a:ext cx="3759200" cy="1015622"/>
          </a:xfrm>
          <a:prstGeom prst="rect">
            <a:avLst/>
          </a:prstGeom>
          <a:noFill/>
          <a:ln>
            <a:noFill/>
          </a:ln>
        </p:spPr>
        <p:txBody>
          <a:bodyPr spcFirstLastPara="1" wrap="square" lIns="91425" tIns="45700" rIns="91425" bIns="45700" anchor="t" anchorCtr="0">
            <a:spAutoFit/>
          </a:bodyPr>
          <a:lstStyle/>
          <a:p>
            <a:pPr lvl="0"/>
            <a:r>
              <a:rPr lang="en-GB" sz="6000" b="1">
                <a:solidFill>
                  <a:srgbClr val="EE6000"/>
                </a:solidFill>
                <a:latin typeface="Century Gothic"/>
                <a:ea typeface="Century Gothic"/>
                <a:cs typeface="Century Gothic"/>
                <a:sym typeface="Century Gothic"/>
              </a:rPr>
              <a:t>Hiciste</a:t>
            </a:r>
            <a:endParaRPr sz="6000">
              <a:solidFill>
                <a:srgbClr val="1E4E78"/>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5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gtEl>
                                        <p:attrNameLst>
                                          <p:attrName>style.visibility</p:attrName>
                                        </p:attrNameLst>
                                      </p:cBhvr>
                                      <p:to>
                                        <p:strVal val="visible"/>
                                      </p:to>
                                    </p:set>
                                    <p:animEffect transition="in" filter="fade">
                                      <p:cBhvr>
                                        <p:cTn id="12" dur="5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5"/>
                                        </p:tgtEl>
                                        <p:attrNameLst>
                                          <p:attrName>style.visibility</p:attrName>
                                        </p:attrNameLst>
                                      </p:cBhvr>
                                      <p:to>
                                        <p:strVal val="visible"/>
                                      </p:to>
                                    </p:set>
                                    <p:animEffect transition="in" filter="fade">
                                      <p:cBhvr>
                                        <p:cTn id="17" dur="500"/>
                                        <p:tgtEl>
                                          <p:spTgt spid="4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8"/>
                                        </p:tgtEl>
                                        <p:attrNameLst>
                                          <p:attrName>style.visibility</p:attrName>
                                        </p:attrNameLst>
                                      </p:cBhvr>
                                      <p:to>
                                        <p:strVal val="visible"/>
                                      </p:to>
                                    </p:set>
                                    <p:animEffect transition="in" filter="fade">
                                      <p:cBhvr>
                                        <p:cTn id="22" dur="500"/>
                                        <p:tgtEl>
                                          <p:spTgt spid="40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 un cambio al equipo.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hiciste un cambio al equip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animBg="1"/>
      <p:bldP spid="4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7"/>
          <p:cNvSpPr txBox="1"/>
          <p:nvPr/>
        </p:nvSpPr>
        <p:spPr>
          <a:xfrm>
            <a:off x="382709" y="1231236"/>
            <a:ext cx="11580359" cy="830956"/>
          </a:xfrm>
          <a:prstGeom prst="rect">
            <a:avLst/>
          </a:prstGeom>
          <a:noFill/>
          <a:ln>
            <a:noFill/>
          </a:ln>
        </p:spPr>
        <p:txBody>
          <a:bodyPr spcFirstLastPara="1" wrap="square" lIns="91425" tIns="45700" rIns="91425" bIns="45700" anchor="t" anchorCtr="0">
            <a:spAutoFit/>
          </a:bodyPr>
          <a:lstStyle/>
          <a:p>
            <a:pPr lvl="0"/>
            <a:r>
              <a:rPr lang="en-GB" sz="2400">
                <a:solidFill>
                  <a:srgbClr val="002060"/>
                </a:solidFill>
                <a:latin typeface="Century Gothic"/>
                <a:ea typeface="Century Gothic"/>
                <a:cs typeface="Century Gothic"/>
                <a:sym typeface="Century Gothic"/>
              </a:rPr>
              <a:t>Remember, in Spanish you </a:t>
            </a:r>
            <a:r>
              <a:rPr lang="en-GB" sz="2400" dirty="0">
                <a:solidFill>
                  <a:srgbClr val="002060"/>
                </a:solidFill>
                <a:latin typeface="Century Gothic"/>
                <a:ea typeface="Century Gothic"/>
                <a:cs typeface="Century Gothic"/>
                <a:sym typeface="Century Gothic"/>
              </a:rPr>
              <a:t>can give locations using adverbs </a:t>
            </a:r>
            <a:r>
              <a:rPr lang="en-GB" sz="2400">
                <a:solidFill>
                  <a:srgbClr val="002060"/>
                </a:solidFill>
                <a:latin typeface="Century Gothic"/>
                <a:ea typeface="Century Gothic"/>
                <a:cs typeface="Century Gothic"/>
                <a:sym typeface="Century Gothic"/>
              </a:rPr>
              <a:t>like ‘cerca’ or ‘lejos’.</a:t>
            </a:r>
            <a:endParaRPr dirty="0">
              <a:solidFill>
                <a:srgbClr val="002060"/>
              </a:solidFill>
            </a:endParaRPr>
          </a:p>
        </p:txBody>
      </p:sp>
      <p:sp>
        <p:nvSpPr>
          <p:cNvPr id="440" name="Google Shape;440;p17"/>
          <p:cNvSpPr txBox="1"/>
          <p:nvPr/>
        </p:nvSpPr>
        <p:spPr>
          <a:xfrm>
            <a:off x="1434386" y="1574217"/>
            <a:ext cx="109143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You often use ‘</a:t>
            </a:r>
            <a:r>
              <a:rPr lang="en-GB" sz="2400" b="1">
                <a:solidFill>
                  <a:srgbClr val="002060"/>
                </a:solidFill>
                <a:latin typeface="Century Gothic"/>
                <a:ea typeface="Century Gothic"/>
                <a:cs typeface="Century Gothic"/>
                <a:sym typeface="Century Gothic"/>
              </a:rPr>
              <a:t>de</a:t>
            </a:r>
            <a:r>
              <a:rPr lang="en-GB" sz="2400">
                <a:solidFill>
                  <a:srgbClr val="002060"/>
                </a:solidFill>
                <a:latin typeface="Century Gothic"/>
                <a:ea typeface="Century Gothic"/>
                <a:cs typeface="Century Gothic"/>
                <a:sym typeface="Century Gothic"/>
              </a:rPr>
              <a:t>’ after them to refer to a person, place or thing.</a:t>
            </a:r>
            <a:endParaRPr dirty="0">
              <a:solidFill>
                <a:srgbClr val="002060"/>
              </a:solidFill>
            </a:endParaRPr>
          </a:p>
        </p:txBody>
      </p:sp>
      <p:sp>
        <p:nvSpPr>
          <p:cNvPr id="441" name="Google Shape;441;p17"/>
          <p:cNvSpPr txBox="1"/>
          <p:nvPr/>
        </p:nvSpPr>
        <p:spPr>
          <a:xfrm>
            <a:off x="433476" y="2107908"/>
            <a:ext cx="5810915"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Hay un </a:t>
            </a:r>
            <a:r>
              <a:rPr lang="en-GB" sz="2400" err="1">
                <a:solidFill>
                  <a:srgbClr val="002060"/>
                </a:solidFill>
                <a:latin typeface="Century Gothic"/>
                <a:ea typeface="Century Gothic"/>
                <a:cs typeface="Century Gothic"/>
                <a:sym typeface="Century Gothic"/>
              </a:rPr>
              <a:t>reloj</a:t>
            </a:r>
            <a:r>
              <a:rPr lang="en-GB" sz="2400">
                <a:solidFill>
                  <a:srgbClr val="002060"/>
                </a:solidFill>
                <a:latin typeface="Century Gothic"/>
                <a:ea typeface="Century Gothic"/>
                <a:cs typeface="Century Gothic"/>
                <a:sym typeface="Century Gothic"/>
              </a:rPr>
              <a:t> </a:t>
            </a:r>
            <a:r>
              <a:rPr lang="en-GB" sz="2400" b="1">
                <a:solidFill>
                  <a:srgbClr val="EE6000"/>
                </a:solidFill>
                <a:latin typeface="Century Gothic"/>
                <a:ea typeface="Century Gothic"/>
                <a:cs typeface="Century Gothic"/>
                <a:sym typeface="Century Gothic"/>
              </a:rPr>
              <a:t>dentro </a:t>
            </a:r>
            <a:r>
              <a:rPr lang="en-GB" sz="2400" b="1" u="sng">
                <a:solidFill>
                  <a:srgbClr val="EE6000"/>
                </a:solidFill>
                <a:latin typeface="Century Gothic"/>
                <a:ea typeface="Century Gothic"/>
                <a:cs typeface="Century Gothic"/>
                <a:sym typeface="Century Gothic"/>
              </a:rPr>
              <a:t>de</a:t>
            </a:r>
            <a:r>
              <a:rPr lang="en-GB" sz="2400">
                <a:solidFill>
                  <a:schemeClr val="accent2"/>
                </a:solidFill>
                <a:latin typeface="Century Gothic"/>
                <a:ea typeface="Century Gothic"/>
                <a:cs typeface="Century Gothic"/>
                <a:sym typeface="Century Gothic"/>
              </a:rPr>
              <a:t> </a:t>
            </a:r>
            <a:r>
              <a:rPr lang="en-GB" sz="2400">
                <a:solidFill>
                  <a:srgbClr val="002060"/>
                </a:solidFill>
                <a:latin typeface="Century Gothic"/>
                <a:ea typeface="Century Gothic"/>
                <a:cs typeface="Century Gothic"/>
                <a:sym typeface="Century Gothic"/>
              </a:rPr>
              <a:t>la caja.</a:t>
            </a:r>
            <a:endParaRPr sz="2400" dirty="0">
              <a:solidFill>
                <a:srgbClr val="002060"/>
              </a:solidFill>
              <a:latin typeface="Century Gothic"/>
              <a:ea typeface="Century Gothic"/>
              <a:cs typeface="Century Gothic"/>
              <a:sym typeface="Century Gothic"/>
            </a:endParaRPr>
          </a:p>
        </p:txBody>
      </p:sp>
      <p:sp>
        <p:nvSpPr>
          <p:cNvPr id="443" name="Google Shape;443;p17"/>
          <p:cNvSpPr txBox="1"/>
          <p:nvPr/>
        </p:nvSpPr>
        <p:spPr>
          <a:xfrm>
            <a:off x="382709" y="4255949"/>
            <a:ext cx="115803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To refer to a singular </a:t>
            </a:r>
            <a:r>
              <a:rPr lang="en-GB" sz="2400" b="1" dirty="0">
                <a:solidFill>
                  <a:srgbClr val="002060"/>
                </a:solidFill>
                <a:latin typeface="Century Gothic"/>
                <a:ea typeface="Century Gothic"/>
                <a:cs typeface="Century Gothic"/>
                <a:sym typeface="Century Gothic"/>
              </a:rPr>
              <a:t>masculine</a:t>
            </a:r>
            <a:r>
              <a:rPr lang="en-GB" sz="2400" dirty="0">
                <a:solidFill>
                  <a:srgbClr val="002060"/>
                </a:solidFill>
                <a:latin typeface="Century Gothic"/>
                <a:ea typeface="Century Gothic"/>
                <a:cs typeface="Century Gothic"/>
                <a:sym typeface="Century Gothic"/>
              </a:rPr>
              <a:t> noun (e.g. el cine), change de + el </a:t>
            </a:r>
            <a:r>
              <a:rPr lang="en-GB" sz="2400">
                <a:solidFill>
                  <a:srgbClr val="002060"/>
                </a:solidFill>
                <a:latin typeface="Century Gothic"/>
                <a:ea typeface="Century Gothic"/>
                <a:cs typeface="Century Gothic"/>
                <a:sym typeface="Century Gothic"/>
              </a:rPr>
              <a:t>to ‘</a:t>
            </a:r>
            <a:r>
              <a:rPr lang="en-GB" sz="2400" b="1">
                <a:solidFill>
                  <a:srgbClr val="002060"/>
                </a:solidFill>
                <a:latin typeface="Century Gothic"/>
                <a:ea typeface="Century Gothic"/>
                <a:cs typeface="Century Gothic"/>
                <a:sym typeface="Century Gothic"/>
              </a:rPr>
              <a:t>____’.</a:t>
            </a:r>
            <a:endParaRPr sz="2400" dirty="0">
              <a:solidFill>
                <a:srgbClr val="002060"/>
              </a:solidFill>
              <a:latin typeface="Century Gothic"/>
              <a:ea typeface="Century Gothic"/>
              <a:cs typeface="Century Gothic"/>
              <a:sym typeface="Century Gothic"/>
            </a:endParaRPr>
          </a:p>
        </p:txBody>
      </p:sp>
      <p:sp>
        <p:nvSpPr>
          <p:cNvPr id="444" name="Google Shape;444;p17"/>
          <p:cNvSpPr txBox="1"/>
          <p:nvPr/>
        </p:nvSpPr>
        <p:spPr>
          <a:xfrm>
            <a:off x="394892" y="4738140"/>
            <a:ext cx="6056741" cy="461665"/>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La </a:t>
            </a:r>
            <a:r>
              <a:rPr lang="en-GB" sz="2400" dirty="0" err="1">
                <a:solidFill>
                  <a:srgbClr val="002060"/>
                </a:solidFill>
                <a:latin typeface="Century Gothic"/>
                <a:ea typeface="Century Gothic"/>
                <a:cs typeface="Century Gothic"/>
                <a:sym typeface="Century Gothic"/>
              </a:rPr>
              <a:t>jugadora</a:t>
            </a:r>
            <a:r>
              <a:rPr lang="en-GB" sz="2400" dirty="0">
                <a:solidFill>
                  <a:srgbClr val="002060"/>
                </a:solidFill>
                <a:latin typeface="Century Gothic"/>
                <a:ea typeface="Century Gothic"/>
                <a:cs typeface="Century Gothic"/>
                <a:sym typeface="Century Gothic"/>
              </a:rPr>
              <a:t> </a:t>
            </a:r>
            <a:r>
              <a:rPr lang="en-GB" sz="2400" err="1">
                <a:solidFill>
                  <a:srgbClr val="002060"/>
                </a:solidFill>
                <a:latin typeface="Century Gothic"/>
                <a:ea typeface="Century Gothic"/>
                <a:cs typeface="Century Gothic"/>
                <a:sym typeface="Century Gothic"/>
              </a:rPr>
              <a:t>está</a:t>
            </a:r>
            <a:r>
              <a:rPr lang="en-GB" sz="2400">
                <a:solidFill>
                  <a:srgbClr val="002060"/>
                </a:solidFill>
                <a:latin typeface="Century Gothic"/>
                <a:ea typeface="Century Gothic"/>
                <a:cs typeface="Century Gothic"/>
                <a:sym typeface="Century Gothic"/>
              </a:rPr>
              <a:t> </a:t>
            </a:r>
            <a:r>
              <a:rPr lang="en-GB" sz="2400" b="1">
                <a:solidFill>
                  <a:srgbClr val="EE6000"/>
                </a:solidFill>
                <a:latin typeface="Century Gothic"/>
                <a:ea typeface="Century Gothic"/>
                <a:cs typeface="Century Gothic"/>
                <a:sym typeface="Century Gothic"/>
              </a:rPr>
              <a:t>fuera del </a:t>
            </a:r>
            <a:r>
              <a:rPr lang="en-GB" sz="2400">
                <a:solidFill>
                  <a:srgbClr val="002060"/>
                </a:solidFill>
                <a:latin typeface="Century Gothic"/>
                <a:ea typeface="Century Gothic"/>
                <a:cs typeface="Century Gothic"/>
                <a:sym typeface="Century Gothic"/>
              </a:rPr>
              <a:t>estadio</a:t>
            </a:r>
            <a:r>
              <a:rPr lang="en-GB" sz="2400" dirty="0">
                <a:solidFill>
                  <a:srgbClr val="002060"/>
                </a:solidFill>
                <a:latin typeface="Century Gothic"/>
                <a:ea typeface="Century Gothic"/>
                <a:cs typeface="Century Gothic"/>
                <a:sym typeface="Century Gothic"/>
              </a:rPr>
              <a:t>. </a:t>
            </a:r>
            <a:endParaRPr sz="2400" dirty="0">
              <a:solidFill>
                <a:srgbClr val="002060"/>
              </a:solidFill>
              <a:latin typeface="Century Gothic"/>
              <a:ea typeface="Century Gothic"/>
              <a:cs typeface="Century Gothic"/>
              <a:sym typeface="Century Gothic"/>
            </a:endParaRPr>
          </a:p>
        </p:txBody>
      </p:sp>
      <p:sp>
        <p:nvSpPr>
          <p:cNvPr id="445" name="Google Shape;445;p17"/>
          <p:cNvSpPr txBox="1"/>
          <p:nvPr/>
        </p:nvSpPr>
        <p:spPr>
          <a:xfrm>
            <a:off x="6139792" y="4733452"/>
            <a:ext cx="6682355"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The player (f) </a:t>
            </a:r>
            <a:r>
              <a:rPr lang="en-GB" sz="2400">
                <a:solidFill>
                  <a:srgbClr val="002060"/>
                </a:solidFill>
                <a:latin typeface="Century Gothic"/>
                <a:ea typeface="Century Gothic"/>
                <a:cs typeface="Century Gothic"/>
                <a:sym typeface="Century Gothic"/>
              </a:rPr>
              <a:t>is </a:t>
            </a:r>
            <a:r>
              <a:rPr lang="en-GB" sz="2400" b="1">
                <a:solidFill>
                  <a:srgbClr val="EE6000"/>
                </a:solidFill>
                <a:latin typeface="Century Gothic"/>
                <a:ea typeface="Century Gothic"/>
                <a:cs typeface="Century Gothic"/>
                <a:sym typeface="Century Gothic"/>
              </a:rPr>
              <a:t>outside</a:t>
            </a:r>
            <a:r>
              <a:rPr lang="en-GB" sz="2400" b="1">
                <a:solidFill>
                  <a:srgbClr val="FF6600"/>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the stadium.</a:t>
            </a:r>
            <a:endParaRPr sz="2400" dirty="0">
              <a:solidFill>
                <a:srgbClr val="002060"/>
              </a:solidFill>
              <a:latin typeface="Century Gothic"/>
              <a:ea typeface="Century Gothic"/>
              <a:cs typeface="Century Gothic"/>
              <a:sym typeface="Century Gothic"/>
            </a:endParaRPr>
          </a:p>
        </p:txBody>
      </p:sp>
      <p:sp>
        <p:nvSpPr>
          <p:cNvPr id="446" name="Google Shape;446;p17"/>
          <p:cNvSpPr txBox="1"/>
          <p:nvPr/>
        </p:nvSpPr>
        <p:spPr>
          <a:xfrm>
            <a:off x="382709" y="5315448"/>
            <a:ext cx="108905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To refer to a singular </a:t>
            </a:r>
            <a:r>
              <a:rPr lang="en-GB" sz="2400" b="1" dirty="0">
                <a:solidFill>
                  <a:srgbClr val="002060"/>
                </a:solidFill>
                <a:latin typeface="Century Gothic"/>
                <a:ea typeface="Century Gothic"/>
                <a:cs typeface="Century Gothic"/>
                <a:sym typeface="Century Gothic"/>
              </a:rPr>
              <a:t>feminine</a:t>
            </a:r>
            <a:r>
              <a:rPr lang="en-GB" sz="2400" dirty="0">
                <a:solidFill>
                  <a:srgbClr val="002060"/>
                </a:solidFill>
                <a:latin typeface="Century Gothic"/>
                <a:ea typeface="Century Gothic"/>
                <a:cs typeface="Century Gothic"/>
                <a:sym typeface="Century Gothic"/>
              </a:rPr>
              <a:t> noun (e.g. la </a:t>
            </a:r>
            <a:r>
              <a:rPr lang="en-GB" sz="2400" dirty="0" err="1">
                <a:solidFill>
                  <a:srgbClr val="002060"/>
                </a:solidFill>
                <a:latin typeface="Century Gothic"/>
                <a:ea typeface="Century Gothic"/>
                <a:cs typeface="Century Gothic"/>
                <a:sym typeface="Century Gothic"/>
              </a:rPr>
              <a:t>estación</a:t>
            </a:r>
            <a:r>
              <a:rPr lang="en-GB" sz="2400" dirty="0">
                <a:solidFill>
                  <a:srgbClr val="002060"/>
                </a:solidFill>
                <a:latin typeface="Century Gothic"/>
                <a:ea typeface="Century Gothic"/>
                <a:cs typeface="Century Gothic"/>
                <a:sym typeface="Century Gothic"/>
              </a:rPr>
              <a:t>), </a:t>
            </a:r>
            <a:r>
              <a:rPr lang="en-GB" sz="2400">
                <a:solidFill>
                  <a:srgbClr val="002060"/>
                </a:solidFill>
                <a:latin typeface="Century Gothic"/>
                <a:ea typeface="Century Gothic"/>
                <a:cs typeface="Century Gothic"/>
                <a:sym typeface="Century Gothic"/>
              </a:rPr>
              <a:t>use ‘</a:t>
            </a:r>
            <a:r>
              <a:rPr lang="en-GB" sz="2400" b="1">
                <a:solidFill>
                  <a:srgbClr val="002060"/>
                </a:solidFill>
                <a:latin typeface="Century Gothic"/>
                <a:ea typeface="Century Gothic"/>
                <a:cs typeface="Century Gothic"/>
                <a:sym typeface="Century Gothic"/>
              </a:rPr>
              <a:t>_____</a:t>
            </a:r>
            <a:r>
              <a:rPr lang="en-GB" sz="240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447" name="Google Shape;447;p17"/>
          <p:cNvSpPr txBox="1"/>
          <p:nvPr/>
        </p:nvSpPr>
        <p:spPr>
          <a:xfrm>
            <a:off x="6369724" y="5800791"/>
            <a:ext cx="5593343"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002060"/>
                </a:solidFill>
                <a:latin typeface="Century Gothic"/>
                <a:ea typeface="Century Gothic"/>
                <a:cs typeface="Century Gothic"/>
                <a:sym typeface="Century Gothic"/>
              </a:rPr>
              <a:t>Our uncle </a:t>
            </a:r>
            <a:r>
              <a:rPr lang="en-GB" sz="2400">
                <a:solidFill>
                  <a:srgbClr val="002060"/>
                </a:solidFill>
                <a:latin typeface="Century Gothic"/>
                <a:ea typeface="Century Gothic"/>
                <a:cs typeface="Century Gothic"/>
                <a:sym typeface="Century Gothic"/>
              </a:rPr>
              <a:t>is </a:t>
            </a:r>
            <a:r>
              <a:rPr lang="en-GB" sz="2400" b="1">
                <a:solidFill>
                  <a:srgbClr val="EE6000"/>
                </a:solidFill>
                <a:latin typeface="Century Gothic"/>
                <a:ea typeface="Century Gothic"/>
                <a:cs typeface="Century Gothic"/>
                <a:sym typeface="Century Gothic"/>
              </a:rPr>
              <a:t>in front of </a:t>
            </a:r>
            <a:r>
              <a:rPr lang="en-GB" sz="2400">
                <a:solidFill>
                  <a:srgbClr val="002060"/>
                </a:solidFill>
                <a:latin typeface="Century Gothic"/>
                <a:ea typeface="Century Gothic"/>
                <a:cs typeface="Century Gothic"/>
                <a:sym typeface="Century Gothic"/>
              </a:rPr>
              <a:t>the </a:t>
            </a:r>
            <a:r>
              <a:rPr lang="en-GB" sz="2400" dirty="0">
                <a:solidFill>
                  <a:srgbClr val="002060"/>
                </a:solidFill>
                <a:latin typeface="Century Gothic"/>
                <a:ea typeface="Century Gothic"/>
                <a:cs typeface="Century Gothic"/>
                <a:sym typeface="Century Gothic"/>
              </a:rPr>
              <a:t>house.</a:t>
            </a:r>
            <a:endParaRPr sz="2400" dirty="0">
              <a:solidFill>
                <a:srgbClr val="002060"/>
              </a:solidFill>
              <a:latin typeface="Century Gothic"/>
              <a:ea typeface="Century Gothic"/>
              <a:cs typeface="Century Gothic"/>
              <a:sym typeface="Century Gothic"/>
            </a:endParaRPr>
          </a:p>
        </p:txBody>
      </p:sp>
      <p:sp>
        <p:nvSpPr>
          <p:cNvPr id="448" name="Google Shape;448;p17"/>
          <p:cNvSpPr txBox="1"/>
          <p:nvPr/>
        </p:nvSpPr>
        <p:spPr>
          <a:xfrm>
            <a:off x="382709" y="5805520"/>
            <a:ext cx="6182497" cy="461624"/>
          </a:xfrm>
          <a:prstGeom prst="rect">
            <a:avLst/>
          </a:prstGeom>
          <a:noFill/>
          <a:ln>
            <a:noFill/>
          </a:ln>
        </p:spPr>
        <p:txBody>
          <a:bodyPr spcFirstLastPara="1" wrap="square" lIns="91425" tIns="45700" rIns="91425" bIns="45700" anchor="t" anchorCtr="0">
            <a:spAutoFit/>
          </a:bodyPr>
          <a:lstStyle/>
          <a:p>
            <a:pPr lvl="0"/>
            <a:r>
              <a:rPr lang="en-GB" sz="2400" dirty="0" err="1">
                <a:solidFill>
                  <a:srgbClr val="002060"/>
                </a:solidFill>
                <a:latin typeface="Century Gothic"/>
                <a:ea typeface="Century Gothic"/>
                <a:cs typeface="Century Gothic"/>
                <a:sym typeface="Century Gothic"/>
              </a:rPr>
              <a:t>Nuestro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tío</a:t>
            </a:r>
            <a:r>
              <a:rPr lang="en-GB" sz="2400" dirty="0">
                <a:solidFill>
                  <a:srgbClr val="002060"/>
                </a:solidFill>
                <a:latin typeface="Century Gothic"/>
                <a:ea typeface="Century Gothic"/>
                <a:cs typeface="Century Gothic"/>
                <a:sym typeface="Century Gothic"/>
              </a:rPr>
              <a:t> </a:t>
            </a:r>
            <a:r>
              <a:rPr lang="en-GB" sz="2400" err="1">
                <a:solidFill>
                  <a:srgbClr val="002060"/>
                </a:solidFill>
                <a:latin typeface="Century Gothic"/>
                <a:ea typeface="Century Gothic"/>
                <a:cs typeface="Century Gothic"/>
                <a:sym typeface="Century Gothic"/>
              </a:rPr>
              <a:t>está</a:t>
            </a:r>
            <a:r>
              <a:rPr lang="en-GB" sz="2400">
                <a:solidFill>
                  <a:srgbClr val="002060"/>
                </a:solidFill>
                <a:latin typeface="Century Gothic"/>
                <a:ea typeface="Century Gothic"/>
                <a:cs typeface="Century Gothic"/>
                <a:sym typeface="Century Gothic"/>
              </a:rPr>
              <a:t> </a:t>
            </a:r>
            <a:r>
              <a:rPr lang="en-GB" sz="2400" b="1">
                <a:solidFill>
                  <a:srgbClr val="EE6000"/>
                </a:solidFill>
                <a:latin typeface="Century Gothic"/>
                <a:ea typeface="Century Gothic"/>
                <a:cs typeface="Century Gothic"/>
                <a:sym typeface="Century Gothic"/>
              </a:rPr>
              <a:t>delante de la</a:t>
            </a:r>
            <a:r>
              <a:rPr lang="en-GB" sz="2400" b="1">
                <a:solidFill>
                  <a:schemeClr val="accent2"/>
                </a:solidFill>
                <a:latin typeface="Century Gothic"/>
                <a:ea typeface="Century Gothic"/>
                <a:cs typeface="Century Gothic"/>
                <a:sym typeface="Century Gothic"/>
              </a:rPr>
              <a:t> </a:t>
            </a:r>
            <a:r>
              <a:rPr lang="en-GB" sz="2400">
                <a:solidFill>
                  <a:srgbClr val="002060"/>
                </a:solidFill>
                <a:latin typeface="Century Gothic"/>
                <a:ea typeface="Century Gothic"/>
                <a:cs typeface="Century Gothic"/>
                <a:sym typeface="Century Gothic"/>
              </a:rPr>
              <a:t>casa.</a:t>
            </a:r>
            <a:r>
              <a:rPr lang="en-GB" sz="2400" b="1">
                <a:solidFill>
                  <a:srgbClr val="E25B00"/>
                </a:solidFill>
                <a:latin typeface="Century Gothic"/>
                <a:ea typeface="Century Gothic"/>
                <a:cs typeface="Century Gothic"/>
                <a:sym typeface="Century Gothic"/>
              </a:rPr>
              <a:t>  </a:t>
            </a:r>
            <a:endParaRPr sz="2400" dirty="0">
              <a:solidFill>
                <a:srgbClr val="002060"/>
              </a:solidFill>
              <a:latin typeface="Century Gothic"/>
              <a:ea typeface="Century Gothic"/>
              <a:cs typeface="Century Gothic"/>
              <a:sym typeface="Century Gothic"/>
            </a:endParaRPr>
          </a:p>
        </p:txBody>
      </p:sp>
      <p:pic>
        <p:nvPicPr>
          <p:cNvPr id="449" name="Google Shape;449;p1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450" name="Google Shape;450;p17"/>
          <p:cNvSpPr txBox="1">
            <a:spLocks noGrp="1"/>
          </p:cNvSpPr>
          <p:nvPr>
            <p:ph type="title"/>
          </p:nvPr>
        </p:nvSpPr>
        <p:spPr>
          <a:xfrm>
            <a:off x="0" y="240747"/>
            <a:ext cx="7351059" cy="87048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Talking about </a:t>
            </a:r>
            <a:r>
              <a:rPr lang="en-GB" sz="2400" b="1">
                <a:solidFill>
                  <a:srgbClr val="FFFFFF"/>
                </a:solidFill>
              </a:rPr>
              <a:t>places and locations</a:t>
            </a:r>
            <a:br>
              <a:rPr lang="en-GB" sz="2400" b="1">
                <a:solidFill>
                  <a:schemeClr val="lt1"/>
                </a:solidFill>
              </a:rPr>
            </a:br>
            <a:r>
              <a:rPr lang="en-GB" sz="2400">
                <a:solidFill>
                  <a:srgbClr val="FFFFFF"/>
                </a:solidFill>
              </a:rPr>
              <a:t>Using ‘del’ and ‘de la’ with adverbs</a:t>
            </a:r>
            <a:endParaRPr sz="2400">
              <a:solidFill>
                <a:srgbClr val="002060"/>
              </a:solidFill>
            </a:endParaRPr>
          </a:p>
        </p:txBody>
      </p:sp>
      <p:sp>
        <p:nvSpPr>
          <p:cNvPr id="451" name="Google Shape;451;p17"/>
          <p:cNvSpPr txBox="1"/>
          <p:nvPr/>
        </p:nvSpPr>
        <p:spPr>
          <a:xfrm>
            <a:off x="10838507" y="4255949"/>
            <a:ext cx="100581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002060"/>
                </a:solidFill>
                <a:latin typeface="Century Gothic"/>
                <a:ea typeface="Century Gothic"/>
                <a:cs typeface="Century Gothic"/>
                <a:sym typeface="Century Gothic"/>
              </a:rPr>
              <a:t>del</a:t>
            </a:r>
            <a:endParaRPr>
              <a:solidFill>
                <a:srgbClr val="002060"/>
              </a:solidFill>
            </a:endParaRPr>
          </a:p>
        </p:txBody>
      </p:sp>
      <p:sp>
        <p:nvSpPr>
          <p:cNvPr id="452" name="Google Shape;452;p17"/>
          <p:cNvSpPr txBox="1"/>
          <p:nvPr/>
        </p:nvSpPr>
        <p:spPr>
          <a:xfrm>
            <a:off x="5298817" y="2107907"/>
            <a:ext cx="4930310" cy="461665"/>
          </a:xfrm>
          <a:prstGeom prst="rect">
            <a:avLst/>
          </a:prstGeom>
          <a:noFill/>
          <a:ln>
            <a:noFill/>
          </a:ln>
        </p:spPr>
        <p:txBody>
          <a:bodyPr spcFirstLastPara="1" wrap="square" lIns="91425" tIns="45700" rIns="91425" bIns="45700" anchor="t" anchorCtr="0">
            <a:spAutoFit/>
          </a:bodyPr>
          <a:lstStyle/>
          <a:p>
            <a:pPr lvl="0" algn="ctr"/>
            <a:r>
              <a:rPr lang="en-GB" sz="2400" dirty="0">
                <a:solidFill>
                  <a:srgbClr val="002060"/>
                </a:solidFill>
                <a:latin typeface="Century Gothic"/>
                <a:ea typeface="Century Gothic"/>
                <a:cs typeface="Century Gothic"/>
                <a:sym typeface="Century Gothic"/>
              </a:rPr>
              <a:t>There is a </a:t>
            </a:r>
            <a:r>
              <a:rPr lang="en-GB" sz="2400">
                <a:solidFill>
                  <a:srgbClr val="002060"/>
                </a:solidFill>
                <a:latin typeface="Century Gothic"/>
                <a:ea typeface="Century Gothic"/>
                <a:cs typeface="Century Gothic"/>
                <a:sym typeface="Century Gothic"/>
              </a:rPr>
              <a:t>watch</a:t>
            </a:r>
            <a:r>
              <a:rPr lang="en-GB" sz="2400" b="1">
                <a:solidFill>
                  <a:srgbClr val="002060"/>
                </a:solidFill>
                <a:latin typeface="Century Gothic"/>
                <a:ea typeface="Century Gothic"/>
                <a:cs typeface="Century Gothic"/>
                <a:sym typeface="Century Gothic"/>
              </a:rPr>
              <a:t> </a:t>
            </a:r>
            <a:r>
              <a:rPr lang="en-GB" sz="2400" b="1">
                <a:solidFill>
                  <a:srgbClr val="EE6000"/>
                </a:solidFill>
                <a:latin typeface="Century Gothic"/>
                <a:ea typeface="Century Gothic"/>
                <a:cs typeface="Century Gothic"/>
                <a:sym typeface="Century Gothic"/>
              </a:rPr>
              <a:t>inside</a:t>
            </a:r>
            <a:r>
              <a:rPr lang="en-GB" sz="2400">
                <a:solidFill>
                  <a:srgbClr val="1F3864"/>
                </a:solidFill>
                <a:latin typeface="Century Gothic"/>
                <a:ea typeface="Century Gothic"/>
                <a:cs typeface="Century Gothic"/>
                <a:sym typeface="Century Gothic"/>
              </a:rPr>
              <a:t> </a:t>
            </a:r>
            <a:r>
              <a:rPr lang="en-GB" sz="2400" dirty="0">
                <a:solidFill>
                  <a:srgbClr val="002060"/>
                </a:solidFill>
                <a:latin typeface="Century Gothic"/>
                <a:ea typeface="Century Gothic"/>
                <a:cs typeface="Century Gothic"/>
                <a:sym typeface="Century Gothic"/>
              </a:rPr>
              <a:t>the box.</a:t>
            </a:r>
            <a:endParaRPr sz="2400" dirty="0">
              <a:solidFill>
                <a:srgbClr val="002060"/>
              </a:solidFill>
              <a:latin typeface="Century Gothic"/>
              <a:ea typeface="Century Gothic"/>
              <a:cs typeface="Century Gothic"/>
              <a:sym typeface="Century Gothic"/>
            </a:endParaRPr>
          </a:p>
        </p:txBody>
      </p:sp>
      <p:sp>
        <p:nvSpPr>
          <p:cNvPr id="455" name="Google Shape;455;p17"/>
          <p:cNvSpPr/>
          <p:nvPr/>
        </p:nvSpPr>
        <p:spPr>
          <a:xfrm>
            <a:off x="2822496" y="2715183"/>
            <a:ext cx="6772324" cy="1395156"/>
          </a:xfrm>
          <a:prstGeom prst="wedgeRoundRectCallout">
            <a:avLst>
              <a:gd name="adj1" fmla="val -35220"/>
              <a:gd name="adj2" fmla="val -56549"/>
              <a:gd name="adj3" fmla="val 16667"/>
            </a:avLst>
          </a:prstGeom>
          <a:solidFill>
            <a:srgbClr val="FEF2CC"/>
          </a:solidFill>
          <a:ln w="38100" cap="flat" cmpd="sng">
            <a:solidFill>
              <a:schemeClr val="accent1">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GB" sz="2400" dirty="0">
                <a:solidFill>
                  <a:srgbClr val="002060"/>
                </a:solidFill>
                <a:latin typeface="Century Gothic"/>
                <a:ea typeface="Century Gothic"/>
                <a:cs typeface="Century Gothic"/>
                <a:sym typeface="Century Gothic"/>
              </a:rPr>
              <a:t>In English we use several words </a:t>
            </a:r>
            <a:r>
              <a:rPr lang="en-GB" sz="2400">
                <a:solidFill>
                  <a:srgbClr val="002060"/>
                </a:solidFill>
                <a:latin typeface="Century Gothic"/>
                <a:ea typeface="Century Gothic"/>
                <a:cs typeface="Century Gothic"/>
                <a:sym typeface="Century Gothic"/>
              </a:rPr>
              <a:t>for this ‘de’: </a:t>
            </a:r>
            <a:endParaRPr lang="en-GB" sz="2400"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near (</a:t>
            </a:r>
            <a:r>
              <a:rPr lang="en-GB" sz="2400" b="1" dirty="0">
                <a:solidFill>
                  <a:srgbClr val="002060"/>
                </a:solidFill>
                <a:latin typeface="Century Gothic"/>
                <a:ea typeface="Century Gothic"/>
                <a:cs typeface="Century Gothic"/>
                <a:sym typeface="Century Gothic"/>
              </a:rPr>
              <a:t>to</a:t>
            </a:r>
            <a:r>
              <a:rPr lang="en-GB" sz="2400" dirty="0">
                <a:solidFill>
                  <a:srgbClr val="002060"/>
                </a:solidFill>
                <a:latin typeface="Century Gothic"/>
                <a:ea typeface="Century Gothic"/>
                <a:cs typeface="Century Gothic"/>
                <a:sym typeface="Century Gothic"/>
              </a:rPr>
              <a:t>), far (</a:t>
            </a:r>
            <a:r>
              <a:rPr lang="en-GB" sz="2400" b="1" dirty="0">
                <a:solidFill>
                  <a:srgbClr val="002060"/>
                </a:solidFill>
                <a:latin typeface="Century Gothic"/>
                <a:ea typeface="Century Gothic"/>
                <a:cs typeface="Century Gothic"/>
                <a:sym typeface="Century Gothic"/>
              </a:rPr>
              <a:t>from</a:t>
            </a:r>
            <a:r>
              <a:rPr lang="en-GB" sz="2400" dirty="0">
                <a:solidFill>
                  <a:srgbClr val="002060"/>
                </a:solidFill>
                <a:latin typeface="Century Gothic"/>
                <a:ea typeface="Century Gothic"/>
                <a:cs typeface="Century Gothic"/>
                <a:sym typeface="Century Gothic"/>
              </a:rPr>
              <a:t>), in front (</a:t>
            </a:r>
            <a:r>
              <a:rPr lang="en-GB" sz="2400" b="1" dirty="0">
                <a:solidFill>
                  <a:srgbClr val="002060"/>
                </a:solidFill>
                <a:latin typeface="Century Gothic"/>
                <a:ea typeface="Century Gothic"/>
                <a:cs typeface="Century Gothic"/>
                <a:sym typeface="Century Gothic"/>
              </a:rPr>
              <a:t>of</a:t>
            </a:r>
            <a:r>
              <a:rPr lang="en-GB" sz="2400" dirty="0">
                <a:solidFill>
                  <a:srgbClr val="002060"/>
                </a:solidFill>
                <a:latin typeface="Century Gothic"/>
                <a:ea typeface="Century Gothic"/>
                <a:cs typeface="Century Gothic"/>
                <a:sym typeface="Century Gothic"/>
              </a:rPr>
              <a:t>).</a:t>
            </a:r>
            <a:br>
              <a:rPr lang="en-GB" sz="2400" dirty="0">
                <a:solidFill>
                  <a:srgbClr val="002060"/>
                </a:solidFill>
                <a:latin typeface="Century Gothic"/>
                <a:ea typeface="Century Gothic"/>
                <a:cs typeface="Century Gothic"/>
                <a:sym typeface="Century Gothic"/>
              </a:rPr>
            </a:br>
            <a:r>
              <a:rPr lang="en-GB" sz="2400" dirty="0">
                <a:solidFill>
                  <a:srgbClr val="002060"/>
                </a:solidFill>
                <a:latin typeface="Century Gothic"/>
                <a:ea typeface="Century Gothic"/>
                <a:cs typeface="Century Gothic"/>
                <a:sym typeface="Century Gothic"/>
              </a:rPr>
              <a:t>Or no word: under (-), behind (-), outside (-)</a:t>
            </a:r>
            <a:endParaRPr dirty="0">
              <a:solidFill>
                <a:srgbClr val="002060"/>
              </a:solidFill>
            </a:endParaRPr>
          </a:p>
        </p:txBody>
      </p:sp>
      <p:sp>
        <p:nvSpPr>
          <p:cNvPr id="2" name="Rectangle 1"/>
          <p:cNvSpPr/>
          <p:nvPr/>
        </p:nvSpPr>
        <p:spPr>
          <a:xfrm>
            <a:off x="9006319" y="5315448"/>
            <a:ext cx="949299" cy="461665"/>
          </a:xfrm>
          <a:prstGeom prst="rect">
            <a:avLst/>
          </a:prstGeom>
        </p:spPr>
        <p:txBody>
          <a:bodyPr wrap="none">
            <a:spAutoFit/>
          </a:bodyPr>
          <a:lstStyle/>
          <a:p>
            <a:r>
              <a:rPr lang="en-GB" sz="2400" b="1">
                <a:solidFill>
                  <a:srgbClr val="002060"/>
                </a:solidFill>
                <a:latin typeface="Century Gothic"/>
                <a:ea typeface="Century Gothic"/>
                <a:cs typeface="Century Gothic"/>
                <a:sym typeface="Century Gothic"/>
              </a:rPr>
              <a:t>de la</a:t>
            </a:r>
            <a:endParaRPr lang="en-GB" sz="2400">
              <a:solidFill>
                <a:srgbClr val="002060"/>
              </a:solidFill>
            </a:endParaRPr>
          </a:p>
        </p:txBody>
      </p:sp>
      <p:sp>
        <p:nvSpPr>
          <p:cNvPr id="21" name="Google Shape;332;p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8"/>
          <p:cNvSpPr txBox="1">
            <a:spLocks noGrp="1"/>
          </p:cNvSpPr>
          <p:nvPr>
            <p:ph type="title"/>
          </p:nvPr>
        </p:nvSpPr>
        <p:spPr>
          <a:xfrm>
            <a:off x="120385" y="106170"/>
            <a:ext cx="10967788" cy="79369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15076"/>
              </a:buClr>
              <a:buSzPts val="2400"/>
              <a:buFont typeface="Century Gothic"/>
              <a:buNone/>
            </a:pPr>
            <a:r>
              <a:rPr lang="en-GB" sz="2200" b="1" dirty="0">
                <a:solidFill>
                  <a:srgbClr val="002060"/>
                </a:solidFill>
              </a:rPr>
              <a:t>¡Una </a:t>
            </a:r>
            <a:r>
              <a:rPr lang="en-GB" sz="2200" b="1" dirty="0" err="1">
                <a:solidFill>
                  <a:srgbClr val="002060"/>
                </a:solidFill>
              </a:rPr>
              <a:t>jugadora</a:t>
            </a:r>
            <a:r>
              <a:rPr lang="en-GB" sz="2200" b="1" dirty="0">
                <a:solidFill>
                  <a:srgbClr val="002060"/>
                </a:solidFill>
              </a:rPr>
              <a:t> de </a:t>
            </a:r>
            <a:r>
              <a:rPr lang="en-GB" sz="2200" b="1" dirty="0" err="1">
                <a:solidFill>
                  <a:srgbClr val="002060"/>
                </a:solidFill>
              </a:rPr>
              <a:t>fútbol</a:t>
            </a:r>
            <a:r>
              <a:rPr lang="en-GB" sz="2200" b="1" dirty="0">
                <a:solidFill>
                  <a:srgbClr val="002060"/>
                </a:solidFill>
              </a:rPr>
              <a:t> </a:t>
            </a:r>
            <a:r>
              <a:rPr lang="en-GB" sz="2200" b="1" dirty="0" err="1">
                <a:solidFill>
                  <a:srgbClr val="002060"/>
                </a:solidFill>
              </a:rPr>
              <a:t>habla</a:t>
            </a:r>
            <a:r>
              <a:rPr lang="en-GB" sz="2200" b="1">
                <a:solidFill>
                  <a:srgbClr val="002060"/>
                </a:solidFill>
              </a:rPr>
              <a:t>! </a:t>
            </a:r>
            <a:r>
              <a:rPr lang="en-GB" sz="2200">
                <a:solidFill>
                  <a:srgbClr val="002060"/>
                </a:solidFill>
              </a:rPr>
              <a:t>La actividad, ¿cuándo </a:t>
            </a:r>
            <a:r>
              <a:rPr lang="en-GB" sz="2200" dirty="0" err="1">
                <a:solidFill>
                  <a:srgbClr val="002060"/>
                </a:solidFill>
              </a:rPr>
              <a:t>pasa</a:t>
            </a:r>
            <a:r>
              <a:rPr lang="en-GB" sz="2200" dirty="0">
                <a:solidFill>
                  <a:srgbClr val="002060"/>
                </a:solidFill>
              </a:rPr>
              <a:t> </a:t>
            </a:r>
            <a:r>
              <a:rPr lang="en-GB" sz="2200">
                <a:solidFill>
                  <a:srgbClr val="002060"/>
                </a:solidFill>
              </a:rPr>
              <a:t>/ pasó? </a:t>
            </a:r>
            <a:r>
              <a:rPr lang="en-GB" sz="2200" dirty="0">
                <a:solidFill>
                  <a:srgbClr val="002060"/>
                </a:solidFill>
              </a:rPr>
              <a:t>¿</a:t>
            </a:r>
            <a:r>
              <a:rPr lang="en-GB" sz="2200" dirty="0" err="1">
                <a:solidFill>
                  <a:srgbClr val="002060"/>
                </a:solidFill>
              </a:rPr>
              <a:t>Normalmente</a:t>
            </a:r>
            <a:r>
              <a:rPr lang="en-GB" sz="2200" dirty="0">
                <a:solidFill>
                  <a:srgbClr val="002060"/>
                </a:solidFill>
              </a:rPr>
              <a:t> o </a:t>
            </a:r>
            <a:r>
              <a:rPr lang="en-GB" sz="2200" dirty="0" err="1">
                <a:solidFill>
                  <a:srgbClr val="002060"/>
                </a:solidFill>
              </a:rPr>
              <a:t>ayer</a:t>
            </a:r>
            <a:r>
              <a:rPr lang="en-GB" sz="2200" dirty="0">
                <a:solidFill>
                  <a:srgbClr val="002060"/>
                </a:solidFill>
              </a:rPr>
              <a:t>? Escribe ‘del’ o ‘de la’. </a:t>
            </a:r>
            <a:r>
              <a:rPr lang="en-GB" sz="2200" dirty="0" err="1">
                <a:solidFill>
                  <a:srgbClr val="002060"/>
                </a:solidFill>
              </a:rPr>
              <a:t>También</a:t>
            </a:r>
            <a:r>
              <a:rPr lang="en-GB" sz="2200" dirty="0">
                <a:solidFill>
                  <a:srgbClr val="002060"/>
                </a:solidFill>
              </a:rPr>
              <a:t> </a:t>
            </a:r>
            <a:r>
              <a:rPr lang="en-GB" sz="2200">
                <a:solidFill>
                  <a:srgbClr val="002060"/>
                </a:solidFill>
              </a:rPr>
              <a:t>escribe la acción en inglés, y </a:t>
            </a:r>
            <a:r>
              <a:rPr lang="en-GB" sz="2200" err="1">
                <a:solidFill>
                  <a:srgbClr val="002060"/>
                </a:solidFill>
              </a:rPr>
              <a:t>dónde</a:t>
            </a:r>
            <a:r>
              <a:rPr lang="en-GB" sz="2200">
                <a:solidFill>
                  <a:srgbClr val="002060"/>
                </a:solidFill>
              </a:rPr>
              <a:t> pasa.</a:t>
            </a:r>
            <a:endParaRPr sz="2200" dirty="0">
              <a:solidFill>
                <a:srgbClr val="002060"/>
              </a:solidFill>
            </a:endParaRPr>
          </a:p>
        </p:txBody>
      </p:sp>
      <p:sp>
        <p:nvSpPr>
          <p:cNvPr id="463" name="Google Shape;463;p18"/>
          <p:cNvSpPr/>
          <p:nvPr/>
        </p:nvSpPr>
        <p:spPr>
          <a:xfrm>
            <a:off x="11201400" y="258166"/>
            <a:ext cx="7267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graphicFrame>
        <p:nvGraphicFramePr>
          <p:cNvPr id="464" name="Google Shape;464;p18"/>
          <p:cNvGraphicFramePr/>
          <p:nvPr>
            <p:extLst>
              <p:ext uri="{D42A27DB-BD31-4B8C-83A1-F6EECF244321}">
                <p14:modId xmlns:p14="http://schemas.microsoft.com/office/powerpoint/2010/main" val="3910181884"/>
              </p:ext>
            </p:extLst>
          </p:nvPr>
        </p:nvGraphicFramePr>
        <p:xfrm>
          <a:off x="215900" y="864761"/>
          <a:ext cx="11712243" cy="4930353"/>
        </p:xfrm>
        <a:graphic>
          <a:graphicData uri="http://schemas.openxmlformats.org/drawingml/2006/table">
            <a:tbl>
              <a:tblPr firstRow="1" bandRow="1">
                <a:tableStyleId>{DCF07AD1-ED91-461E-8050-30C504A3F58A}</a:tableStyleId>
              </a:tblPr>
              <a:tblGrid>
                <a:gridCol w="308974">
                  <a:extLst>
                    <a:ext uri="{9D8B030D-6E8A-4147-A177-3AD203B41FA5}">
                      <a16:colId xmlns:a16="http://schemas.microsoft.com/office/drawing/2014/main" val="20000"/>
                    </a:ext>
                  </a:extLst>
                </a:gridCol>
                <a:gridCol w="6777626">
                  <a:extLst>
                    <a:ext uri="{9D8B030D-6E8A-4147-A177-3AD203B41FA5}">
                      <a16:colId xmlns:a16="http://schemas.microsoft.com/office/drawing/2014/main" val="20001"/>
                    </a:ext>
                  </a:extLst>
                </a:gridCol>
                <a:gridCol w="774700">
                  <a:extLst>
                    <a:ext uri="{9D8B030D-6E8A-4147-A177-3AD203B41FA5}">
                      <a16:colId xmlns:a16="http://schemas.microsoft.com/office/drawing/2014/main" val="20002"/>
                    </a:ext>
                  </a:extLst>
                </a:gridCol>
                <a:gridCol w="809625">
                  <a:extLst>
                    <a:ext uri="{9D8B030D-6E8A-4147-A177-3AD203B41FA5}">
                      <a16:colId xmlns:a16="http://schemas.microsoft.com/office/drawing/2014/main" val="2342514554"/>
                    </a:ext>
                  </a:extLst>
                </a:gridCol>
                <a:gridCol w="3041318">
                  <a:extLst>
                    <a:ext uri="{9D8B030D-6E8A-4147-A177-3AD203B41FA5}">
                      <a16:colId xmlns:a16="http://schemas.microsoft.com/office/drawing/2014/main" val="20003"/>
                    </a:ext>
                  </a:extLst>
                </a:gridCol>
              </a:tblGrid>
              <a:tr h="639169">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rPr>
                        <a:t>¿Del o de la?</a:t>
                      </a:r>
                      <a:endParaRPr sz="2000" dirty="0">
                        <a:solidFill>
                          <a:srgbClr val="002060"/>
                        </a:solidFill>
                      </a:endParaRPr>
                    </a:p>
                  </a:txBody>
                  <a:tcPr marL="91450" marR="91450" marT="45725" marB="45725" anchor="ctr"/>
                </a:tc>
                <a:tc>
                  <a:txBody>
                    <a:bodyPr/>
                    <a:lstStyle/>
                    <a:p>
                      <a:pPr marL="0" marR="0" lvl="0" indent="0" algn="ctr" rtl="0">
                        <a:spcBef>
                          <a:spcPts val="0"/>
                        </a:spcBef>
                        <a:spcAft>
                          <a:spcPts val="0"/>
                        </a:spcAft>
                        <a:buNone/>
                      </a:pPr>
                      <a:endParaRPr sz="2000" dirty="0">
                        <a:solidFill>
                          <a:srgbClr val="002060"/>
                        </a:solidFill>
                      </a:endParaRPr>
                    </a:p>
                  </a:txBody>
                  <a:tcPr marL="91450" marR="91450" marT="45725" marB="45725" anchor="ctr"/>
                </a:tc>
                <a:tc>
                  <a:txBody>
                    <a:bodyPr/>
                    <a:lstStyle/>
                    <a:p>
                      <a:pPr marL="0" marR="0" lvl="0" indent="0" algn="ctr" rtl="0">
                        <a:spcBef>
                          <a:spcPts val="0"/>
                        </a:spcBef>
                        <a:spcAft>
                          <a:spcPts val="0"/>
                        </a:spcAft>
                        <a:buNone/>
                      </a:pPr>
                      <a:endParaRPr sz="2000" b="0" dirty="0">
                        <a:solidFill>
                          <a:srgbClr val="002060"/>
                        </a:solidFill>
                      </a:endParaRPr>
                    </a:p>
                  </a:txBody>
                  <a:tcPr marL="91450" marR="91450" marT="45725" marB="45725" anchor="ctr"/>
                </a:tc>
                <a:tc>
                  <a:txBody>
                    <a:bodyPr/>
                    <a:lstStyle/>
                    <a:p>
                      <a:pPr marL="0" marR="0" lvl="0" indent="0" algn="ctr" rtl="0">
                        <a:spcBef>
                          <a:spcPts val="0"/>
                        </a:spcBef>
                        <a:spcAft>
                          <a:spcPts val="0"/>
                        </a:spcAft>
                        <a:buNone/>
                      </a:pPr>
                      <a:r>
                        <a:rPr lang="en-GB" sz="2000" dirty="0">
                          <a:solidFill>
                            <a:srgbClr val="002060"/>
                          </a:solidFill>
                        </a:rPr>
                        <a:t>¿</a:t>
                      </a:r>
                      <a:r>
                        <a:rPr lang="en-GB" sz="2000" dirty="0" err="1">
                          <a:solidFill>
                            <a:srgbClr val="002060"/>
                          </a:solidFill>
                        </a:rPr>
                        <a:t>Qué</a:t>
                      </a:r>
                      <a:r>
                        <a:rPr lang="en-GB" sz="2000" dirty="0">
                          <a:solidFill>
                            <a:srgbClr val="002060"/>
                          </a:solidFill>
                        </a:rPr>
                        <a:t> y </a:t>
                      </a:r>
                      <a:r>
                        <a:rPr lang="en-GB" sz="2000" dirty="0" err="1">
                          <a:solidFill>
                            <a:srgbClr val="002060"/>
                          </a:solidFill>
                        </a:rPr>
                        <a:t>dónde</a:t>
                      </a:r>
                      <a:r>
                        <a:rPr lang="en-GB" sz="2000" dirty="0">
                          <a:solidFill>
                            <a:srgbClr val="002060"/>
                          </a:solidFill>
                        </a:rPr>
                        <a:t>?</a:t>
                      </a:r>
                      <a:endParaRPr sz="2000" dirty="0">
                        <a:solidFill>
                          <a:srgbClr val="002060"/>
                        </a:solidFill>
                      </a:endParaRPr>
                    </a:p>
                  </a:txBody>
                  <a:tcPr marL="91450" marR="91450" marT="45725" marB="45725" anchor="ctr">
                    <a:noFill/>
                  </a:tcPr>
                </a:tc>
                <a:extLst>
                  <a:ext uri="{0D108BD9-81ED-4DB2-BD59-A6C34878D82A}">
                    <a16:rowId xmlns:a16="http://schemas.microsoft.com/office/drawing/2014/main" val="10000"/>
                  </a:ext>
                </a:extLst>
              </a:tr>
              <a:tr h="721401">
                <a:tc>
                  <a:txBody>
                    <a:bodyPr/>
                    <a:lstStyle/>
                    <a:p>
                      <a:pPr marL="0" marR="0" lvl="0" indent="0" algn="ctr" rtl="0">
                        <a:spcBef>
                          <a:spcPts val="0"/>
                        </a:spcBef>
                        <a:spcAft>
                          <a:spcPts val="0"/>
                        </a:spcAft>
                        <a:buNone/>
                      </a:pPr>
                      <a:r>
                        <a:rPr lang="en-GB" sz="2000" b="1" dirty="0">
                          <a:solidFill>
                            <a:srgbClr val="002060"/>
                          </a:solidFill>
                        </a:rPr>
                        <a:t>1</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a:solidFill>
                            <a:srgbClr val="002060"/>
                          </a:solidFill>
                        </a:rPr>
                        <a:t>Hago una fila detrás ______ capitana antes de </a:t>
                      </a:r>
                      <a:r>
                        <a:rPr lang="en-GB" sz="2000" baseline="0">
                          <a:solidFill>
                            <a:srgbClr val="002060"/>
                          </a:solidFill>
                        </a:rPr>
                        <a:t>jugar</a:t>
                      </a:r>
                      <a:r>
                        <a:rPr lang="en-GB" sz="2000">
                          <a:solidFill>
                            <a:srgbClr val="002060"/>
                          </a:solidFill>
                        </a:rPr>
                        <a:t>.</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extLst>
                  <a:ext uri="{0D108BD9-81ED-4DB2-BD59-A6C34878D82A}">
                    <a16:rowId xmlns:a16="http://schemas.microsoft.com/office/drawing/2014/main" val="10001"/>
                  </a:ext>
                </a:extLst>
              </a:tr>
              <a:tr h="634628">
                <a:tc>
                  <a:txBody>
                    <a:bodyPr/>
                    <a:lstStyle/>
                    <a:p>
                      <a:pPr marL="0" marR="0" lvl="0" indent="0" algn="ctr" rtl="0">
                        <a:spcBef>
                          <a:spcPts val="0"/>
                        </a:spcBef>
                        <a:spcAft>
                          <a:spcPts val="0"/>
                        </a:spcAft>
                        <a:buNone/>
                      </a:pPr>
                      <a:r>
                        <a:rPr lang="en-GB" sz="2000" b="1" dirty="0">
                          <a:solidFill>
                            <a:srgbClr val="002060"/>
                          </a:solidFill>
                        </a:rPr>
                        <a:t>2</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a:solidFill>
                            <a:srgbClr val="002060"/>
                          </a:solidFill>
                        </a:rPr>
                        <a:t>Hice </a:t>
                      </a:r>
                      <a:r>
                        <a:rPr lang="en-GB" sz="2000" err="1">
                          <a:solidFill>
                            <a:srgbClr val="002060"/>
                          </a:solidFill>
                        </a:rPr>
                        <a:t>gestos</a:t>
                      </a:r>
                      <a:r>
                        <a:rPr lang="en-GB" sz="2000">
                          <a:solidFill>
                            <a:srgbClr val="002060"/>
                          </a:solidFill>
                        </a:rPr>
                        <a:t> tontos al lado  ______ árbitra*.</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extLst>
                  <a:ext uri="{0D108BD9-81ED-4DB2-BD59-A6C34878D82A}">
                    <a16:rowId xmlns:a16="http://schemas.microsoft.com/office/drawing/2014/main" val="10002"/>
                  </a:ext>
                </a:extLst>
              </a:tr>
              <a:tr h="587031">
                <a:tc>
                  <a:txBody>
                    <a:bodyPr/>
                    <a:lstStyle/>
                    <a:p>
                      <a:pPr marL="0" marR="0" lvl="0" indent="0" algn="ctr" rtl="0">
                        <a:spcBef>
                          <a:spcPts val="0"/>
                        </a:spcBef>
                        <a:spcAft>
                          <a:spcPts val="0"/>
                        </a:spcAft>
                        <a:buNone/>
                      </a:pPr>
                      <a:r>
                        <a:rPr lang="en-GB" sz="2000" b="1" dirty="0">
                          <a:solidFill>
                            <a:srgbClr val="002060"/>
                          </a:solidFill>
                        </a:rPr>
                        <a:t>3</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a:solidFill>
                            <a:srgbClr val="002060"/>
                          </a:solidFill>
                        </a:rPr>
                        <a:t>Durante el verano</a:t>
                      </a:r>
                      <a:r>
                        <a:rPr lang="en-GB" sz="2000" baseline="0">
                          <a:solidFill>
                            <a:srgbClr val="002060"/>
                          </a:solidFill>
                        </a:rPr>
                        <a:t> h</a:t>
                      </a:r>
                      <a:r>
                        <a:rPr lang="en-GB" sz="2000">
                          <a:solidFill>
                            <a:srgbClr val="002060"/>
                          </a:solidFill>
                        </a:rPr>
                        <a:t>ago cosas al </a:t>
                      </a:r>
                      <a:r>
                        <a:rPr lang="en-GB" sz="2000" err="1">
                          <a:solidFill>
                            <a:srgbClr val="002060"/>
                          </a:solidFill>
                        </a:rPr>
                        <a:t>fondo</a:t>
                      </a:r>
                      <a:r>
                        <a:rPr lang="en-GB" sz="2000">
                          <a:solidFill>
                            <a:srgbClr val="002060"/>
                          </a:solidFill>
                        </a:rPr>
                        <a:t> ____ campo.</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extLst>
                  <a:ext uri="{0D108BD9-81ED-4DB2-BD59-A6C34878D82A}">
                    <a16:rowId xmlns:a16="http://schemas.microsoft.com/office/drawing/2014/main" val="10003"/>
                  </a:ext>
                </a:extLst>
              </a:tr>
              <a:tr h="587031">
                <a:tc>
                  <a:txBody>
                    <a:bodyPr/>
                    <a:lstStyle/>
                    <a:p>
                      <a:pPr marL="0" marR="0" lvl="0" indent="0" algn="ctr" rtl="0">
                        <a:spcBef>
                          <a:spcPts val="0"/>
                        </a:spcBef>
                        <a:spcAft>
                          <a:spcPts val="0"/>
                        </a:spcAft>
                        <a:buNone/>
                      </a:pPr>
                      <a:r>
                        <a:rPr lang="en-GB" sz="2000" b="1" dirty="0">
                          <a:solidFill>
                            <a:srgbClr val="002060"/>
                          </a:solidFill>
                        </a:rPr>
                        <a:t>4</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dirty="0" err="1">
                          <a:solidFill>
                            <a:srgbClr val="002060"/>
                          </a:solidFill>
                        </a:rPr>
                        <a:t>En</a:t>
                      </a:r>
                      <a:r>
                        <a:rPr lang="en-GB" sz="2000" dirty="0">
                          <a:solidFill>
                            <a:srgbClr val="002060"/>
                          </a:solidFill>
                        </a:rPr>
                        <a:t> mayo </a:t>
                      </a:r>
                      <a:r>
                        <a:rPr lang="en-GB" sz="2000" dirty="0" err="1">
                          <a:solidFill>
                            <a:srgbClr val="002060"/>
                          </a:solidFill>
                        </a:rPr>
                        <a:t>hice</a:t>
                      </a:r>
                      <a:r>
                        <a:rPr lang="en-GB" sz="2000" dirty="0">
                          <a:solidFill>
                            <a:srgbClr val="002060"/>
                          </a:solidFill>
                        </a:rPr>
                        <a:t> una </a:t>
                      </a:r>
                      <a:r>
                        <a:rPr lang="en-GB" sz="2000" dirty="0" err="1">
                          <a:solidFill>
                            <a:srgbClr val="002060"/>
                          </a:solidFill>
                        </a:rPr>
                        <a:t>entrevista</a:t>
                      </a:r>
                      <a:r>
                        <a:rPr lang="en-GB" sz="2000" dirty="0">
                          <a:solidFill>
                            <a:srgbClr val="002060"/>
                          </a:solidFill>
                        </a:rPr>
                        <a:t> dentro ______ </a:t>
                      </a:r>
                      <a:r>
                        <a:rPr lang="en-GB" sz="2000" dirty="0" err="1">
                          <a:solidFill>
                            <a:srgbClr val="002060"/>
                          </a:solidFill>
                        </a:rPr>
                        <a:t>estadio</a:t>
                      </a:r>
                      <a:r>
                        <a:rPr lang="en-GB" sz="2000" dirty="0">
                          <a:solidFill>
                            <a:srgbClr val="002060"/>
                          </a:solidFill>
                        </a:rPr>
                        <a:t>.</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extLst>
                  <a:ext uri="{0D108BD9-81ED-4DB2-BD59-A6C34878D82A}">
                    <a16:rowId xmlns:a16="http://schemas.microsoft.com/office/drawing/2014/main" val="10004"/>
                  </a:ext>
                </a:extLst>
              </a:tr>
              <a:tr h="587031">
                <a:tc>
                  <a:txBody>
                    <a:bodyPr/>
                    <a:lstStyle/>
                    <a:p>
                      <a:pPr marL="0" marR="0" lvl="0" indent="0" algn="ctr" rtl="0">
                        <a:spcBef>
                          <a:spcPts val="0"/>
                        </a:spcBef>
                        <a:spcAft>
                          <a:spcPts val="0"/>
                        </a:spcAft>
                        <a:buNone/>
                      </a:pPr>
                      <a:r>
                        <a:rPr lang="en-GB" sz="2000" b="1" dirty="0">
                          <a:solidFill>
                            <a:srgbClr val="002060"/>
                          </a:solidFill>
                        </a:rPr>
                        <a:t>5</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dirty="0" err="1">
                          <a:solidFill>
                            <a:srgbClr val="002060"/>
                          </a:solidFill>
                        </a:rPr>
                        <a:t>Hice</a:t>
                      </a:r>
                      <a:r>
                        <a:rPr lang="en-GB" sz="2000" dirty="0">
                          <a:solidFill>
                            <a:srgbClr val="002060"/>
                          </a:solidFill>
                        </a:rPr>
                        <a:t> </a:t>
                      </a:r>
                      <a:r>
                        <a:rPr lang="en-GB" sz="2000">
                          <a:solidFill>
                            <a:srgbClr val="002060"/>
                          </a:solidFill>
                        </a:rPr>
                        <a:t>un esfuerzo </a:t>
                      </a:r>
                      <a:r>
                        <a:rPr lang="en-GB" sz="2000" err="1">
                          <a:solidFill>
                            <a:srgbClr val="002060"/>
                          </a:solidFill>
                        </a:rPr>
                        <a:t>delante</a:t>
                      </a:r>
                      <a:r>
                        <a:rPr lang="en-GB" sz="2000">
                          <a:solidFill>
                            <a:srgbClr val="002060"/>
                          </a:solidFill>
                        </a:rPr>
                        <a:t> ______ entrenadora (f)*.</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extLst>
                  <a:ext uri="{0D108BD9-81ED-4DB2-BD59-A6C34878D82A}">
                    <a16:rowId xmlns:a16="http://schemas.microsoft.com/office/drawing/2014/main" val="10005"/>
                  </a:ext>
                </a:extLst>
              </a:tr>
              <a:tr h="587031">
                <a:tc>
                  <a:txBody>
                    <a:bodyPr/>
                    <a:lstStyle/>
                    <a:p>
                      <a:pPr marL="0" marR="0" lvl="0" indent="0" algn="ctr" rtl="0">
                        <a:spcBef>
                          <a:spcPts val="0"/>
                        </a:spcBef>
                        <a:spcAft>
                          <a:spcPts val="0"/>
                        </a:spcAft>
                        <a:buNone/>
                      </a:pPr>
                      <a:r>
                        <a:rPr lang="en-GB" sz="2000" b="1" dirty="0">
                          <a:solidFill>
                            <a:srgbClr val="002060"/>
                          </a:solidFill>
                        </a:rPr>
                        <a:t>6</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dirty="0" err="1">
                          <a:solidFill>
                            <a:srgbClr val="002060"/>
                          </a:solidFill>
                        </a:rPr>
                        <a:t>En</a:t>
                      </a:r>
                      <a:r>
                        <a:rPr lang="en-GB" sz="2000" dirty="0">
                          <a:solidFill>
                            <a:srgbClr val="002060"/>
                          </a:solidFill>
                        </a:rPr>
                        <a:t> </a:t>
                      </a:r>
                      <a:r>
                        <a:rPr lang="en-GB" sz="2000" dirty="0" err="1">
                          <a:solidFill>
                            <a:srgbClr val="002060"/>
                          </a:solidFill>
                        </a:rPr>
                        <a:t>junio</a:t>
                      </a:r>
                      <a:r>
                        <a:rPr lang="en-GB" sz="2000" dirty="0">
                          <a:solidFill>
                            <a:srgbClr val="002060"/>
                          </a:solidFill>
                        </a:rPr>
                        <a:t> </a:t>
                      </a:r>
                      <a:r>
                        <a:rPr lang="en-GB" sz="2000" dirty="0" err="1">
                          <a:solidFill>
                            <a:srgbClr val="002060"/>
                          </a:solidFill>
                        </a:rPr>
                        <a:t>hago</a:t>
                      </a:r>
                      <a:r>
                        <a:rPr lang="en-GB" sz="2000" dirty="0">
                          <a:solidFill>
                            <a:srgbClr val="002060"/>
                          </a:solidFill>
                        </a:rPr>
                        <a:t> </a:t>
                      </a:r>
                      <a:r>
                        <a:rPr lang="en-GB" sz="2000" dirty="0" err="1">
                          <a:solidFill>
                            <a:srgbClr val="002060"/>
                          </a:solidFill>
                        </a:rPr>
                        <a:t>ejercicio</a:t>
                      </a:r>
                      <a:r>
                        <a:rPr lang="en-GB" sz="2000" dirty="0">
                          <a:solidFill>
                            <a:srgbClr val="002060"/>
                          </a:solidFill>
                        </a:rPr>
                        <a:t> </a:t>
                      </a:r>
                      <a:r>
                        <a:rPr lang="en-GB" sz="2000" dirty="0" err="1">
                          <a:solidFill>
                            <a:srgbClr val="002060"/>
                          </a:solidFill>
                        </a:rPr>
                        <a:t>cerca</a:t>
                      </a:r>
                      <a:r>
                        <a:rPr lang="en-GB" sz="2000" dirty="0">
                          <a:solidFill>
                            <a:srgbClr val="002060"/>
                          </a:solidFill>
                        </a:rPr>
                        <a:t> ______ mercado.</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extLst>
                  <a:ext uri="{0D108BD9-81ED-4DB2-BD59-A6C34878D82A}">
                    <a16:rowId xmlns:a16="http://schemas.microsoft.com/office/drawing/2014/main" val="10006"/>
                  </a:ext>
                </a:extLst>
              </a:tr>
              <a:tr h="587031">
                <a:tc>
                  <a:txBody>
                    <a:bodyPr/>
                    <a:lstStyle/>
                    <a:p>
                      <a:pPr marL="0" marR="0" lvl="0" indent="0" algn="ctr" rtl="0">
                        <a:spcBef>
                          <a:spcPts val="0"/>
                        </a:spcBef>
                        <a:spcAft>
                          <a:spcPts val="0"/>
                        </a:spcAft>
                        <a:buNone/>
                      </a:pPr>
                      <a:r>
                        <a:rPr lang="en-GB" sz="2000" b="1" dirty="0">
                          <a:solidFill>
                            <a:srgbClr val="002060"/>
                          </a:solidFill>
                        </a:rPr>
                        <a:t>7</a:t>
                      </a:r>
                      <a:endParaRPr sz="2000" b="1"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r>
                        <a:rPr lang="en-GB" sz="2000" dirty="0" err="1">
                          <a:solidFill>
                            <a:srgbClr val="002060"/>
                          </a:solidFill>
                        </a:rPr>
                        <a:t>Hice</a:t>
                      </a:r>
                      <a:r>
                        <a:rPr lang="en-GB" sz="2000" dirty="0">
                          <a:solidFill>
                            <a:srgbClr val="002060"/>
                          </a:solidFill>
                        </a:rPr>
                        <a:t> un </a:t>
                      </a:r>
                      <a:r>
                        <a:rPr lang="en-GB" sz="2000" dirty="0" err="1">
                          <a:solidFill>
                            <a:srgbClr val="002060"/>
                          </a:solidFill>
                        </a:rPr>
                        <a:t>ataque</a:t>
                      </a:r>
                      <a:r>
                        <a:rPr lang="en-GB" sz="2000" dirty="0">
                          <a:solidFill>
                            <a:srgbClr val="002060"/>
                          </a:solidFill>
                        </a:rPr>
                        <a:t>* a la </a:t>
                      </a:r>
                      <a:r>
                        <a:rPr lang="en-GB" sz="2000" dirty="0" err="1">
                          <a:solidFill>
                            <a:srgbClr val="002060"/>
                          </a:solidFill>
                        </a:rPr>
                        <a:t>izquierda</a:t>
                      </a:r>
                      <a:r>
                        <a:rPr lang="en-GB" sz="2000" baseline="0" dirty="0">
                          <a:solidFill>
                            <a:srgbClr val="002060"/>
                          </a:solidFill>
                        </a:rPr>
                        <a:t> </a:t>
                      </a:r>
                      <a:r>
                        <a:rPr lang="en-GB" sz="2000" dirty="0">
                          <a:solidFill>
                            <a:srgbClr val="002060"/>
                          </a:solidFill>
                        </a:rPr>
                        <a:t>______ </a:t>
                      </a:r>
                      <a:r>
                        <a:rPr lang="en-GB" sz="2000" dirty="0" err="1">
                          <a:solidFill>
                            <a:srgbClr val="002060"/>
                          </a:solidFill>
                        </a:rPr>
                        <a:t>jugadora</a:t>
                      </a:r>
                      <a:r>
                        <a:rPr lang="en-GB" sz="2000" dirty="0">
                          <a:solidFill>
                            <a:srgbClr val="002060"/>
                          </a:solidFill>
                        </a:rPr>
                        <a:t>.</a:t>
                      </a:r>
                      <a:endParaRPr sz="2000" dirty="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a:solidFill>
                          <a:srgbClr val="002060"/>
                        </a:solidFill>
                      </a:endParaRPr>
                    </a:p>
                  </a:txBody>
                  <a:tcPr marL="91450" marR="91450" marT="45725" marB="45725" anchor="ctr">
                    <a:noFill/>
                  </a:tcPr>
                </a:tc>
                <a:tc>
                  <a:txBody>
                    <a:bodyPr/>
                    <a:lstStyle/>
                    <a:p>
                      <a:pPr marL="0" marR="0" lvl="0" indent="0" algn="l" rtl="0">
                        <a:spcBef>
                          <a:spcPts val="0"/>
                        </a:spcBef>
                        <a:spcAft>
                          <a:spcPts val="0"/>
                        </a:spcAft>
                        <a:buNone/>
                      </a:pPr>
                      <a:endParaRPr sz="2000" dirty="0">
                        <a:solidFill>
                          <a:srgbClr val="002060"/>
                        </a:solidFill>
                      </a:endParaRPr>
                    </a:p>
                  </a:txBody>
                  <a:tcPr marL="91450" marR="91450" marT="45725" marB="45725" anchor="ctr">
                    <a:noFill/>
                  </a:tcPr>
                </a:tc>
                <a:extLst>
                  <a:ext uri="{0D108BD9-81ED-4DB2-BD59-A6C34878D82A}">
                    <a16:rowId xmlns:a16="http://schemas.microsoft.com/office/drawing/2014/main" val="10007"/>
                  </a:ext>
                </a:extLst>
              </a:tr>
            </a:tbl>
          </a:graphicData>
        </a:graphic>
      </p:graphicFrame>
      <p:sp>
        <p:nvSpPr>
          <p:cNvPr id="472" name="Google Shape;472;p18"/>
          <p:cNvSpPr txBox="1"/>
          <p:nvPr/>
        </p:nvSpPr>
        <p:spPr>
          <a:xfrm>
            <a:off x="8887377" y="1512495"/>
            <a:ext cx="304076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lines up (makes a line) </a:t>
            </a:r>
            <a:r>
              <a:rPr lang="en-GB" sz="2000" dirty="0">
                <a:solidFill>
                  <a:srgbClr val="002060"/>
                </a:solidFill>
                <a:latin typeface="Century Gothic"/>
                <a:ea typeface="Century Gothic"/>
                <a:cs typeface="Century Gothic"/>
                <a:sym typeface="Century Gothic"/>
              </a:rPr>
              <a:t>behind the captain</a:t>
            </a:r>
            <a:endParaRPr sz="2000" dirty="0">
              <a:solidFill>
                <a:srgbClr val="002060"/>
              </a:solidFill>
              <a:latin typeface="Century Gothic"/>
              <a:ea typeface="Century Gothic"/>
              <a:cs typeface="Century Gothic"/>
              <a:sym typeface="Century Gothic"/>
            </a:endParaRPr>
          </a:p>
        </p:txBody>
      </p:sp>
      <p:sp>
        <p:nvSpPr>
          <p:cNvPr id="473" name="Google Shape;473;p18"/>
          <p:cNvSpPr txBox="1"/>
          <p:nvPr/>
        </p:nvSpPr>
        <p:spPr>
          <a:xfrm>
            <a:off x="8883206" y="2170441"/>
            <a:ext cx="314343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made </a:t>
            </a:r>
            <a:r>
              <a:rPr lang="en-GB" sz="2000" dirty="0">
                <a:solidFill>
                  <a:srgbClr val="002060"/>
                </a:solidFill>
                <a:latin typeface="Century Gothic"/>
                <a:ea typeface="Century Gothic"/>
                <a:cs typeface="Century Gothic"/>
                <a:sym typeface="Century Gothic"/>
              </a:rPr>
              <a:t>silly gestures next to the referee</a:t>
            </a:r>
            <a:endParaRPr sz="2000" dirty="0">
              <a:solidFill>
                <a:srgbClr val="002060"/>
              </a:solidFill>
              <a:latin typeface="Century Gothic"/>
              <a:ea typeface="Century Gothic"/>
              <a:cs typeface="Century Gothic"/>
              <a:sym typeface="Century Gothic"/>
            </a:endParaRPr>
          </a:p>
        </p:txBody>
      </p:sp>
      <p:sp>
        <p:nvSpPr>
          <p:cNvPr id="2" name="CuadroTexto 1">
            <a:extLst>
              <a:ext uri="{FF2B5EF4-FFF2-40B4-BE49-F238E27FC236}">
                <a16:creationId xmlns:a16="http://schemas.microsoft.com/office/drawing/2014/main" id="{5A51C005-9D84-724D-8BF5-5A257E220C03}"/>
              </a:ext>
            </a:extLst>
          </p:cNvPr>
          <p:cNvSpPr txBox="1"/>
          <p:nvPr/>
        </p:nvSpPr>
        <p:spPr>
          <a:xfrm>
            <a:off x="3123635" y="1636133"/>
            <a:ext cx="894797" cy="430887"/>
          </a:xfrm>
          <a:prstGeom prst="rect">
            <a:avLst/>
          </a:prstGeom>
          <a:noFill/>
        </p:spPr>
        <p:txBody>
          <a:bodyPr wrap="none" rtlCol="0">
            <a:spAutoFit/>
          </a:bodyPr>
          <a:lstStyle/>
          <a:p>
            <a:r>
              <a:rPr lang="en-GB" sz="2200" b="1" dirty="0">
                <a:solidFill>
                  <a:srgbClr val="E46801"/>
                </a:solidFill>
                <a:latin typeface="Century Gothic" panose="020B0502020202020204" pitchFamily="34" charset="0"/>
              </a:rPr>
              <a:t>de la</a:t>
            </a:r>
            <a:endParaRPr lang="es-GB" sz="2200" b="1" dirty="0">
              <a:solidFill>
                <a:srgbClr val="E46801"/>
              </a:solidFill>
              <a:latin typeface="Century Gothic" panose="020B0502020202020204" pitchFamily="34" charset="0"/>
            </a:endParaRPr>
          </a:p>
        </p:txBody>
      </p:sp>
      <p:sp>
        <p:nvSpPr>
          <p:cNvPr id="27" name="CuadroTexto 26">
            <a:extLst>
              <a:ext uri="{FF2B5EF4-FFF2-40B4-BE49-F238E27FC236}">
                <a16:creationId xmlns:a16="http://schemas.microsoft.com/office/drawing/2014/main" id="{6D4B9271-36EB-0847-A7BD-42B821844072}"/>
              </a:ext>
            </a:extLst>
          </p:cNvPr>
          <p:cNvSpPr txBox="1"/>
          <p:nvPr/>
        </p:nvSpPr>
        <p:spPr>
          <a:xfrm>
            <a:off x="3826974" y="2308920"/>
            <a:ext cx="894797" cy="430887"/>
          </a:xfrm>
          <a:prstGeom prst="rect">
            <a:avLst/>
          </a:prstGeom>
          <a:noFill/>
        </p:spPr>
        <p:txBody>
          <a:bodyPr wrap="none" rtlCol="0">
            <a:spAutoFit/>
          </a:bodyPr>
          <a:lstStyle/>
          <a:p>
            <a:r>
              <a:rPr lang="en-GB" sz="2200" b="1" dirty="0">
                <a:solidFill>
                  <a:srgbClr val="E46801"/>
                </a:solidFill>
                <a:latin typeface="Century Gothic" panose="020B0502020202020204" pitchFamily="34" charset="0"/>
              </a:rPr>
              <a:t>de la</a:t>
            </a:r>
            <a:endParaRPr lang="es-GB" sz="2200" b="1" dirty="0">
              <a:solidFill>
                <a:srgbClr val="E46801"/>
              </a:solidFill>
              <a:latin typeface="Century Gothic" panose="020B0502020202020204" pitchFamily="34" charset="0"/>
            </a:endParaRPr>
          </a:p>
        </p:txBody>
      </p:sp>
      <p:sp>
        <p:nvSpPr>
          <p:cNvPr id="28" name="CuadroTexto 27">
            <a:extLst>
              <a:ext uri="{FF2B5EF4-FFF2-40B4-BE49-F238E27FC236}">
                <a16:creationId xmlns:a16="http://schemas.microsoft.com/office/drawing/2014/main" id="{00A6E30A-3A38-194F-8367-E187B81E98FC}"/>
              </a:ext>
            </a:extLst>
          </p:cNvPr>
          <p:cNvSpPr txBox="1"/>
          <p:nvPr/>
        </p:nvSpPr>
        <p:spPr>
          <a:xfrm>
            <a:off x="5478710" y="2934772"/>
            <a:ext cx="619080" cy="430887"/>
          </a:xfrm>
          <a:prstGeom prst="rect">
            <a:avLst/>
          </a:prstGeom>
          <a:noFill/>
        </p:spPr>
        <p:txBody>
          <a:bodyPr wrap="none" rtlCol="0">
            <a:spAutoFit/>
          </a:bodyPr>
          <a:lstStyle/>
          <a:p>
            <a:r>
              <a:rPr lang="es-GB" sz="2200" b="1" dirty="0">
                <a:solidFill>
                  <a:srgbClr val="E46801"/>
                </a:solidFill>
                <a:latin typeface="Century Gothic" panose="020B0502020202020204" pitchFamily="34" charset="0"/>
              </a:rPr>
              <a:t>del</a:t>
            </a:r>
          </a:p>
        </p:txBody>
      </p:sp>
      <p:sp>
        <p:nvSpPr>
          <p:cNvPr id="29" name="CuadroTexto 28">
            <a:extLst>
              <a:ext uri="{FF2B5EF4-FFF2-40B4-BE49-F238E27FC236}">
                <a16:creationId xmlns:a16="http://schemas.microsoft.com/office/drawing/2014/main" id="{57E79309-73C9-2B48-8A4E-B140DB1624C9}"/>
              </a:ext>
            </a:extLst>
          </p:cNvPr>
          <p:cNvSpPr txBox="1"/>
          <p:nvPr/>
        </p:nvSpPr>
        <p:spPr>
          <a:xfrm>
            <a:off x="5169170" y="3516275"/>
            <a:ext cx="619080" cy="430887"/>
          </a:xfrm>
          <a:prstGeom prst="rect">
            <a:avLst/>
          </a:prstGeom>
          <a:noFill/>
        </p:spPr>
        <p:txBody>
          <a:bodyPr wrap="none" rtlCol="0">
            <a:spAutoFit/>
          </a:bodyPr>
          <a:lstStyle/>
          <a:p>
            <a:r>
              <a:rPr lang="en-GB" sz="2200" b="1" dirty="0">
                <a:solidFill>
                  <a:srgbClr val="E46801"/>
                </a:solidFill>
                <a:latin typeface="Century Gothic" panose="020B0502020202020204" pitchFamily="34" charset="0"/>
              </a:rPr>
              <a:t>del</a:t>
            </a:r>
            <a:endParaRPr lang="es-GB" sz="2200" b="1" dirty="0">
              <a:solidFill>
                <a:srgbClr val="E46801"/>
              </a:solidFill>
              <a:latin typeface="Century Gothic" panose="020B0502020202020204" pitchFamily="34" charset="0"/>
            </a:endParaRPr>
          </a:p>
        </p:txBody>
      </p:sp>
      <p:sp>
        <p:nvSpPr>
          <p:cNvPr id="30" name="CuadroTexto 29">
            <a:extLst>
              <a:ext uri="{FF2B5EF4-FFF2-40B4-BE49-F238E27FC236}">
                <a16:creationId xmlns:a16="http://schemas.microsoft.com/office/drawing/2014/main" id="{9D6DD640-D481-DB41-BA23-F91541A3551D}"/>
              </a:ext>
            </a:extLst>
          </p:cNvPr>
          <p:cNvSpPr txBox="1"/>
          <p:nvPr/>
        </p:nvSpPr>
        <p:spPr>
          <a:xfrm>
            <a:off x="3659940" y="4091418"/>
            <a:ext cx="894797" cy="430887"/>
          </a:xfrm>
          <a:prstGeom prst="rect">
            <a:avLst/>
          </a:prstGeom>
          <a:noFill/>
        </p:spPr>
        <p:txBody>
          <a:bodyPr wrap="none" rtlCol="0">
            <a:spAutoFit/>
          </a:bodyPr>
          <a:lstStyle/>
          <a:p>
            <a:r>
              <a:rPr lang="en-GB" sz="2200" b="1">
                <a:solidFill>
                  <a:srgbClr val="E46801"/>
                </a:solidFill>
                <a:latin typeface="Century Gothic" panose="020B0502020202020204" pitchFamily="34" charset="0"/>
              </a:rPr>
              <a:t>d</a:t>
            </a:r>
            <a:r>
              <a:rPr lang="es-GB" sz="2200" b="1">
                <a:solidFill>
                  <a:srgbClr val="E46801"/>
                </a:solidFill>
                <a:latin typeface="Century Gothic" panose="020B0502020202020204" pitchFamily="34" charset="0"/>
              </a:rPr>
              <a:t>e</a:t>
            </a:r>
            <a:r>
              <a:rPr lang="en-GB" sz="2200" b="1">
                <a:solidFill>
                  <a:srgbClr val="E46801"/>
                </a:solidFill>
                <a:latin typeface="Century Gothic" panose="020B0502020202020204" pitchFamily="34" charset="0"/>
              </a:rPr>
              <a:t> la</a:t>
            </a:r>
            <a:endParaRPr lang="es-GB" sz="2200" b="1" dirty="0">
              <a:solidFill>
                <a:srgbClr val="E46801"/>
              </a:solidFill>
              <a:latin typeface="Century Gothic" panose="020B0502020202020204" pitchFamily="34" charset="0"/>
            </a:endParaRPr>
          </a:p>
        </p:txBody>
      </p:sp>
      <p:sp>
        <p:nvSpPr>
          <p:cNvPr id="31" name="CuadroTexto 30">
            <a:extLst>
              <a:ext uri="{FF2B5EF4-FFF2-40B4-BE49-F238E27FC236}">
                <a16:creationId xmlns:a16="http://schemas.microsoft.com/office/drawing/2014/main" id="{114F1126-6B77-2142-8B99-1A30C083CCC2}"/>
              </a:ext>
            </a:extLst>
          </p:cNvPr>
          <p:cNvSpPr txBox="1"/>
          <p:nvPr/>
        </p:nvSpPr>
        <p:spPr>
          <a:xfrm>
            <a:off x="4395060" y="4681761"/>
            <a:ext cx="619080" cy="430887"/>
          </a:xfrm>
          <a:prstGeom prst="rect">
            <a:avLst/>
          </a:prstGeom>
          <a:noFill/>
        </p:spPr>
        <p:txBody>
          <a:bodyPr wrap="none" rtlCol="0">
            <a:spAutoFit/>
          </a:bodyPr>
          <a:lstStyle/>
          <a:p>
            <a:r>
              <a:rPr lang="es-GB" sz="2200" b="1">
                <a:solidFill>
                  <a:srgbClr val="E46801"/>
                </a:solidFill>
                <a:latin typeface="Century Gothic" panose="020B0502020202020204" pitchFamily="34" charset="0"/>
              </a:rPr>
              <a:t>del</a:t>
            </a:r>
            <a:endParaRPr lang="es-GB" sz="2200" b="1" dirty="0">
              <a:solidFill>
                <a:srgbClr val="E46801"/>
              </a:solidFill>
              <a:latin typeface="Century Gothic" panose="020B0502020202020204" pitchFamily="34" charset="0"/>
            </a:endParaRPr>
          </a:p>
        </p:txBody>
      </p:sp>
      <p:sp>
        <p:nvSpPr>
          <p:cNvPr id="35" name="CuadroTexto 30">
            <a:extLst>
              <a:ext uri="{FF2B5EF4-FFF2-40B4-BE49-F238E27FC236}">
                <a16:creationId xmlns:a16="http://schemas.microsoft.com/office/drawing/2014/main" id="{114F1126-6B77-2142-8B99-1A30C083CCC2}"/>
              </a:ext>
            </a:extLst>
          </p:cNvPr>
          <p:cNvSpPr txBox="1"/>
          <p:nvPr/>
        </p:nvSpPr>
        <p:spPr>
          <a:xfrm>
            <a:off x="4412231" y="5276500"/>
            <a:ext cx="894797" cy="430887"/>
          </a:xfrm>
          <a:prstGeom prst="rect">
            <a:avLst/>
          </a:prstGeom>
          <a:noFill/>
        </p:spPr>
        <p:txBody>
          <a:bodyPr wrap="none" rtlCol="0">
            <a:spAutoFit/>
          </a:bodyPr>
          <a:lstStyle/>
          <a:p>
            <a:r>
              <a:rPr lang="en-GB" sz="2200" b="1">
                <a:solidFill>
                  <a:srgbClr val="E46801"/>
                </a:solidFill>
                <a:latin typeface="Century Gothic" panose="020B0502020202020204" pitchFamily="34" charset="0"/>
              </a:rPr>
              <a:t>de la</a:t>
            </a:r>
            <a:endParaRPr lang="es-GB" sz="2200" b="1" dirty="0">
              <a:solidFill>
                <a:srgbClr val="E46801"/>
              </a:solidFill>
              <a:latin typeface="Century Gothic" panose="020B0502020202020204" pitchFamily="34" charset="0"/>
            </a:endParaRPr>
          </a:p>
        </p:txBody>
      </p:sp>
      <p:sp>
        <p:nvSpPr>
          <p:cNvPr id="4" name="Rounded Rectangular Callout 3"/>
          <p:cNvSpPr/>
          <p:nvPr/>
        </p:nvSpPr>
        <p:spPr>
          <a:xfrm>
            <a:off x="5818492" y="976063"/>
            <a:ext cx="2038777" cy="506252"/>
          </a:xfrm>
          <a:prstGeom prst="wedgeRoundRectCallout">
            <a:avLst>
              <a:gd name="adj1" fmla="val 22747"/>
              <a:gd name="adj2" fmla="val 7504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normalmente</a:t>
            </a:r>
          </a:p>
        </p:txBody>
      </p:sp>
      <p:sp>
        <p:nvSpPr>
          <p:cNvPr id="36" name="Rounded Rectangular Callout 35"/>
          <p:cNvSpPr/>
          <p:nvPr/>
        </p:nvSpPr>
        <p:spPr>
          <a:xfrm>
            <a:off x="8013906" y="976063"/>
            <a:ext cx="951818" cy="506252"/>
          </a:xfrm>
          <a:prstGeom prst="wedgeRoundRectCallout">
            <a:avLst>
              <a:gd name="adj1" fmla="val 22153"/>
              <a:gd name="adj2" fmla="val 7002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ayer</a:t>
            </a:r>
          </a:p>
        </p:txBody>
      </p:sp>
      <p:pic>
        <p:nvPicPr>
          <p:cNvPr id="1026"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531" y="1600996"/>
            <a:ext cx="540375" cy="56289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033223" y="5899252"/>
            <a:ext cx="3243140" cy="355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*el/la árbitro/a - referee</a:t>
            </a:r>
          </a:p>
        </p:txBody>
      </p:sp>
      <p:sp>
        <p:nvSpPr>
          <p:cNvPr id="38" name="Rounded Rectangle 37"/>
          <p:cNvSpPr/>
          <p:nvPr/>
        </p:nvSpPr>
        <p:spPr>
          <a:xfrm>
            <a:off x="215901" y="5899252"/>
            <a:ext cx="3802532" cy="355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rgbClr val="002060"/>
                </a:solidFill>
                <a:latin typeface="Century Gothic" panose="020B0502020202020204" pitchFamily="34" charset="0"/>
              </a:rPr>
              <a:t>*el/la entrenador/a - coach</a:t>
            </a:r>
          </a:p>
        </p:txBody>
      </p:sp>
      <p:pic>
        <p:nvPicPr>
          <p:cNvPr id="41"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64" y="2259632"/>
            <a:ext cx="540375" cy="5628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749" y="2869658"/>
            <a:ext cx="540375" cy="56289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64" y="3450274"/>
            <a:ext cx="540375" cy="5628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64" y="4078026"/>
            <a:ext cx="540375" cy="5628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90" y="4613593"/>
            <a:ext cx="540375" cy="562890"/>
          </a:xfrm>
          <a:prstGeom prst="rect">
            <a:avLst/>
          </a:prstGeom>
          <a:noFill/>
          <a:extLst>
            <a:ext uri="{909E8E84-426E-40DD-AFC4-6F175D3DCCD1}">
              <a14:hiddenFill xmlns:a14="http://schemas.microsoft.com/office/drawing/2010/main">
                <a:solidFill>
                  <a:srgbClr val="FFFFFF"/>
                </a:solidFill>
              </a14:hiddenFill>
            </a:ext>
          </a:extLst>
        </p:spPr>
      </p:pic>
      <p:sp>
        <p:nvSpPr>
          <p:cNvPr id="46" name="Google Shape;473;p18"/>
          <p:cNvSpPr txBox="1"/>
          <p:nvPr/>
        </p:nvSpPr>
        <p:spPr>
          <a:xfrm>
            <a:off x="8883206" y="2781780"/>
            <a:ext cx="300598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does things at the end of the pitch</a:t>
            </a:r>
            <a:endParaRPr sz="2000" dirty="0">
              <a:solidFill>
                <a:srgbClr val="002060"/>
              </a:solidFill>
              <a:latin typeface="Century Gothic"/>
              <a:ea typeface="Century Gothic"/>
              <a:cs typeface="Century Gothic"/>
              <a:sym typeface="Century Gothic"/>
            </a:endParaRPr>
          </a:p>
        </p:txBody>
      </p:sp>
      <p:pic>
        <p:nvPicPr>
          <p:cNvPr id="47" name="Picture 2" descr="Powerpoint Check Mark Sym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63" y="5232224"/>
            <a:ext cx="540375" cy="562890"/>
          </a:xfrm>
          <a:prstGeom prst="rect">
            <a:avLst/>
          </a:prstGeom>
          <a:noFill/>
          <a:extLst>
            <a:ext uri="{909E8E84-426E-40DD-AFC4-6F175D3DCCD1}">
              <a14:hiddenFill xmlns:a14="http://schemas.microsoft.com/office/drawing/2010/main">
                <a:solidFill>
                  <a:srgbClr val="FFFFFF"/>
                </a:solidFill>
              </a14:hiddenFill>
            </a:ext>
          </a:extLst>
        </p:spPr>
      </p:pic>
      <p:sp>
        <p:nvSpPr>
          <p:cNvPr id="48" name="Google Shape;473;p18"/>
          <p:cNvSpPr txBox="1"/>
          <p:nvPr/>
        </p:nvSpPr>
        <p:spPr>
          <a:xfrm>
            <a:off x="8893575" y="3381795"/>
            <a:ext cx="3005987"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did an interview inside the stadium</a:t>
            </a:r>
            <a:endParaRPr sz="2000" dirty="0">
              <a:solidFill>
                <a:srgbClr val="002060"/>
              </a:solidFill>
              <a:latin typeface="Century Gothic"/>
              <a:ea typeface="Century Gothic"/>
              <a:cs typeface="Century Gothic"/>
              <a:sym typeface="Century Gothic"/>
            </a:endParaRPr>
          </a:p>
        </p:txBody>
      </p:sp>
      <p:sp>
        <p:nvSpPr>
          <p:cNvPr id="49" name="Google Shape;473;p18"/>
          <p:cNvSpPr txBox="1"/>
          <p:nvPr/>
        </p:nvSpPr>
        <p:spPr>
          <a:xfrm>
            <a:off x="8893575" y="3962168"/>
            <a:ext cx="314963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made an effort in front of the coach (f)</a:t>
            </a:r>
            <a:endParaRPr sz="2000" dirty="0">
              <a:solidFill>
                <a:srgbClr val="002060"/>
              </a:solidFill>
              <a:latin typeface="Century Gothic"/>
              <a:ea typeface="Century Gothic"/>
              <a:cs typeface="Century Gothic"/>
              <a:sym typeface="Century Gothic"/>
            </a:endParaRPr>
          </a:p>
        </p:txBody>
      </p:sp>
      <p:sp>
        <p:nvSpPr>
          <p:cNvPr id="50" name="Google Shape;473;p18"/>
          <p:cNvSpPr txBox="1"/>
          <p:nvPr/>
        </p:nvSpPr>
        <p:spPr>
          <a:xfrm>
            <a:off x="8893575" y="4541115"/>
            <a:ext cx="314963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does </a:t>
            </a:r>
            <a:r>
              <a:rPr lang="en-GB" sz="2000" dirty="0">
                <a:solidFill>
                  <a:srgbClr val="002060"/>
                </a:solidFill>
                <a:latin typeface="Century Gothic"/>
                <a:ea typeface="Century Gothic"/>
                <a:cs typeface="Century Gothic"/>
                <a:sym typeface="Century Gothic"/>
              </a:rPr>
              <a:t>exercise near the market</a:t>
            </a:r>
            <a:endParaRPr sz="2000" dirty="0">
              <a:solidFill>
                <a:srgbClr val="002060"/>
              </a:solidFill>
              <a:latin typeface="Century Gothic"/>
              <a:ea typeface="Century Gothic"/>
              <a:cs typeface="Century Gothic"/>
              <a:sym typeface="Century Gothic"/>
            </a:endParaRPr>
          </a:p>
        </p:txBody>
      </p:sp>
      <p:sp>
        <p:nvSpPr>
          <p:cNvPr id="51" name="Google Shape;473;p18"/>
          <p:cNvSpPr txBox="1"/>
          <p:nvPr/>
        </p:nvSpPr>
        <p:spPr>
          <a:xfrm>
            <a:off x="8887378" y="5138021"/>
            <a:ext cx="323775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002060"/>
                </a:solidFill>
                <a:latin typeface="Century Gothic"/>
                <a:ea typeface="Century Gothic"/>
                <a:cs typeface="Century Gothic"/>
                <a:sym typeface="Century Gothic"/>
              </a:rPr>
              <a:t>made </a:t>
            </a:r>
            <a:r>
              <a:rPr lang="en-GB" sz="2000" dirty="0">
                <a:solidFill>
                  <a:srgbClr val="002060"/>
                </a:solidFill>
                <a:latin typeface="Century Gothic"/>
                <a:ea typeface="Century Gothic"/>
                <a:cs typeface="Century Gothic"/>
                <a:sym typeface="Century Gothic"/>
              </a:rPr>
              <a:t>an attack to the left of </a:t>
            </a:r>
            <a:r>
              <a:rPr lang="en-GB" sz="2000">
                <a:solidFill>
                  <a:srgbClr val="002060"/>
                </a:solidFill>
                <a:latin typeface="Century Gothic"/>
                <a:ea typeface="Century Gothic"/>
                <a:cs typeface="Century Gothic"/>
                <a:sym typeface="Century Gothic"/>
              </a:rPr>
              <a:t>the player (f)</a:t>
            </a:r>
            <a:endParaRPr sz="2000" dirty="0">
              <a:solidFill>
                <a:srgbClr val="002060"/>
              </a:solidFill>
              <a:latin typeface="Century Gothic"/>
              <a:ea typeface="Century Gothic"/>
              <a:cs typeface="Century Gothic"/>
              <a:sym typeface="Century Gothic"/>
            </a:endParaRPr>
          </a:p>
        </p:txBody>
      </p:sp>
      <p:sp>
        <p:nvSpPr>
          <p:cNvPr id="52" name="Rounded Rectangle 51"/>
          <p:cNvSpPr/>
          <p:nvPr/>
        </p:nvSpPr>
        <p:spPr>
          <a:xfrm>
            <a:off x="9231270" y="5899252"/>
            <a:ext cx="2696873" cy="355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*el ataque - attack</a:t>
            </a:r>
          </a:p>
        </p:txBody>
      </p:sp>
      <p:pic>
        <p:nvPicPr>
          <p:cNvPr id="3" name="Picture 2" descr="soccer ball png transparen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01" y="791829"/>
            <a:ext cx="851304" cy="8287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ly family catholic church&#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021" y="2228476"/>
            <a:ext cx="594046" cy="594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p:bldP spid="473" grpId="0"/>
      <p:bldP spid="2" grpId="0"/>
      <p:bldP spid="27" grpId="0"/>
      <p:bldP spid="28" grpId="0"/>
      <p:bldP spid="29" grpId="0"/>
      <p:bldP spid="30" grpId="0"/>
      <p:bldP spid="31" grpId="0"/>
      <p:bldP spid="35" grpId="0"/>
      <p:bldP spid="46" grpId="0"/>
      <p:bldP spid="48" grpId="0"/>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9"/>
          <p:cNvSpPr txBox="1">
            <a:spLocks noGrp="1"/>
          </p:cNvSpPr>
          <p:nvPr>
            <p:ph type="title"/>
          </p:nvPr>
        </p:nvSpPr>
        <p:spPr>
          <a:xfrm>
            <a:off x="201066" y="94677"/>
            <a:ext cx="10182240" cy="9728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15076"/>
              </a:buClr>
              <a:buSzPts val="2160"/>
              <a:buFont typeface="Century Gothic"/>
              <a:buNone/>
            </a:pPr>
            <a:r>
              <a:rPr lang="en-GB" sz="2200" dirty="0">
                <a:solidFill>
                  <a:srgbClr val="002060"/>
                </a:solidFill>
              </a:rPr>
              <a:t>La </a:t>
            </a:r>
            <a:r>
              <a:rPr lang="en-GB" sz="2200" dirty="0" err="1">
                <a:solidFill>
                  <a:srgbClr val="002060"/>
                </a:solidFill>
              </a:rPr>
              <a:t>jugadora</a:t>
            </a:r>
            <a:r>
              <a:rPr lang="en-GB" sz="2200" dirty="0">
                <a:solidFill>
                  <a:srgbClr val="002060"/>
                </a:solidFill>
              </a:rPr>
              <a:t> de </a:t>
            </a:r>
            <a:r>
              <a:rPr lang="en-GB" sz="2200" dirty="0" err="1">
                <a:solidFill>
                  <a:srgbClr val="002060"/>
                </a:solidFill>
              </a:rPr>
              <a:t>fútbol</a:t>
            </a:r>
            <a:r>
              <a:rPr lang="en-GB" sz="2200" dirty="0">
                <a:solidFill>
                  <a:srgbClr val="002060"/>
                </a:solidFill>
              </a:rPr>
              <a:t> </a:t>
            </a:r>
            <a:r>
              <a:rPr lang="en-GB" sz="2200" dirty="0" err="1">
                <a:solidFill>
                  <a:srgbClr val="002060"/>
                </a:solidFill>
              </a:rPr>
              <a:t>famosa</a:t>
            </a:r>
            <a:r>
              <a:rPr lang="en-GB" sz="2200" dirty="0">
                <a:solidFill>
                  <a:srgbClr val="002060"/>
                </a:solidFill>
              </a:rPr>
              <a:t> </a:t>
            </a:r>
            <a:r>
              <a:rPr lang="en-GB" sz="2200" dirty="0" err="1">
                <a:solidFill>
                  <a:srgbClr val="002060"/>
                </a:solidFill>
              </a:rPr>
              <a:t>hace</a:t>
            </a:r>
            <a:r>
              <a:rPr lang="en-GB" sz="2200" dirty="0">
                <a:solidFill>
                  <a:srgbClr val="002060"/>
                </a:solidFill>
              </a:rPr>
              <a:t> una </a:t>
            </a:r>
            <a:r>
              <a:rPr lang="en-GB" sz="2200" dirty="0" err="1">
                <a:solidFill>
                  <a:srgbClr val="002060"/>
                </a:solidFill>
              </a:rPr>
              <a:t>visita</a:t>
            </a:r>
            <a:r>
              <a:rPr lang="en-GB" sz="2200" dirty="0">
                <a:solidFill>
                  <a:srgbClr val="002060"/>
                </a:solidFill>
              </a:rPr>
              <a:t>. Lucía </a:t>
            </a:r>
            <a:r>
              <a:rPr lang="en-GB" sz="2200" dirty="0" err="1">
                <a:solidFill>
                  <a:srgbClr val="002060"/>
                </a:solidFill>
              </a:rPr>
              <a:t>prepara</a:t>
            </a:r>
            <a:r>
              <a:rPr lang="en-GB" sz="2200" dirty="0">
                <a:solidFill>
                  <a:srgbClr val="002060"/>
                </a:solidFill>
              </a:rPr>
              <a:t> una </a:t>
            </a:r>
            <a:r>
              <a:rPr lang="en-GB" sz="2200" dirty="0" err="1">
                <a:solidFill>
                  <a:srgbClr val="002060"/>
                </a:solidFill>
              </a:rPr>
              <a:t>entrevista</a:t>
            </a:r>
            <a:r>
              <a:rPr lang="en-GB" sz="2200" dirty="0">
                <a:solidFill>
                  <a:srgbClr val="002060"/>
                </a:solidFill>
              </a:rPr>
              <a:t> con la </a:t>
            </a:r>
            <a:r>
              <a:rPr lang="en-GB" sz="2200" dirty="0" err="1">
                <a:solidFill>
                  <a:srgbClr val="002060"/>
                </a:solidFill>
              </a:rPr>
              <a:t>ayuda</a:t>
            </a:r>
            <a:r>
              <a:rPr lang="en-GB" sz="2200" dirty="0">
                <a:solidFill>
                  <a:srgbClr val="002060"/>
                </a:solidFill>
              </a:rPr>
              <a:t> del </a:t>
            </a:r>
            <a:r>
              <a:rPr lang="en-GB" sz="2200" dirty="0" err="1">
                <a:solidFill>
                  <a:srgbClr val="002060"/>
                </a:solidFill>
              </a:rPr>
              <a:t>profesor</a:t>
            </a:r>
            <a:r>
              <a:rPr lang="en-GB" sz="2200" dirty="0">
                <a:solidFill>
                  <a:srgbClr val="002060"/>
                </a:solidFill>
              </a:rPr>
              <a:t> para el </a:t>
            </a:r>
            <a:r>
              <a:rPr lang="en-GB" sz="2200" dirty="0" err="1">
                <a:solidFill>
                  <a:srgbClr val="002060"/>
                </a:solidFill>
              </a:rPr>
              <a:t>periódico</a:t>
            </a:r>
            <a:r>
              <a:rPr lang="en-GB" sz="2200" dirty="0">
                <a:solidFill>
                  <a:srgbClr val="002060"/>
                </a:solidFill>
              </a:rPr>
              <a:t> del colegio. </a:t>
            </a:r>
            <a:br>
              <a:rPr lang="en-GB" sz="2200" dirty="0">
                <a:solidFill>
                  <a:srgbClr val="002060"/>
                </a:solidFill>
              </a:rPr>
            </a:br>
            <a:r>
              <a:rPr lang="en-GB" sz="2200" dirty="0" err="1">
                <a:solidFill>
                  <a:srgbClr val="002060"/>
                </a:solidFill>
              </a:rPr>
              <a:t>Escucha</a:t>
            </a:r>
            <a:r>
              <a:rPr lang="en-GB" sz="2200" dirty="0">
                <a:solidFill>
                  <a:srgbClr val="002060"/>
                </a:solidFill>
              </a:rPr>
              <a:t> las </a:t>
            </a:r>
            <a:r>
              <a:rPr lang="en-GB" sz="2200" dirty="0" err="1">
                <a:solidFill>
                  <a:srgbClr val="002060"/>
                </a:solidFill>
              </a:rPr>
              <a:t>preguntas</a:t>
            </a:r>
            <a:r>
              <a:rPr lang="en-GB" sz="2200" dirty="0">
                <a:solidFill>
                  <a:srgbClr val="002060"/>
                </a:solidFill>
              </a:rPr>
              <a:t> y </a:t>
            </a:r>
            <a:r>
              <a:rPr lang="en-GB" sz="2200" dirty="0" err="1">
                <a:solidFill>
                  <a:srgbClr val="002060"/>
                </a:solidFill>
              </a:rPr>
              <a:t>marca</a:t>
            </a:r>
            <a:r>
              <a:rPr lang="en-GB" sz="2200" dirty="0">
                <a:solidFill>
                  <a:srgbClr val="002060"/>
                </a:solidFill>
              </a:rPr>
              <a:t> las </a:t>
            </a:r>
            <a:r>
              <a:rPr lang="en-GB" sz="2200" dirty="0" err="1">
                <a:solidFill>
                  <a:srgbClr val="002060"/>
                </a:solidFill>
              </a:rPr>
              <a:t>opciones</a:t>
            </a:r>
            <a:r>
              <a:rPr lang="en-GB" sz="2200" dirty="0">
                <a:solidFill>
                  <a:srgbClr val="002060"/>
                </a:solidFill>
              </a:rPr>
              <a:t> </a:t>
            </a:r>
            <a:r>
              <a:rPr lang="en-GB" sz="2200" dirty="0" err="1">
                <a:solidFill>
                  <a:srgbClr val="002060"/>
                </a:solidFill>
              </a:rPr>
              <a:t>correctas</a:t>
            </a:r>
            <a:r>
              <a:rPr lang="en-GB" sz="2200" dirty="0">
                <a:solidFill>
                  <a:srgbClr val="002060"/>
                </a:solidFill>
              </a:rPr>
              <a:t>.</a:t>
            </a:r>
            <a:endParaRPr sz="2200" dirty="0">
              <a:solidFill>
                <a:srgbClr val="002060"/>
              </a:solidFill>
            </a:endParaRPr>
          </a:p>
        </p:txBody>
      </p:sp>
      <p:sp>
        <p:nvSpPr>
          <p:cNvPr id="492" name="Google Shape;492;p19"/>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escucha</a:t>
            </a:r>
            <a:r>
              <a:rPr lang="en-GB" sz="2000" b="1" i="0" u="none" strike="noStrike" cap="none">
                <a:solidFill>
                  <a:srgbClr val="FFFFFF"/>
                </a:solidFill>
                <a:latin typeface="Century Gothic"/>
                <a:ea typeface="Century Gothic"/>
                <a:cs typeface="Century Gothic"/>
                <a:sym typeface="Century Gothic"/>
              </a:rPr>
              <a:t>r</a:t>
            </a:r>
            <a:endParaRPr/>
          </a:p>
        </p:txBody>
      </p:sp>
      <p:graphicFrame>
        <p:nvGraphicFramePr>
          <p:cNvPr id="493" name="Google Shape;493;p19"/>
          <p:cNvGraphicFramePr/>
          <p:nvPr>
            <p:extLst>
              <p:ext uri="{D42A27DB-BD31-4B8C-83A1-F6EECF244321}">
                <p14:modId xmlns:p14="http://schemas.microsoft.com/office/powerpoint/2010/main" val="2138564789"/>
              </p:ext>
            </p:extLst>
          </p:nvPr>
        </p:nvGraphicFramePr>
        <p:xfrm>
          <a:off x="666425" y="1110701"/>
          <a:ext cx="9494230" cy="5128567"/>
        </p:xfrm>
        <a:graphic>
          <a:graphicData uri="http://schemas.openxmlformats.org/drawingml/2006/table">
            <a:tbl>
              <a:tblPr firstRow="1" bandRow="1">
                <a:tableStyleId>{DCF07AD1-ED91-461E-8050-30C504A3F58A}</a:tableStyleId>
              </a:tblPr>
              <a:tblGrid>
                <a:gridCol w="573606">
                  <a:extLst>
                    <a:ext uri="{9D8B030D-6E8A-4147-A177-3AD203B41FA5}">
                      <a16:colId xmlns:a16="http://schemas.microsoft.com/office/drawing/2014/main" val="20000"/>
                    </a:ext>
                  </a:extLst>
                </a:gridCol>
                <a:gridCol w="857365">
                  <a:extLst>
                    <a:ext uri="{9D8B030D-6E8A-4147-A177-3AD203B41FA5}">
                      <a16:colId xmlns:a16="http://schemas.microsoft.com/office/drawing/2014/main" val="20001"/>
                    </a:ext>
                  </a:extLst>
                </a:gridCol>
                <a:gridCol w="978725">
                  <a:extLst>
                    <a:ext uri="{9D8B030D-6E8A-4147-A177-3AD203B41FA5}">
                      <a16:colId xmlns:a16="http://schemas.microsoft.com/office/drawing/2014/main" val="20002"/>
                    </a:ext>
                  </a:extLst>
                </a:gridCol>
                <a:gridCol w="2984792">
                  <a:extLst>
                    <a:ext uri="{9D8B030D-6E8A-4147-A177-3AD203B41FA5}">
                      <a16:colId xmlns:a16="http://schemas.microsoft.com/office/drawing/2014/main" val="1322071865"/>
                    </a:ext>
                  </a:extLst>
                </a:gridCol>
                <a:gridCol w="1995999">
                  <a:extLst>
                    <a:ext uri="{9D8B030D-6E8A-4147-A177-3AD203B41FA5}">
                      <a16:colId xmlns:a16="http://schemas.microsoft.com/office/drawing/2014/main" val="20003"/>
                    </a:ext>
                  </a:extLst>
                </a:gridCol>
                <a:gridCol w="2103743">
                  <a:extLst>
                    <a:ext uri="{9D8B030D-6E8A-4147-A177-3AD203B41FA5}">
                      <a16:colId xmlns:a16="http://schemas.microsoft.com/office/drawing/2014/main" val="1742287837"/>
                    </a:ext>
                  </a:extLst>
                </a:gridCol>
              </a:tblGrid>
              <a:tr h="746015">
                <a:tc>
                  <a:txBody>
                    <a:bodyPr/>
                    <a:lstStyle/>
                    <a:p>
                      <a:pPr marL="0" marR="0" lvl="0" indent="0" algn="ctr" rtl="0">
                        <a:spcBef>
                          <a:spcPts val="0"/>
                        </a:spcBef>
                        <a:spcAft>
                          <a:spcPts val="0"/>
                        </a:spcAft>
                        <a:buNone/>
                      </a:pPr>
                      <a:endParaRPr sz="2400" dirty="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000" b="0" dirty="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000" b="0" dirty="0">
                        <a:solidFill>
                          <a:srgbClr val="002060"/>
                        </a:solidFill>
                      </a:endParaRPr>
                    </a:p>
                  </a:txBody>
                  <a:tcPr marL="91450" marR="91450" marT="45725" marB="457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GB" sz="2000" b="0" dirty="0">
                          <a:solidFill>
                            <a:srgbClr val="002060"/>
                          </a:solidFill>
                        </a:rPr>
                        <a:t>La </a:t>
                      </a:r>
                      <a:r>
                        <a:rPr lang="en-GB" sz="2000" b="0" dirty="0" err="1">
                          <a:solidFill>
                            <a:srgbClr val="002060"/>
                          </a:solidFill>
                        </a:rPr>
                        <a:t>acción</a:t>
                      </a:r>
                      <a:endParaRPr sz="2000" b="0" dirty="0">
                        <a:solidFill>
                          <a:srgbClr val="002060"/>
                        </a:solidFill>
                      </a:endParaRPr>
                    </a:p>
                  </a:txBody>
                  <a:tcPr marL="91450" marR="91450" marT="45725" marB="457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rtl="0">
                        <a:spcBef>
                          <a:spcPts val="0"/>
                        </a:spcBef>
                        <a:spcAft>
                          <a:spcPts val="0"/>
                        </a:spcAft>
                        <a:buNone/>
                      </a:pPr>
                      <a:r>
                        <a:rPr lang="en-GB" sz="2000" b="0" dirty="0">
                          <a:solidFill>
                            <a:srgbClr val="002060"/>
                          </a:solidFill>
                        </a:rPr>
                        <a:t>¿</a:t>
                      </a:r>
                      <a:r>
                        <a:rPr lang="en-GB" sz="2000" b="0" dirty="0" err="1">
                          <a:solidFill>
                            <a:srgbClr val="002060"/>
                          </a:solidFill>
                        </a:rPr>
                        <a:t>Qué</a:t>
                      </a:r>
                      <a:r>
                        <a:rPr lang="en-GB" sz="2000" b="0" dirty="0">
                          <a:solidFill>
                            <a:srgbClr val="002060"/>
                          </a:solidFill>
                        </a:rPr>
                        <a:t> palabra termina la </a:t>
                      </a:r>
                      <a:r>
                        <a:rPr lang="en-GB" sz="2000" b="0" dirty="0" err="1">
                          <a:solidFill>
                            <a:srgbClr val="002060"/>
                          </a:solidFill>
                        </a:rPr>
                        <a:t>frase</a:t>
                      </a:r>
                      <a:r>
                        <a:rPr lang="en-GB" sz="2000" b="0" dirty="0">
                          <a:solidFill>
                            <a:srgbClr val="002060"/>
                          </a:solidFill>
                        </a:rPr>
                        <a:t>?</a:t>
                      </a:r>
                      <a:endParaRPr sz="2000" b="0" dirty="0">
                        <a:solidFill>
                          <a:srgbClr val="002060"/>
                        </a:solidFill>
                      </a:endParaRPr>
                    </a:p>
                  </a:txBody>
                  <a:tcPr marL="91450" marR="91450" marT="45725" marB="457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rtl="0">
                        <a:spcBef>
                          <a:spcPts val="0"/>
                        </a:spcBef>
                        <a:spcAft>
                          <a:spcPts val="0"/>
                        </a:spcAft>
                        <a:buNone/>
                      </a:pPr>
                      <a:endParaRPr sz="2400" dirty="0">
                        <a:solidFill>
                          <a:srgbClr val="002060"/>
                        </a:solidFill>
                      </a:endParaRPr>
                    </a:p>
                  </a:txBody>
                  <a:tcPr marL="91450" marR="91450" marT="45725" marB="45725" anchor="ctr"/>
                </a:tc>
                <a:extLst>
                  <a:ext uri="{0D108BD9-81ED-4DB2-BD59-A6C34878D82A}">
                    <a16:rowId xmlns:a16="http://schemas.microsoft.com/office/drawing/2014/main" val="10000"/>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a:solidFill>
                            <a:srgbClr val="002060"/>
                          </a:solidFill>
                        </a:rPr>
                        <a:t>playa</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a:solidFill>
                            <a:srgbClr val="002060"/>
                          </a:solidFill>
                        </a:rPr>
                        <a:t>centro</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1"/>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err="1">
                          <a:solidFill>
                            <a:srgbClr val="002060"/>
                          </a:solidFill>
                        </a:rPr>
                        <a:t>edificio</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dirty="0">
                          <a:solidFill>
                            <a:srgbClr val="002060"/>
                          </a:solidFill>
                        </a:rPr>
                        <a:t>montaña</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2"/>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a:solidFill>
                            <a:srgbClr val="002060"/>
                          </a:solidFill>
                        </a:rPr>
                        <a:t>estadio</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dirty="0">
                          <a:solidFill>
                            <a:srgbClr val="002060"/>
                          </a:solidFill>
                        </a:rPr>
                        <a:t>ciudad</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3"/>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err="1">
                          <a:solidFill>
                            <a:srgbClr val="002060"/>
                          </a:solidFill>
                        </a:rPr>
                        <a:t>partido</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dirty="0">
                          <a:solidFill>
                            <a:srgbClr val="002060"/>
                          </a:solidFill>
                        </a:rPr>
                        <a:t>playa</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4"/>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err="1">
                          <a:solidFill>
                            <a:srgbClr val="002060"/>
                          </a:solidFill>
                        </a:rPr>
                        <a:t>escuela</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dirty="0">
                          <a:solidFill>
                            <a:srgbClr val="002060"/>
                          </a:solidFill>
                        </a:rPr>
                        <a:t>equipo</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5"/>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err="1">
                          <a:solidFill>
                            <a:srgbClr val="002060"/>
                          </a:solidFill>
                        </a:rPr>
                        <a:t>autobús</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a:solidFill>
                            <a:srgbClr val="002060"/>
                          </a:solidFill>
                        </a:rPr>
                        <a:t>entrenadora*</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6"/>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err="1">
                          <a:solidFill>
                            <a:srgbClr val="002060"/>
                          </a:solidFill>
                        </a:rPr>
                        <a:t>grupo</a:t>
                      </a:r>
                      <a:endParaRPr sz="22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tc>
                  <a:txBody>
                    <a:bodyPr/>
                    <a:lstStyle/>
                    <a:p>
                      <a:pPr marL="0" marR="0" lvl="0" indent="0" algn="ctr" rtl="0">
                        <a:spcBef>
                          <a:spcPts val="0"/>
                        </a:spcBef>
                        <a:spcAft>
                          <a:spcPts val="0"/>
                        </a:spcAft>
                        <a:buNone/>
                      </a:pPr>
                      <a:r>
                        <a:rPr lang="es-ES" sz="2200" b="0">
                          <a:solidFill>
                            <a:srgbClr val="002060"/>
                          </a:solidFill>
                        </a:rPr>
                        <a:t>capitana</a:t>
                      </a:r>
                      <a:endParaRPr sz="2200" b="0" dirty="0">
                        <a:solidFill>
                          <a:srgbClr val="002060"/>
                        </a:solidFill>
                      </a:endParaRP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7"/>
                  </a:ext>
                </a:extLst>
              </a:tr>
              <a:tr h="547819">
                <a:tc>
                  <a:txBody>
                    <a:bodyPr/>
                    <a:lstStyle/>
                    <a:p>
                      <a:pPr marL="0" marR="0" lvl="0" indent="0" algn="ctr" rtl="0">
                        <a:spcBef>
                          <a:spcPts val="0"/>
                        </a:spcBef>
                        <a:spcAft>
                          <a:spcPts val="0"/>
                        </a:spcAft>
                        <a:buNone/>
                      </a:pPr>
                      <a:endParaRPr sz="240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2400" b="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lang="en-GB" sz="2400" b="0" dirty="0">
                        <a:solidFill>
                          <a:srgbClr val="002060"/>
                        </a:solidFil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rtl="0">
                        <a:spcBef>
                          <a:spcPts val="0"/>
                        </a:spcBef>
                        <a:spcAft>
                          <a:spcPts val="0"/>
                        </a:spcAft>
                        <a:buNone/>
                      </a:pPr>
                      <a:r>
                        <a:rPr lang="en-GB" sz="2200" b="0" dirty="0">
                          <a:solidFill>
                            <a:srgbClr val="002060"/>
                          </a:solidFill>
                        </a:rPr>
                        <a:t>ciudad</a:t>
                      </a:r>
                    </a:p>
                  </a:txBody>
                  <a:tcPr marL="91450" marR="91450" marT="45725" marB="45725" anchor="ctr">
                    <a:lnL w="12700" cap="flat" cmpd="sng" algn="ctr">
                      <a:no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rtl="0">
                        <a:spcBef>
                          <a:spcPts val="0"/>
                        </a:spcBef>
                        <a:spcAft>
                          <a:spcPts val="0"/>
                        </a:spcAft>
                        <a:buNone/>
                      </a:pPr>
                      <a:r>
                        <a:rPr lang="es-ES" sz="2200" b="0" dirty="0">
                          <a:solidFill>
                            <a:srgbClr val="002060"/>
                          </a:solidFill>
                        </a:rPr>
                        <a:t>campo</a:t>
                      </a:r>
                    </a:p>
                  </a:txBody>
                  <a:tcPr marL="91450" marR="91450" marT="45725" marB="45725"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bl>
          </a:graphicData>
        </a:graphic>
      </p:graphicFrame>
      <p:sp>
        <p:nvSpPr>
          <p:cNvPr id="494" name="Google Shape;494;p19">
            <a:hlinkClick r:id="" action="ppaction://noaction">
              <a:snd r:embed="rId3" name="Hiciste deporte en mayo cerca del%E2%80%A6_.wav"/>
            </a:hlinkClick>
          </p:cNvPr>
          <p:cNvSpPr/>
          <p:nvPr/>
        </p:nvSpPr>
        <p:spPr>
          <a:xfrm>
            <a:off x="779045" y="194968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chemeClr val="bg1"/>
                </a:solidFill>
                <a:latin typeface="Century Gothic"/>
                <a:ea typeface="Century Gothic"/>
                <a:cs typeface="Century Gothic"/>
                <a:sym typeface="Century Gothic"/>
              </a:rPr>
              <a:t>1</a:t>
            </a:r>
            <a:endParaRPr dirty="0">
              <a:solidFill>
                <a:schemeClr val="bg1"/>
              </a:solidFill>
            </a:endParaRPr>
          </a:p>
        </p:txBody>
      </p:sp>
      <p:sp>
        <p:nvSpPr>
          <p:cNvPr id="495" name="Google Shape;495;p19">
            <a:hlinkClick r:id="" action="ppaction://noaction">
              <a:snd r:embed="rId4" name="Hiciste ejercicio en junio encima de la _.wav"/>
            </a:hlinkClick>
          </p:cNvPr>
          <p:cNvSpPr/>
          <p:nvPr/>
        </p:nvSpPr>
        <p:spPr>
          <a:xfrm>
            <a:off x="779045" y="247965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2</a:t>
            </a:r>
            <a:endParaRPr sz="2000" b="1" i="0" u="none" strike="noStrike" cap="none">
              <a:solidFill>
                <a:schemeClr val="bg1"/>
              </a:solidFill>
              <a:latin typeface="Century Gothic"/>
              <a:ea typeface="Century Gothic"/>
              <a:cs typeface="Century Gothic"/>
              <a:sym typeface="Century Gothic"/>
            </a:endParaRPr>
          </a:p>
        </p:txBody>
      </p:sp>
      <p:sp>
        <p:nvSpPr>
          <p:cNvPr id="496" name="Google Shape;496;p19">
            <a:hlinkClick r:id="" action="ppaction://noaction">
              <a:snd r:embed="rId5" name="Haces cosas importantes lejos del _.wav"/>
            </a:hlinkClick>
          </p:cNvPr>
          <p:cNvSpPr/>
          <p:nvPr/>
        </p:nvSpPr>
        <p:spPr>
          <a:xfrm>
            <a:off x="779045" y="303754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3</a:t>
            </a:r>
            <a:endParaRPr sz="2000" b="1" i="0" u="none" strike="noStrike" cap="none">
              <a:solidFill>
                <a:schemeClr val="bg1"/>
              </a:solidFill>
              <a:latin typeface="Century Gothic"/>
              <a:ea typeface="Century Gothic"/>
              <a:cs typeface="Century Gothic"/>
              <a:sym typeface="Century Gothic"/>
            </a:endParaRPr>
          </a:p>
        </p:txBody>
      </p:sp>
      <p:sp>
        <p:nvSpPr>
          <p:cNvPr id="497" name="Google Shape;497;p19">
            <a:hlinkClick r:id="" action="ppaction://noaction">
              <a:snd r:embed="rId6" name="hiciste muchas actividades fuera del _.wav"/>
            </a:hlinkClick>
          </p:cNvPr>
          <p:cNvSpPr/>
          <p:nvPr/>
        </p:nvSpPr>
        <p:spPr>
          <a:xfrm>
            <a:off x="779045" y="358653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4</a:t>
            </a:r>
            <a:endParaRPr sz="2000" b="1" i="0" u="none" strike="noStrike" cap="none">
              <a:solidFill>
                <a:schemeClr val="bg1"/>
              </a:solidFill>
              <a:latin typeface="Century Gothic"/>
              <a:ea typeface="Century Gothic"/>
              <a:cs typeface="Century Gothic"/>
              <a:sym typeface="Century Gothic"/>
            </a:endParaRPr>
          </a:p>
        </p:txBody>
      </p:sp>
      <p:sp>
        <p:nvSpPr>
          <p:cNvPr id="498" name="Google Shape;498;p19">
            <a:hlinkClick r:id="" action="ppaction://noaction">
              <a:snd r:embed="rId7" name="haces amigos dentro del _.wav"/>
            </a:hlinkClick>
          </p:cNvPr>
          <p:cNvSpPr/>
          <p:nvPr/>
        </p:nvSpPr>
        <p:spPr>
          <a:xfrm>
            <a:off x="779045" y="412632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5</a:t>
            </a:r>
            <a:endParaRPr sz="2000" b="1" i="0" u="none" strike="noStrike" cap="none">
              <a:solidFill>
                <a:schemeClr val="bg1"/>
              </a:solidFill>
              <a:latin typeface="Century Gothic"/>
              <a:ea typeface="Century Gothic"/>
              <a:cs typeface="Century Gothic"/>
              <a:sym typeface="Century Gothic"/>
            </a:endParaRPr>
          </a:p>
        </p:txBody>
      </p:sp>
      <p:sp>
        <p:nvSpPr>
          <p:cNvPr id="499" name="Google Shape;499;p19">
            <a:hlinkClick r:id="" action="ppaction://noaction">
              <a:snd r:embed="rId8" name="Hiciste dan%CC%83o a otra jugadora delante de la _.wav"/>
            </a:hlinkClick>
          </p:cNvPr>
          <p:cNvSpPr/>
          <p:nvPr/>
        </p:nvSpPr>
        <p:spPr>
          <a:xfrm>
            <a:off x="779045" y="467486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6</a:t>
            </a:r>
            <a:endParaRPr sz="2000" b="1" i="0" u="none" strike="noStrike" cap="none">
              <a:solidFill>
                <a:schemeClr val="bg1"/>
              </a:solidFill>
              <a:latin typeface="Century Gothic"/>
              <a:ea typeface="Century Gothic"/>
              <a:cs typeface="Century Gothic"/>
              <a:sym typeface="Century Gothic"/>
            </a:endParaRPr>
          </a:p>
        </p:txBody>
      </p:sp>
      <p:sp>
        <p:nvSpPr>
          <p:cNvPr id="500" name="Google Shape;500;p19">
            <a:hlinkClick r:id="" action="ppaction://noaction">
              <a:snd r:embed="rId9" name="hiciste una fila detrás del_.wav"/>
            </a:hlinkClick>
          </p:cNvPr>
          <p:cNvSpPr/>
          <p:nvPr/>
        </p:nvSpPr>
        <p:spPr>
          <a:xfrm>
            <a:off x="779045" y="52233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7</a:t>
            </a:r>
            <a:endParaRPr sz="2000" b="1" i="0" u="none" strike="noStrike" cap="none">
              <a:solidFill>
                <a:schemeClr val="bg1"/>
              </a:solidFill>
              <a:latin typeface="Century Gothic"/>
              <a:ea typeface="Century Gothic"/>
              <a:cs typeface="Century Gothic"/>
              <a:sym typeface="Century Gothic"/>
            </a:endParaRPr>
          </a:p>
        </p:txBody>
      </p:sp>
      <p:sp>
        <p:nvSpPr>
          <p:cNvPr id="501" name="Google Shape;501;p19">
            <a:hlinkClick r:id="" action="ppaction://noaction">
              <a:snd r:embed="rId10" name="haces videos al fondo del _.wav"/>
            </a:hlinkClick>
          </p:cNvPr>
          <p:cNvSpPr/>
          <p:nvPr/>
        </p:nvSpPr>
        <p:spPr>
          <a:xfrm>
            <a:off x="774228" y="577343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8</a:t>
            </a:r>
            <a:endParaRPr sz="2000" b="1" i="0" u="none" strike="noStrike" cap="none">
              <a:solidFill>
                <a:schemeClr val="bg1"/>
              </a:solidFill>
              <a:latin typeface="Century Gothic"/>
              <a:ea typeface="Century Gothic"/>
              <a:cs typeface="Century Gothic"/>
              <a:sym typeface="Century Gothic"/>
            </a:endParaRPr>
          </a:p>
        </p:txBody>
      </p:sp>
      <p:sp>
        <p:nvSpPr>
          <p:cNvPr id="512" name="Google Shape;512;p19"/>
          <p:cNvSpPr/>
          <p:nvPr/>
        </p:nvSpPr>
        <p:spPr>
          <a:xfrm>
            <a:off x="8470904" y="1930731"/>
            <a:ext cx="1288085"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3" name="Google Shape;513;p19"/>
          <p:cNvSpPr/>
          <p:nvPr/>
        </p:nvSpPr>
        <p:spPr>
          <a:xfrm>
            <a:off x="8313676" y="2498342"/>
            <a:ext cx="1574102"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4" name="Google Shape;514;p19"/>
          <p:cNvSpPr/>
          <p:nvPr/>
        </p:nvSpPr>
        <p:spPr>
          <a:xfrm>
            <a:off x="6471737" y="3021086"/>
            <a:ext cx="1176389"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5" name="Google Shape;515;p19"/>
          <p:cNvSpPr/>
          <p:nvPr/>
        </p:nvSpPr>
        <p:spPr>
          <a:xfrm>
            <a:off x="6471737" y="3595836"/>
            <a:ext cx="1176390"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6" name="Google Shape;516;p19"/>
          <p:cNvSpPr/>
          <p:nvPr/>
        </p:nvSpPr>
        <p:spPr>
          <a:xfrm>
            <a:off x="8486231" y="4131279"/>
            <a:ext cx="1192197"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7" name="Google Shape;517;p19"/>
          <p:cNvSpPr/>
          <p:nvPr/>
        </p:nvSpPr>
        <p:spPr>
          <a:xfrm>
            <a:off x="8115388" y="4683665"/>
            <a:ext cx="1941774" cy="440823"/>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8" name="Google Shape;518;p19"/>
          <p:cNvSpPr/>
          <p:nvPr/>
        </p:nvSpPr>
        <p:spPr>
          <a:xfrm>
            <a:off x="6527799" y="5199220"/>
            <a:ext cx="1037811" cy="45775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sp>
        <p:nvSpPr>
          <p:cNvPr id="519" name="Google Shape;519;p19"/>
          <p:cNvSpPr/>
          <p:nvPr/>
        </p:nvSpPr>
        <p:spPr>
          <a:xfrm>
            <a:off x="8438286" y="5759737"/>
            <a:ext cx="1288085" cy="42792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002060"/>
              </a:solidFill>
              <a:latin typeface="Century Gothic"/>
              <a:ea typeface="Century Gothic"/>
              <a:cs typeface="Century Gothic"/>
              <a:sym typeface="Century Gothic"/>
            </a:endParaRPr>
          </a:p>
        </p:txBody>
      </p:sp>
      <p:pic>
        <p:nvPicPr>
          <p:cNvPr id="1026" name="Picture 2" descr="Free Girl Soccer Player Silhouette, Download Free Clip Art, Free ...">
            <a:extLst>
              <a:ext uri="{FF2B5EF4-FFF2-40B4-BE49-F238E27FC236}">
                <a16:creationId xmlns:a16="http://schemas.microsoft.com/office/drawing/2014/main" id="{96E7B435-369B-2E40-AC6D-A58675AA550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23530" y="3720778"/>
            <a:ext cx="970348" cy="151277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 dibujo de un muñeco de peluche&#10;&#10;Descripción generada automáticamente con confianza baja">
            <a:extLst>
              <a:ext uri="{FF2B5EF4-FFF2-40B4-BE49-F238E27FC236}">
                <a16:creationId xmlns:a16="http://schemas.microsoft.com/office/drawing/2014/main" id="{EC154F28-0398-F045-9472-598C4E904031}"/>
              </a:ext>
            </a:extLst>
          </p:cNvPr>
          <p:cNvPicPr>
            <a:picLocks noChangeAspect="1"/>
          </p:cNvPicPr>
          <p:nvPr/>
        </p:nvPicPr>
        <p:blipFill rotWithShape="1">
          <a:blip r:embed="rId12"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10388273" y="1763643"/>
            <a:ext cx="1686014" cy="1535667"/>
          </a:xfrm>
          <a:prstGeom prst="rect">
            <a:avLst/>
          </a:prstGeom>
        </p:spPr>
      </p:pic>
      <p:sp>
        <p:nvSpPr>
          <p:cNvPr id="2" name="TextBox 1"/>
          <p:cNvSpPr txBox="1"/>
          <p:nvPr/>
        </p:nvSpPr>
        <p:spPr>
          <a:xfrm>
            <a:off x="3128511" y="1930731"/>
            <a:ext cx="23852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do sport (in May)</a:t>
            </a:r>
          </a:p>
        </p:txBody>
      </p:sp>
      <p:sp>
        <p:nvSpPr>
          <p:cNvPr id="32" name="TextBox 31"/>
          <p:cNvSpPr txBox="1"/>
          <p:nvPr/>
        </p:nvSpPr>
        <p:spPr>
          <a:xfrm>
            <a:off x="3128511" y="2463433"/>
            <a:ext cx="2823375"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do exercise (in June)</a:t>
            </a:r>
          </a:p>
        </p:txBody>
      </p:sp>
      <p:sp>
        <p:nvSpPr>
          <p:cNvPr id="33" name="TextBox 32"/>
          <p:cNvSpPr txBox="1"/>
          <p:nvPr/>
        </p:nvSpPr>
        <p:spPr>
          <a:xfrm>
            <a:off x="3111442" y="2997458"/>
            <a:ext cx="2685616"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do important things</a:t>
            </a:r>
          </a:p>
        </p:txBody>
      </p:sp>
      <p:sp>
        <p:nvSpPr>
          <p:cNvPr id="34" name="TextBox 33"/>
          <p:cNvSpPr txBox="1"/>
          <p:nvPr/>
        </p:nvSpPr>
        <p:spPr>
          <a:xfrm>
            <a:off x="3119058" y="3556136"/>
            <a:ext cx="2707867"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do many activities</a:t>
            </a:r>
          </a:p>
        </p:txBody>
      </p:sp>
      <p:sp>
        <p:nvSpPr>
          <p:cNvPr id="35" name="TextBox 34"/>
          <p:cNvSpPr txBox="1"/>
          <p:nvPr/>
        </p:nvSpPr>
        <p:spPr>
          <a:xfrm>
            <a:off x="3111442" y="4084402"/>
            <a:ext cx="2209800"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make friends</a:t>
            </a:r>
          </a:p>
        </p:txBody>
      </p:sp>
      <p:sp>
        <p:nvSpPr>
          <p:cNvPr id="36" name="TextBox 35"/>
          <p:cNvSpPr txBox="1"/>
          <p:nvPr/>
        </p:nvSpPr>
        <p:spPr>
          <a:xfrm>
            <a:off x="3116962" y="4517661"/>
            <a:ext cx="2674575" cy="707886"/>
          </a:xfrm>
          <a:prstGeom prst="rect">
            <a:avLst/>
          </a:prstGeom>
          <a:noFill/>
        </p:spPr>
        <p:txBody>
          <a:bodyPr wrap="square" rtlCol="0">
            <a:spAutoFit/>
          </a:bodyPr>
          <a:lstStyle/>
          <a:p>
            <a:r>
              <a:rPr lang="en-GB" sz="2000">
                <a:solidFill>
                  <a:srgbClr val="002060"/>
                </a:solidFill>
                <a:latin typeface="Century Gothic" panose="020B0502020202020204" pitchFamily="34" charset="0"/>
              </a:rPr>
              <a:t>hurt (‘do harm to’) another player</a:t>
            </a:r>
          </a:p>
        </p:txBody>
      </p:sp>
      <p:sp>
        <p:nvSpPr>
          <p:cNvPr id="37" name="TextBox 36"/>
          <p:cNvSpPr txBox="1"/>
          <p:nvPr/>
        </p:nvSpPr>
        <p:spPr>
          <a:xfrm>
            <a:off x="3111442" y="5258696"/>
            <a:ext cx="2953482"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line up (‘make a line’)  </a:t>
            </a:r>
          </a:p>
        </p:txBody>
      </p:sp>
      <p:sp>
        <p:nvSpPr>
          <p:cNvPr id="38" name="TextBox 37"/>
          <p:cNvSpPr txBox="1"/>
          <p:nvPr/>
        </p:nvSpPr>
        <p:spPr>
          <a:xfrm>
            <a:off x="3128512" y="5773207"/>
            <a:ext cx="2543436"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make videos</a:t>
            </a:r>
          </a:p>
        </p:txBody>
      </p:sp>
      <p:sp>
        <p:nvSpPr>
          <p:cNvPr id="40" name="Rounded Rectangle 39"/>
          <p:cNvSpPr/>
          <p:nvPr/>
        </p:nvSpPr>
        <p:spPr>
          <a:xfrm>
            <a:off x="10225197" y="5773207"/>
            <a:ext cx="1642207" cy="472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a:solidFill>
                  <a:srgbClr val="002060"/>
                </a:solidFill>
                <a:latin typeface="Century Gothic" panose="020B0502020202020204" pitchFamily="34" charset="0"/>
              </a:rPr>
              <a:t>*coach (f)</a:t>
            </a:r>
          </a:p>
        </p:txBody>
      </p:sp>
      <p:sp>
        <p:nvSpPr>
          <p:cNvPr id="5" name="Rounded Rectangular Callout 4"/>
          <p:cNvSpPr/>
          <p:nvPr/>
        </p:nvSpPr>
        <p:spPr>
          <a:xfrm>
            <a:off x="1170228" y="1067504"/>
            <a:ext cx="912059" cy="672464"/>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Do </a:t>
            </a:r>
            <a:r>
              <a:rPr lang="en-GB" sz="2000">
                <a:solidFill>
                  <a:srgbClr val="002060"/>
                </a:solidFill>
                <a:latin typeface="Century Gothic" panose="020B0502020202020204" pitchFamily="34" charset="0"/>
              </a:rPr>
              <a:t>you?</a:t>
            </a:r>
          </a:p>
        </p:txBody>
      </p:sp>
      <p:sp>
        <p:nvSpPr>
          <p:cNvPr id="43" name="Rounded Rectangular Callout 42"/>
          <p:cNvSpPr/>
          <p:nvPr/>
        </p:nvSpPr>
        <p:spPr>
          <a:xfrm>
            <a:off x="2239142" y="1087953"/>
            <a:ext cx="912059" cy="672464"/>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b="1" dirty="0">
                <a:solidFill>
                  <a:srgbClr val="002060"/>
                </a:solidFill>
                <a:latin typeface="Century Gothic" panose="020B0502020202020204" pitchFamily="34" charset="0"/>
              </a:rPr>
              <a:t>Did </a:t>
            </a:r>
            <a:r>
              <a:rPr lang="en-GB" sz="2000" dirty="0">
                <a:solidFill>
                  <a:srgbClr val="002060"/>
                </a:solidFill>
                <a:latin typeface="Century Gothic" panose="020B0502020202020204" pitchFamily="34" charset="0"/>
              </a:rPr>
              <a:t>you?</a:t>
            </a:r>
          </a:p>
        </p:txBody>
      </p:sp>
      <p:pic>
        <p:nvPicPr>
          <p:cNvPr id="44"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4172" y="1877304"/>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0349" y="2407277"/>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0349" y="3582057"/>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4172" y="457210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0349" y="5148715"/>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9992" y="3013301"/>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9992" y="404928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owerpoint Check Mark Symbo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0487" y="5645556"/>
            <a:ext cx="449644" cy="468379"/>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494;p19">
            <a:hlinkClick r:id="" action="ppaction://noaction">
              <a:snd r:embed="rId14" name="Hiciste deporte en mayo cerca del centro_.wav"/>
            </a:hlinkClick>
          </p:cNvPr>
          <p:cNvSpPr/>
          <p:nvPr/>
        </p:nvSpPr>
        <p:spPr>
          <a:xfrm>
            <a:off x="205883" y="195201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1</a:t>
            </a:r>
            <a:endParaRPr dirty="0">
              <a:solidFill>
                <a:srgbClr val="002060"/>
              </a:solidFill>
            </a:endParaRPr>
          </a:p>
        </p:txBody>
      </p:sp>
      <p:sp>
        <p:nvSpPr>
          <p:cNvPr id="53" name="Google Shape;495;p19">
            <a:hlinkClick r:id="" action="ppaction://noaction">
              <a:snd r:embed="rId15" name="Hiciste ejercicio en junio encima de la montan%CC%83a_.wav"/>
            </a:hlinkClick>
          </p:cNvPr>
          <p:cNvSpPr/>
          <p:nvPr/>
        </p:nvSpPr>
        <p:spPr>
          <a:xfrm>
            <a:off x="205883" y="248199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2</a:t>
            </a:r>
            <a:endParaRPr sz="2000" b="1" i="0" u="none" strike="noStrike" cap="none">
              <a:solidFill>
                <a:srgbClr val="002060"/>
              </a:solidFill>
              <a:latin typeface="Century Gothic"/>
              <a:ea typeface="Century Gothic"/>
              <a:cs typeface="Century Gothic"/>
              <a:sym typeface="Century Gothic"/>
            </a:endParaRPr>
          </a:p>
        </p:txBody>
      </p:sp>
      <p:sp>
        <p:nvSpPr>
          <p:cNvPr id="54" name="Google Shape;496;p19">
            <a:hlinkClick r:id="" action="ppaction://noaction">
              <a:snd r:embed="rId16" name="Haces cosas importantes lejos del estadio_.wav"/>
            </a:hlinkClick>
          </p:cNvPr>
          <p:cNvSpPr/>
          <p:nvPr/>
        </p:nvSpPr>
        <p:spPr>
          <a:xfrm>
            <a:off x="205883" y="303987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3</a:t>
            </a:r>
            <a:endParaRPr sz="2000" b="1" i="0" u="none" strike="noStrike" cap="none">
              <a:solidFill>
                <a:srgbClr val="002060"/>
              </a:solidFill>
              <a:latin typeface="Century Gothic"/>
              <a:ea typeface="Century Gothic"/>
              <a:cs typeface="Century Gothic"/>
              <a:sym typeface="Century Gothic"/>
            </a:endParaRPr>
          </a:p>
        </p:txBody>
      </p:sp>
      <p:sp>
        <p:nvSpPr>
          <p:cNvPr id="55" name="Google Shape;497;p19">
            <a:hlinkClick r:id="" action="ppaction://noaction">
              <a:snd r:embed="rId17" name="hiciste muchas actividades fuera del partido_.wav"/>
            </a:hlinkClick>
          </p:cNvPr>
          <p:cNvSpPr/>
          <p:nvPr/>
        </p:nvSpPr>
        <p:spPr>
          <a:xfrm>
            <a:off x="205883" y="358886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4</a:t>
            </a:r>
            <a:endParaRPr sz="2000" b="1" i="0" u="none" strike="noStrike" cap="none">
              <a:solidFill>
                <a:srgbClr val="002060"/>
              </a:solidFill>
              <a:latin typeface="Century Gothic"/>
              <a:ea typeface="Century Gothic"/>
              <a:cs typeface="Century Gothic"/>
              <a:sym typeface="Century Gothic"/>
            </a:endParaRPr>
          </a:p>
        </p:txBody>
      </p:sp>
      <p:sp>
        <p:nvSpPr>
          <p:cNvPr id="56" name="Google Shape;498;p19">
            <a:hlinkClick r:id="" action="ppaction://noaction">
              <a:snd r:embed="rId18" name="haces amigos dentro del equipo _.wav"/>
            </a:hlinkClick>
          </p:cNvPr>
          <p:cNvSpPr/>
          <p:nvPr/>
        </p:nvSpPr>
        <p:spPr>
          <a:xfrm>
            <a:off x="205883" y="412866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5</a:t>
            </a:r>
            <a:endParaRPr sz="2000" b="1" i="0" u="none" strike="noStrike" cap="none">
              <a:solidFill>
                <a:srgbClr val="002060"/>
              </a:solidFill>
              <a:latin typeface="Century Gothic"/>
              <a:ea typeface="Century Gothic"/>
              <a:cs typeface="Century Gothic"/>
              <a:sym typeface="Century Gothic"/>
            </a:endParaRPr>
          </a:p>
        </p:txBody>
      </p:sp>
      <p:sp>
        <p:nvSpPr>
          <p:cNvPr id="57" name="Google Shape;499;p19">
            <a:hlinkClick r:id="" action="ppaction://noaction">
              <a:snd r:embed="rId19" name="Hiciste dan%CC%83o a otra jugadora delante de la entrenadora_.wav"/>
            </a:hlinkClick>
          </p:cNvPr>
          <p:cNvSpPr/>
          <p:nvPr/>
        </p:nvSpPr>
        <p:spPr>
          <a:xfrm>
            <a:off x="205883" y="467719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6</a:t>
            </a:r>
            <a:endParaRPr sz="2000" b="1" i="0" u="none" strike="noStrike" cap="none">
              <a:solidFill>
                <a:srgbClr val="002060"/>
              </a:solidFill>
              <a:latin typeface="Century Gothic"/>
              <a:ea typeface="Century Gothic"/>
              <a:cs typeface="Century Gothic"/>
              <a:sym typeface="Century Gothic"/>
            </a:endParaRPr>
          </a:p>
        </p:txBody>
      </p:sp>
      <p:sp>
        <p:nvSpPr>
          <p:cNvPr id="58" name="Google Shape;500;p19">
            <a:hlinkClick r:id="" action="ppaction://noaction">
              <a:snd r:embed="rId20" name="hiciste una fila detrás del grupo_.wav"/>
            </a:hlinkClick>
          </p:cNvPr>
          <p:cNvSpPr/>
          <p:nvPr/>
        </p:nvSpPr>
        <p:spPr>
          <a:xfrm>
            <a:off x="205883" y="522572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7</a:t>
            </a:r>
            <a:endParaRPr sz="2000" b="1" i="0" u="none" strike="noStrike" cap="none">
              <a:solidFill>
                <a:srgbClr val="002060"/>
              </a:solidFill>
              <a:latin typeface="Century Gothic"/>
              <a:ea typeface="Century Gothic"/>
              <a:cs typeface="Century Gothic"/>
              <a:sym typeface="Century Gothic"/>
            </a:endParaRPr>
          </a:p>
        </p:txBody>
      </p:sp>
      <p:sp>
        <p:nvSpPr>
          <p:cNvPr id="59" name="Google Shape;501;p19">
            <a:hlinkClick r:id="" action="ppaction://noaction">
              <a:snd r:embed="rId21" name="haces vi%CC%81deos al fondo del campo_.wav"/>
            </a:hlinkClick>
          </p:cNvPr>
          <p:cNvSpPr/>
          <p:nvPr/>
        </p:nvSpPr>
        <p:spPr>
          <a:xfrm>
            <a:off x="201066" y="577576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002060"/>
                </a:solidFill>
                <a:latin typeface="Century Gothic"/>
                <a:ea typeface="Century Gothic"/>
                <a:cs typeface="Century Gothic"/>
                <a:sym typeface="Century Gothic"/>
              </a:rPr>
              <a:t>8</a:t>
            </a:r>
            <a:endParaRPr sz="2000" b="1" i="0" u="none" strike="noStrike" cap="none">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1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animBg="1"/>
      <p:bldP spid="513" grpId="0" animBg="1"/>
      <p:bldP spid="514" grpId="0" animBg="1"/>
      <p:bldP spid="515" grpId="0" animBg="1"/>
      <p:bldP spid="516" grpId="0" animBg="1"/>
      <p:bldP spid="517" grpId="0" animBg="1"/>
      <p:bldP spid="518" grpId="0" animBg="1"/>
      <p:bldP spid="519" grpId="0" animBg="1"/>
      <p:bldP spid="2" grpId="0"/>
      <p:bldP spid="32" grpId="0"/>
      <p:bldP spid="33" grpId="0"/>
      <p:bldP spid="34" grpId="0"/>
      <p:bldP spid="35" grpId="0"/>
      <p:bldP spid="36" grpId="0"/>
      <p:bldP spid="37" grpId="0"/>
      <p:bldP spid="38" grpId="0"/>
      <p:bldP spid="52" grpId="0" animBg="1"/>
      <p:bldP spid="53" grpId="0" animBg="1"/>
      <p:bldP spid="54" grpId="0" animBg="1"/>
      <p:bldP spid="55" grpId="0" animBg="1"/>
      <p:bldP spid="56" grpId="0" animBg="1"/>
      <p:bldP spid="57" grpId="0" animBg="1"/>
      <p:bldP spid="58"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0"/>
          <p:cNvSpPr txBox="1"/>
          <p:nvPr/>
        </p:nvSpPr>
        <p:spPr>
          <a:xfrm>
            <a:off x="90372" y="137690"/>
            <a:ext cx="11738497"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n-GB" sz="2200" b="1" i="0" u="none" strike="noStrike" cap="none">
                <a:solidFill>
                  <a:srgbClr val="002060"/>
                </a:solidFill>
                <a:latin typeface="Century Gothic"/>
                <a:ea typeface="Century Gothic"/>
                <a:cs typeface="Century Gothic"/>
                <a:sym typeface="Century Gothic"/>
              </a:rPr>
              <a:t>¿Qué </a:t>
            </a:r>
            <a:r>
              <a:rPr lang="en-GB" sz="2200" b="1" i="0" u="none" strike="noStrike" cap="none" dirty="0" err="1">
                <a:solidFill>
                  <a:srgbClr val="002060"/>
                </a:solidFill>
                <a:latin typeface="Century Gothic"/>
                <a:ea typeface="Century Gothic"/>
                <a:cs typeface="Century Gothic"/>
                <a:sym typeface="Century Gothic"/>
              </a:rPr>
              <a:t>hice</a:t>
            </a:r>
            <a:r>
              <a:rPr lang="en-GB" sz="2200" b="1" i="0" u="none" strike="noStrike" cap="none" dirty="0">
                <a:solidFill>
                  <a:srgbClr val="002060"/>
                </a:solidFill>
                <a:latin typeface="Century Gothic"/>
                <a:ea typeface="Century Gothic"/>
                <a:cs typeface="Century Gothic"/>
                <a:sym typeface="Century Gothic"/>
              </a:rPr>
              <a:t> y </a:t>
            </a:r>
            <a:r>
              <a:rPr lang="en-GB" sz="2200" b="1" i="0" u="none" strike="noStrike" cap="none" dirty="0" err="1">
                <a:solidFill>
                  <a:srgbClr val="002060"/>
                </a:solidFill>
                <a:latin typeface="Century Gothic"/>
                <a:ea typeface="Century Gothic"/>
                <a:cs typeface="Century Gothic"/>
                <a:sym typeface="Century Gothic"/>
              </a:rPr>
              <a:t>qué</a:t>
            </a:r>
            <a:r>
              <a:rPr lang="en-GB" sz="2200" b="1" i="0" u="none" strike="noStrike" cap="none" dirty="0">
                <a:solidFill>
                  <a:srgbClr val="002060"/>
                </a:solidFill>
                <a:latin typeface="Century Gothic"/>
                <a:ea typeface="Century Gothic"/>
                <a:cs typeface="Century Gothic"/>
                <a:sym typeface="Century Gothic"/>
              </a:rPr>
              <a:t> </a:t>
            </a:r>
            <a:r>
              <a:rPr lang="en-GB" sz="2200" b="1" i="0" u="none" strike="noStrike" cap="none" dirty="0" err="1">
                <a:solidFill>
                  <a:srgbClr val="002060"/>
                </a:solidFill>
                <a:latin typeface="Century Gothic"/>
                <a:ea typeface="Century Gothic"/>
                <a:cs typeface="Century Gothic"/>
                <a:sym typeface="Century Gothic"/>
              </a:rPr>
              <a:t>hiciste</a:t>
            </a:r>
            <a:r>
              <a:rPr lang="en-GB" sz="2200" b="1" i="0" u="none" strike="noStrike" cap="none" dirty="0">
                <a:solidFill>
                  <a:srgbClr val="002060"/>
                </a:solidFill>
                <a:latin typeface="Century Gothic"/>
                <a:ea typeface="Century Gothic"/>
                <a:cs typeface="Century Gothic"/>
                <a:sym typeface="Century Gothic"/>
              </a:rPr>
              <a:t>?</a:t>
            </a:r>
            <a:endParaRPr sz="2200" b="1" i="0" u="none" strike="noStrike" cap="none" dirty="0">
              <a:solidFill>
                <a:srgbClr val="002060"/>
              </a:solidFill>
              <a:latin typeface="Century Gothic"/>
              <a:ea typeface="Century Gothic"/>
              <a:cs typeface="Century Gothic"/>
              <a:sym typeface="Century Gothic"/>
            </a:endParaRPr>
          </a:p>
        </p:txBody>
      </p:sp>
      <p:sp>
        <p:nvSpPr>
          <p:cNvPr id="527" name="Google Shape;527;p20"/>
          <p:cNvSpPr txBox="1"/>
          <p:nvPr/>
        </p:nvSpPr>
        <p:spPr>
          <a:xfrm>
            <a:off x="90372" y="2327017"/>
            <a:ext cx="597401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a:solidFill>
                  <a:srgbClr val="002060"/>
                </a:solidFill>
                <a:latin typeface="Century Gothic"/>
                <a:ea typeface="Century Gothic"/>
                <a:cs typeface="Century Gothic"/>
                <a:sym typeface="Century Gothic"/>
              </a:rPr>
              <a:t>Un </a:t>
            </a:r>
            <a:r>
              <a:rPr lang="en-GB" sz="2200" b="1" i="0" u="none" strike="noStrike" cap="none" dirty="0" err="1">
                <a:solidFill>
                  <a:srgbClr val="002060"/>
                </a:solidFill>
                <a:latin typeface="Century Gothic"/>
                <a:ea typeface="Century Gothic"/>
                <a:cs typeface="Century Gothic"/>
                <a:sym typeface="Century Gothic"/>
              </a:rPr>
              <a:t>ejemplo</a:t>
            </a:r>
            <a:r>
              <a:rPr lang="en-GB" sz="2200" b="1"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528" name="Google Shape;528;p20"/>
          <p:cNvSpPr txBox="1"/>
          <p:nvPr/>
        </p:nvSpPr>
        <p:spPr>
          <a:xfrm>
            <a:off x="153518" y="3162347"/>
            <a:ext cx="2777139"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A  (</a:t>
            </a:r>
            <a:r>
              <a:rPr lang="en-GB" sz="2200" b="1" i="0" u="none" strike="noStrike" cap="none" dirty="0" err="1">
                <a:solidFill>
                  <a:srgbClr val="002060"/>
                </a:solidFill>
                <a:latin typeface="Century Gothic"/>
                <a:ea typeface="Century Gothic"/>
                <a:cs typeface="Century Gothic"/>
                <a:sym typeface="Century Gothic"/>
              </a:rPr>
              <a:t>pregunta</a:t>
            </a:r>
            <a:r>
              <a:rPr lang="en-GB" sz="2200" b="1"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529" name="Google Shape;529;p20"/>
          <p:cNvSpPr txBox="1"/>
          <p:nvPr/>
        </p:nvSpPr>
        <p:spPr>
          <a:xfrm>
            <a:off x="10367362" y="2870914"/>
            <a:ext cx="18459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B  (</a:t>
            </a:r>
            <a:r>
              <a:rPr lang="en-GB" sz="2200" b="1" i="0" u="none" strike="noStrike" cap="none" dirty="0" err="1">
                <a:solidFill>
                  <a:srgbClr val="002060"/>
                </a:solidFill>
                <a:latin typeface="Century Gothic"/>
                <a:ea typeface="Century Gothic"/>
                <a:cs typeface="Century Gothic"/>
                <a:sym typeface="Century Gothic"/>
              </a:rPr>
              <a:t>contesta</a:t>
            </a:r>
            <a:r>
              <a:rPr lang="en-GB" sz="2200" b="1"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530" name="Google Shape;530;p20"/>
          <p:cNvSpPr/>
          <p:nvPr/>
        </p:nvSpPr>
        <p:spPr>
          <a:xfrm>
            <a:off x="6413500" y="2310531"/>
            <a:ext cx="3644900" cy="1403334"/>
          </a:xfrm>
          <a:prstGeom prst="wedgeEllipseCallout">
            <a:avLst>
              <a:gd name="adj1" fmla="val 62466"/>
              <a:gd name="adj2" fmla="val 51905"/>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dirty="0" err="1">
                <a:solidFill>
                  <a:srgbClr val="002060"/>
                </a:solidFill>
                <a:latin typeface="Century Gothic"/>
                <a:ea typeface="Century Gothic"/>
                <a:cs typeface="Century Gothic"/>
                <a:sym typeface="Century Gothic"/>
              </a:rPr>
              <a:t>Sí</a:t>
            </a:r>
            <a:r>
              <a:rPr lang="en-GB" sz="2400" b="0" i="0" u="none" strike="noStrike" cap="none">
                <a:solidFill>
                  <a:srgbClr val="002060"/>
                </a:solidFill>
                <a:latin typeface="Century Gothic"/>
                <a:ea typeface="Century Gothic"/>
                <a:cs typeface="Century Gothic"/>
                <a:sym typeface="Century Gothic"/>
              </a:rPr>
              <a:t>, delante de la entrenadora. </a:t>
            </a:r>
            <a:endParaRPr sz="2400" b="0" i="0" u="none" strike="noStrike" cap="none" dirty="0">
              <a:solidFill>
                <a:srgbClr val="002060"/>
              </a:solidFill>
              <a:latin typeface="Century Gothic"/>
              <a:ea typeface="Century Gothic"/>
              <a:cs typeface="Century Gothic"/>
              <a:sym typeface="Century Gothic"/>
            </a:endParaRPr>
          </a:p>
        </p:txBody>
      </p:sp>
      <p:sp>
        <p:nvSpPr>
          <p:cNvPr id="531" name="Google Shape;531;p20" descr="background rectangle&#10;"/>
          <p:cNvSpPr/>
          <p:nvPr/>
        </p:nvSpPr>
        <p:spPr>
          <a:xfrm>
            <a:off x="9372740" y="275653"/>
            <a:ext cx="2528210" cy="379457"/>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532" name="Google Shape;532;p20"/>
          <p:cNvSpPr/>
          <p:nvPr/>
        </p:nvSpPr>
        <p:spPr>
          <a:xfrm>
            <a:off x="199680" y="4031592"/>
            <a:ext cx="5345365" cy="225206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534" name="Google Shape;534;p20"/>
          <p:cNvSpPr txBox="1"/>
          <p:nvPr/>
        </p:nvSpPr>
        <p:spPr>
          <a:xfrm>
            <a:off x="248368" y="4113168"/>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Ask your partner these questions.</a:t>
            </a:r>
            <a:endParaRPr sz="2000" b="0" i="0" u="none" strike="noStrike" cap="none" dirty="0">
              <a:solidFill>
                <a:srgbClr val="002060"/>
              </a:solidFill>
              <a:latin typeface="Century Gothic"/>
              <a:ea typeface="Century Gothic"/>
              <a:cs typeface="Century Gothic"/>
              <a:sym typeface="Century Gothic"/>
            </a:endParaRPr>
          </a:p>
        </p:txBody>
      </p:sp>
      <p:sp>
        <p:nvSpPr>
          <p:cNvPr id="535" name="Google Shape;535;p20"/>
          <p:cNvSpPr txBox="1"/>
          <p:nvPr/>
        </p:nvSpPr>
        <p:spPr>
          <a:xfrm>
            <a:off x="248368" y="4424232"/>
            <a:ext cx="5142811"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Write down the answer in English.</a:t>
            </a:r>
            <a:endParaRPr sz="2000" b="0" i="0" u="none" strike="noStrike" cap="none" dirty="0">
              <a:solidFill>
                <a:srgbClr val="002060"/>
              </a:solidFill>
              <a:latin typeface="Century Gothic"/>
              <a:ea typeface="Century Gothic"/>
              <a:cs typeface="Century Gothic"/>
              <a:sym typeface="Century Gothic"/>
            </a:endParaRPr>
          </a:p>
        </p:txBody>
      </p:sp>
      <p:sp>
        <p:nvSpPr>
          <p:cNvPr id="536" name="Google Shape;536;p20"/>
          <p:cNvSpPr txBox="1"/>
          <p:nvPr/>
        </p:nvSpPr>
        <p:spPr>
          <a:xfrm>
            <a:off x="359048" y="5251763"/>
            <a:ext cx="414521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1. </a:t>
            </a:r>
            <a:r>
              <a:rPr lang="en-GB" sz="2000" b="0" i="0" u="none" strike="noStrike" cap="none">
                <a:solidFill>
                  <a:srgbClr val="002060"/>
                </a:solidFill>
                <a:latin typeface="Century Gothic"/>
                <a:ea typeface="Century Gothic"/>
                <a:cs typeface="Century Gothic"/>
                <a:sym typeface="Century Gothic"/>
              </a:rPr>
              <a:t>¿</a:t>
            </a:r>
            <a:r>
              <a:rPr lang="en-GB" sz="2000" b="1" i="0" u="none" strike="noStrike" cap="none">
                <a:solidFill>
                  <a:srgbClr val="002060"/>
                </a:solidFill>
                <a:latin typeface="Century Gothic"/>
                <a:ea typeface="Century Gothic"/>
                <a:cs typeface="Century Gothic"/>
                <a:sym typeface="Century Gothic"/>
              </a:rPr>
              <a:t>Did I </a:t>
            </a:r>
            <a:r>
              <a:rPr lang="en-GB" sz="2000" b="0" i="0" u="none" strike="noStrike" cap="none">
                <a:solidFill>
                  <a:srgbClr val="002060"/>
                </a:solidFill>
                <a:latin typeface="Century Gothic"/>
                <a:ea typeface="Century Gothic"/>
                <a:cs typeface="Century Gothic"/>
                <a:sym typeface="Century Gothic"/>
              </a:rPr>
              <a:t>make an effort?</a:t>
            </a:r>
            <a:endParaRPr sz="2000" b="0" i="0" u="none" strike="noStrike" cap="none">
              <a:solidFill>
                <a:srgbClr val="002060"/>
              </a:solidFill>
              <a:latin typeface="Century Gothic"/>
              <a:ea typeface="Century Gothic"/>
              <a:cs typeface="Century Gothic"/>
              <a:sym typeface="Century Gothic"/>
            </a:endParaRPr>
          </a:p>
        </p:txBody>
      </p:sp>
      <p:sp>
        <p:nvSpPr>
          <p:cNvPr id="540" name="Google Shape;540;p20"/>
          <p:cNvSpPr/>
          <p:nvPr/>
        </p:nvSpPr>
        <p:spPr>
          <a:xfrm>
            <a:off x="1952626" y="2560383"/>
            <a:ext cx="4229100" cy="1097217"/>
          </a:xfrm>
          <a:prstGeom prst="wedgeEllipseCallout">
            <a:avLst>
              <a:gd name="adj1" fmla="val -49416"/>
              <a:gd name="adj2" fmla="val 48688"/>
            </a:avLst>
          </a:prstGeom>
          <a:solidFill>
            <a:schemeClr val="accent6">
              <a:lumMod val="20000"/>
              <a:lumOff val="80000"/>
            </a:schemeClr>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400"/>
              <a:buFont typeface="Century Gothic"/>
              <a:buNone/>
            </a:pPr>
            <a:r>
              <a:rPr lang="en-GB" sz="2400" b="0" i="0" u="none" strike="noStrike" cap="none" dirty="0">
                <a:solidFill>
                  <a:srgbClr val="002060"/>
                </a:solidFill>
                <a:latin typeface="Century Gothic"/>
                <a:ea typeface="Century Gothic"/>
                <a:cs typeface="Century Gothic"/>
                <a:sym typeface="Century Gothic"/>
              </a:rPr>
              <a:t>¿</a:t>
            </a:r>
            <a:r>
              <a:rPr lang="en-GB" sz="2400" b="0" i="0" u="none" strike="noStrike" cap="none" dirty="0" err="1">
                <a:solidFill>
                  <a:srgbClr val="002060"/>
                </a:solidFill>
                <a:latin typeface="Century Gothic"/>
                <a:ea typeface="Century Gothic"/>
                <a:cs typeface="Century Gothic"/>
                <a:sym typeface="Century Gothic"/>
              </a:rPr>
              <a:t>Hice</a:t>
            </a:r>
            <a:r>
              <a:rPr lang="en-GB" sz="2400" b="0" i="0" u="none" strike="noStrike" cap="none" dirty="0">
                <a:solidFill>
                  <a:srgbClr val="002060"/>
                </a:solidFill>
                <a:latin typeface="Century Gothic"/>
                <a:ea typeface="Century Gothic"/>
                <a:cs typeface="Century Gothic"/>
                <a:sym typeface="Century Gothic"/>
              </a:rPr>
              <a:t> </a:t>
            </a:r>
            <a:r>
              <a:rPr lang="en-GB" sz="2400" b="0" i="0" u="none" strike="noStrike" cap="none">
                <a:solidFill>
                  <a:srgbClr val="002060"/>
                </a:solidFill>
                <a:latin typeface="Century Gothic"/>
                <a:ea typeface="Century Gothic"/>
                <a:cs typeface="Century Gothic"/>
                <a:sym typeface="Century Gothic"/>
              </a:rPr>
              <a:t>un esfuerzo?</a:t>
            </a:r>
            <a:endParaRPr sz="2400" b="0" i="0" u="none" strike="noStrike" cap="none" dirty="0">
              <a:solidFill>
                <a:srgbClr val="002060"/>
              </a:solidFill>
              <a:latin typeface="Century Gothic"/>
              <a:ea typeface="Century Gothic"/>
              <a:cs typeface="Century Gothic"/>
              <a:sym typeface="Century Gothic"/>
            </a:endParaRPr>
          </a:p>
        </p:txBody>
      </p:sp>
      <p:cxnSp>
        <p:nvCxnSpPr>
          <p:cNvPr id="541" name="Google Shape;541;p20"/>
          <p:cNvCxnSpPr/>
          <p:nvPr/>
        </p:nvCxnSpPr>
        <p:spPr>
          <a:xfrm>
            <a:off x="451232" y="6081838"/>
            <a:ext cx="3158743" cy="3938"/>
          </a:xfrm>
          <a:prstGeom prst="straightConnector1">
            <a:avLst/>
          </a:prstGeom>
          <a:noFill/>
          <a:ln w="19050" cap="flat" cmpd="sng">
            <a:solidFill>
              <a:srgbClr val="002060"/>
            </a:solidFill>
            <a:prstDash val="dot"/>
            <a:miter lim="800000"/>
            <a:headEnd type="none" w="sm" len="sm"/>
            <a:tailEnd type="none" w="sm" len="sm"/>
          </a:ln>
        </p:spPr>
      </p:cxnSp>
      <p:sp>
        <p:nvSpPr>
          <p:cNvPr id="542" name="Google Shape;542;p20"/>
          <p:cNvSpPr txBox="1"/>
          <p:nvPr/>
        </p:nvSpPr>
        <p:spPr>
          <a:xfrm>
            <a:off x="326309" y="5740185"/>
            <a:ext cx="34085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dirty="0">
                <a:solidFill>
                  <a:srgbClr val="002060"/>
                </a:solidFill>
                <a:latin typeface="Century Gothic"/>
                <a:ea typeface="Century Gothic"/>
                <a:cs typeface="Century Gothic"/>
                <a:sym typeface="Century Gothic"/>
              </a:rPr>
              <a:t>Yes</a:t>
            </a:r>
            <a:r>
              <a:rPr lang="en-GB" sz="2000" b="0" i="0" u="none" strike="noStrike" cap="none">
                <a:solidFill>
                  <a:srgbClr val="002060"/>
                </a:solidFill>
                <a:latin typeface="Century Gothic"/>
                <a:ea typeface="Century Gothic"/>
                <a:cs typeface="Century Gothic"/>
                <a:sym typeface="Century Gothic"/>
              </a:rPr>
              <a:t>, in front of the coach.</a:t>
            </a:r>
            <a:endParaRPr sz="2000" b="0" i="0" u="none" strike="noStrike" cap="none" dirty="0">
              <a:solidFill>
                <a:srgbClr val="002060"/>
              </a:solidFill>
              <a:latin typeface="Century Gothic"/>
              <a:ea typeface="Century Gothic"/>
              <a:cs typeface="Century Gothic"/>
              <a:sym typeface="Century Gothic"/>
            </a:endParaRPr>
          </a:p>
        </p:txBody>
      </p:sp>
      <p:pic>
        <p:nvPicPr>
          <p:cNvPr id="543" name="Google Shape;543;p20"/>
          <p:cNvPicPr preferRelativeResize="0"/>
          <p:nvPr/>
        </p:nvPicPr>
        <p:blipFill rotWithShape="1">
          <a:blip r:embed="rId3">
            <a:alphaModFix/>
          </a:blip>
          <a:srcRect/>
          <a:stretch/>
        </p:blipFill>
        <p:spPr>
          <a:xfrm>
            <a:off x="3989024" y="5092817"/>
            <a:ext cx="1233251" cy="982254"/>
          </a:xfrm>
          <a:prstGeom prst="rect">
            <a:avLst/>
          </a:prstGeom>
          <a:noFill/>
          <a:ln>
            <a:noFill/>
          </a:ln>
        </p:spPr>
      </p:pic>
      <p:sp>
        <p:nvSpPr>
          <p:cNvPr id="546" name="Google Shape;546;p20"/>
          <p:cNvSpPr txBox="1">
            <a:spLocks noGrp="1"/>
          </p:cNvSpPr>
          <p:nvPr>
            <p:ph type="title" idx="4294967295"/>
          </p:nvPr>
        </p:nvSpPr>
        <p:spPr>
          <a:xfrm>
            <a:off x="9448239" y="133481"/>
            <a:ext cx="3072350" cy="7092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 / escuchar</a:t>
            </a:r>
            <a:endParaRPr/>
          </a:p>
        </p:txBody>
      </p:sp>
      <p:sp>
        <p:nvSpPr>
          <p:cNvPr id="24" name="Google Shape;526;p20">
            <a:extLst>
              <a:ext uri="{FF2B5EF4-FFF2-40B4-BE49-F238E27FC236}">
                <a16:creationId xmlns:a16="http://schemas.microsoft.com/office/drawing/2014/main" id="{62A76948-81AC-6044-9B56-E133D01527D8}"/>
              </a:ext>
            </a:extLst>
          </p:cNvPr>
          <p:cNvSpPr txBox="1"/>
          <p:nvPr/>
        </p:nvSpPr>
        <p:spPr>
          <a:xfrm>
            <a:off x="90372" y="568690"/>
            <a:ext cx="107498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ES" sz="2000" b="1" i="0" u="none" strike="noStrike" cap="none" dirty="0">
                <a:solidFill>
                  <a:srgbClr val="002060"/>
                </a:solidFill>
                <a:latin typeface="Century Gothic"/>
                <a:ea typeface="Century Gothic"/>
                <a:cs typeface="Century Gothic"/>
                <a:sym typeface="Century Gothic"/>
              </a:rPr>
              <a:t>Estudiante A pregunta en el pasado con ‘hice’ </a:t>
            </a:r>
            <a:r>
              <a:rPr lang="es-ES" sz="2000" b="1" i="0" u="none" strike="noStrike" cap="none" dirty="0" err="1">
                <a:solidFill>
                  <a:srgbClr val="002060"/>
                </a:solidFill>
                <a:latin typeface="Century Gothic"/>
                <a:ea typeface="Century Gothic"/>
                <a:cs typeface="Century Gothic"/>
                <a:sym typeface="Century Gothic"/>
              </a:rPr>
              <a:t>or</a:t>
            </a:r>
            <a:r>
              <a:rPr lang="es-ES" sz="2000" b="1" i="0" u="none" strike="noStrike" cap="none" dirty="0">
                <a:solidFill>
                  <a:srgbClr val="002060"/>
                </a:solidFill>
                <a:latin typeface="Century Gothic"/>
                <a:ea typeface="Century Gothic"/>
                <a:cs typeface="Century Gothic"/>
                <a:sym typeface="Century Gothic"/>
              </a:rPr>
              <a:t> ‘hiciste.</a:t>
            </a:r>
            <a:endParaRPr sz="2000" b="1" i="0" u="none" strike="noStrike" cap="none" dirty="0">
              <a:solidFill>
                <a:srgbClr val="002060"/>
              </a:solidFill>
              <a:latin typeface="Century Gothic"/>
              <a:ea typeface="Century Gothic"/>
              <a:cs typeface="Century Gothic"/>
              <a:sym typeface="Century Gothic"/>
            </a:endParaRPr>
          </a:p>
        </p:txBody>
      </p:sp>
      <p:sp>
        <p:nvSpPr>
          <p:cNvPr id="25" name="Google Shape;526;p20">
            <a:extLst>
              <a:ext uri="{FF2B5EF4-FFF2-40B4-BE49-F238E27FC236}">
                <a16:creationId xmlns:a16="http://schemas.microsoft.com/office/drawing/2014/main" id="{8D9CB1B8-C782-1A44-9C49-0033E3023B11}"/>
              </a:ext>
            </a:extLst>
          </p:cNvPr>
          <p:cNvSpPr txBox="1"/>
          <p:nvPr/>
        </p:nvSpPr>
        <p:spPr>
          <a:xfrm>
            <a:off x="90372" y="943537"/>
            <a:ext cx="107498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ES" sz="2000" b="1" i="0" u="none" strike="noStrike" cap="none" dirty="0">
                <a:solidFill>
                  <a:srgbClr val="002060"/>
                </a:solidFill>
                <a:latin typeface="Century Gothic"/>
                <a:ea typeface="Century Gothic"/>
                <a:cs typeface="Century Gothic"/>
                <a:sym typeface="Century Gothic"/>
              </a:rPr>
              <a:t>Estudiante B elige la respuesta correcta. Luego, lee la respuesta a Estudiante A.</a:t>
            </a:r>
            <a:endParaRPr sz="2000" b="1" i="0" u="none" strike="noStrike" cap="none" dirty="0">
              <a:solidFill>
                <a:srgbClr val="002060"/>
              </a:solidFill>
              <a:latin typeface="Century Gothic"/>
              <a:ea typeface="Century Gothic"/>
              <a:cs typeface="Century Gothic"/>
              <a:sym typeface="Century Gothic"/>
            </a:endParaRPr>
          </a:p>
        </p:txBody>
      </p:sp>
      <p:sp>
        <p:nvSpPr>
          <p:cNvPr id="26" name="Google Shape;526;p20">
            <a:extLst>
              <a:ext uri="{FF2B5EF4-FFF2-40B4-BE49-F238E27FC236}">
                <a16:creationId xmlns:a16="http://schemas.microsoft.com/office/drawing/2014/main" id="{A909BB92-DFA7-1946-8190-79E1687F683A}"/>
              </a:ext>
            </a:extLst>
          </p:cNvPr>
          <p:cNvSpPr txBox="1"/>
          <p:nvPr/>
        </p:nvSpPr>
        <p:spPr>
          <a:xfrm>
            <a:off x="90372" y="1296669"/>
            <a:ext cx="107498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ES" sz="2000" b="1" i="0" u="none" strike="noStrike" cap="none" dirty="0">
                <a:solidFill>
                  <a:srgbClr val="002060"/>
                </a:solidFill>
                <a:latin typeface="Century Gothic"/>
                <a:ea typeface="Century Gothic"/>
                <a:cs typeface="Century Gothic"/>
                <a:sym typeface="Century Gothic"/>
              </a:rPr>
              <a:t>Estudiante A escribe en inglés la frase que dice </a:t>
            </a:r>
            <a:r>
              <a:rPr lang="es-ES" sz="2000" b="1" dirty="0">
                <a:solidFill>
                  <a:srgbClr val="002060"/>
                </a:solidFill>
                <a:latin typeface="Century Gothic"/>
                <a:ea typeface="Century Gothic"/>
                <a:cs typeface="Century Gothic"/>
                <a:sym typeface="Century Gothic"/>
              </a:rPr>
              <a:t>Persona B en inglés. </a:t>
            </a:r>
            <a:endParaRPr sz="2000" b="1" i="0" u="none" strike="noStrike" cap="none" dirty="0">
              <a:solidFill>
                <a:srgbClr val="002060"/>
              </a:solidFill>
              <a:latin typeface="Century Gothic"/>
              <a:ea typeface="Century Gothic"/>
              <a:cs typeface="Century Gothic"/>
              <a:sym typeface="Century Gothic"/>
            </a:endParaRPr>
          </a:p>
        </p:txBody>
      </p:sp>
      <p:sp>
        <p:nvSpPr>
          <p:cNvPr id="27" name="Google Shape;526;p20">
            <a:extLst>
              <a:ext uri="{FF2B5EF4-FFF2-40B4-BE49-F238E27FC236}">
                <a16:creationId xmlns:a16="http://schemas.microsoft.com/office/drawing/2014/main" id="{7F3C9625-5C62-954D-916A-B3C4D672FA3E}"/>
              </a:ext>
            </a:extLst>
          </p:cNvPr>
          <p:cNvSpPr txBox="1"/>
          <p:nvPr/>
        </p:nvSpPr>
        <p:spPr>
          <a:xfrm>
            <a:off x="90372" y="1634062"/>
            <a:ext cx="262469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ES" sz="2000" b="1" i="0" u="none" strike="noStrike" cap="none" dirty="0">
                <a:solidFill>
                  <a:srgbClr val="002060"/>
                </a:solidFill>
                <a:latin typeface="Century Gothic"/>
                <a:ea typeface="Century Gothic"/>
                <a:cs typeface="Century Gothic"/>
                <a:sym typeface="Century Gothic"/>
              </a:rPr>
              <a:t>¡Toma turnos!</a:t>
            </a:r>
            <a:endParaRPr sz="2000" b="1" i="0" u="none" strike="noStrike" cap="none" dirty="0">
              <a:solidFill>
                <a:srgbClr val="002060"/>
              </a:solidFill>
              <a:latin typeface="Century Gothic"/>
              <a:ea typeface="Century Gothic"/>
              <a:cs typeface="Century Gothic"/>
              <a:sym typeface="Century Gothic"/>
            </a:endParaRPr>
          </a:p>
        </p:txBody>
      </p:sp>
      <p:sp>
        <p:nvSpPr>
          <p:cNvPr id="533" name="Google Shape;533;p20"/>
          <p:cNvSpPr/>
          <p:nvPr/>
        </p:nvSpPr>
        <p:spPr>
          <a:xfrm>
            <a:off x="5809297" y="4020060"/>
            <a:ext cx="6382703" cy="225206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537" name="Google Shape;537;p20"/>
          <p:cNvSpPr txBox="1"/>
          <p:nvPr/>
        </p:nvSpPr>
        <p:spPr>
          <a:xfrm>
            <a:off x="5792671" y="5098842"/>
            <a:ext cx="3360940" cy="40006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1F3864"/>
              </a:buClr>
              <a:buSzPts val="2000"/>
            </a:pPr>
            <a:r>
              <a:rPr lang="en-GB" sz="2000" b="0" i="0" u="none" strike="noStrike" cap="none" dirty="0">
                <a:solidFill>
                  <a:srgbClr val="002060"/>
                </a:solidFill>
                <a:latin typeface="Century Gothic"/>
                <a:ea typeface="Century Gothic"/>
                <a:cs typeface="Century Gothic"/>
                <a:sym typeface="Century Gothic"/>
              </a:rPr>
              <a:t>a) </a:t>
            </a:r>
            <a:r>
              <a:rPr lang="en-GB" sz="2000" b="1" i="0" u="none" strike="noStrike" cap="none">
                <a:solidFill>
                  <a:srgbClr val="002060"/>
                </a:solidFill>
                <a:latin typeface="Century Gothic"/>
                <a:ea typeface="Century Gothic"/>
                <a:cs typeface="Century Gothic"/>
                <a:sym typeface="Century Gothic"/>
              </a:rPr>
              <a:t>Did </a:t>
            </a:r>
            <a:r>
              <a:rPr lang="en-GB" sz="2000" b="1">
                <a:solidFill>
                  <a:srgbClr val="002060"/>
                </a:solidFill>
                <a:latin typeface="Century Gothic"/>
                <a:ea typeface="Century Gothic"/>
                <a:cs typeface="Century Gothic"/>
                <a:sym typeface="Century Gothic"/>
              </a:rPr>
              <a:t>I </a:t>
            </a:r>
            <a:r>
              <a:rPr lang="en-GB" sz="2000">
                <a:solidFill>
                  <a:srgbClr val="002060"/>
                </a:solidFill>
                <a:latin typeface="Century Gothic"/>
                <a:ea typeface="Century Gothic"/>
                <a:cs typeface="Century Gothic"/>
                <a:sym typeface="Century Gothic"/>
              </a:rPr>
              <a:t>make an effort</a:t>
            </a:r>
            <a:r>
              <a:rPr lang="en-GB" sz="2000" b="0" i="0" u="none" strike="noStrike" cap="none">
                <a:solidFill>
                  <a:srgbClr val="002060"/>
                </a:solidFill>
                <a:latin typeface="Century Gothic"/>
                <a:ea typeface="Century Gothic"/>
                <a:cs typeface="Century Gothic"/>
                <a:sym typeface="Century Gothic"/>
              </a:rPr>
              <a:t>?</a:t>
            </a:r>
            <a:endParaRPr dirty="0">
              <a:solidFill>
                <a:srgbClr val="002060"/>
              </a:solidFill>
            </a:endParaRPr>
          </a:p>
        </p:txBody>
      </p:sp>
      <p:sp>
        <p:nvSpPr>
          <p:cNvPr id="538" name="Google Shape;538;p20"/>
          <p:cNvSpPr txBox="1"/>
          <p:nvPr/>
        </p:nvSpPr>
        <p:spPr>
          <a:xfrm>
            <a:off x="8870615" y="5052461"/>
            <a:ext cx="342692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Noto Sans Symbols"/>
              <a:buNone/>
            </a:pPr>
            <a:r>
              <a:rPr lang="en-GB" sz="2000">
                <a:solidFill>
                  <a:srgbClr val="002060"/>
                </a:solidFill>
                <a:latin typeface="Noto Sans Symbols"/>
                <a:ea typeface="Noto Sans Symbols"/>
                <a:cs typeface="Noto Sans Symbols"/>
                <a:sym typeface="Noto Sans Symbols"/>
              </a:rPr>
              <a:t>→</a:t>
            </a:r>
            <a:r>
              <a:rPr lang="en-GB" sz="2000">
                <a:solidFill>
                  <a:srgbClr val="002060"/>
                </a:solidFill>
                <a:latin typeface="Century Gothic"/>
                <a:ea typeface="Century Gothic"/>
                <a:cs typeface="Century Gothic"/>
                <a:sym typeface="Century Gothic"/>
              </a:rPr>
              <a:t> </a:t>
            </a:r>
            <a:r>
              <a:rPr lang="en-GB" sz="2000" b="0" i="0" u="none" strike="noStrike" cap="none">
                <a:solidFill>
                  <a:srgbClr val="002060"/>
                </a:solidFill>
                <a:latin typeface="Century Gothic"/>
                <a:ea typeface="Century Gothic"/>
                <a:cs typeface="Century Gothic"/>
                <a:sym typeface="Century Gothic"/>
              </a:rPr>
              <a:t>Yes, in front of the coach (f).</a:t>
            </a:r>
            <a:endParaRPr sz="2000" b="0" i="0" u="none" strike="noStrike" cap="none">
              <a:solidFill>
                <a:srgbClr val="002060"/>
              </a:solidFill>
              <a:latin typeface="Century Gothic"/>
              <a:ea typeface="Century Gothic"/>
              <a:cs typeface="Century Gothic"/>
              <a:sym typeface="Century Gothic"/>
            </a:endParaRPr>
          </a:p>
        </p:txBody>
      </p:sp>
      <p:sp>
        <p:nvSpPr>
          <p:cNvPr id="539" name="Google Shape;539;p20"/>
          <p:cNvSpPr txBox="1"/>
          <p:nvPr/>
        </p:nvSpPr>
        <p:spPr>
          <a:xfrm>
            <a:off x="9201289" y="5780460"/>
            <a:ext cx="3096247" cy="400110"/>
          </a:xfrm>
          <a:prstGeom prst="rect">
            <a:avLst/>
          </a:prstGeom>
          <a:noFill/>
          <a:ln>
            <a:noFill/>
          </a:ln>
        </p:spPr>
        <p:txBody>
          <a:bodyPr spcFirstLastPara="1" wrap="square" lIns="91425" tIns="45700" rIns="91425" bIns="45700" anchor="t" anchorCtr="0">
            <a:spAutoFit/>
          </a:bodyPr>
          <a:lstStyle/>
          <a:p>
            <a:pPr lvl="0">
              <a:buClr>
                <a:srgbClr val="1F3864"/>
              </a:buClr>
              <a:buSzPts val="2000"/>
            </a:pPr>
            <a:r>
              <a:rPr lang="en-GB" sz="2000">
                <a:solidFill>
                  <a:srgbClr val="002060"/>
                </a:solidFill>
                <a:latin typeface="Noto Sans Symbols"/>
                <a:ea typeface="Noto Sans Symbols"/>
                <a:cs typeface="Noto Sans Symbols"/>
                <a:sym typeface="Noto Sans Symbols"/>
              </a:rPr>
              <a:t>→</a:t>
            </a:r>
            <a:r>
              <a:rPr lang="en-GB" sz="2000">
                <a:solidFill>
                  <a:srgbClr val="002060"/>
                </a:solidFill>
                <a:latin typeface="Century Gothic"/>
                <a:ea typeface="Century Gothic"/>
                <a:cs typeface="Century Gothic"/>
                <a:sym typeface="Century Gothic"/>
              </a:rPr>
              <a:t>  Yes, all the time!</a:t>
            </a:r>
            <a:endParaRPr sz="2000" b="0" i="0" u="none" strike="noStrike" cap="none">
              <a:solidFill>
                <a:srgbClr val="002060"/>
              </a:solidFill>
              <a:latin typeface="Century Gothic"/>
              <a:ea typeface="Century Gothic"/>
              <a:cs typeface="Century Gothic"/>
              <a:sym typeface="Century Gothic"/>
            </a:endParaRPr>
          </a:p>
        </p:txBody>
      </p:sp>
      <p:sp>
        <p:nvSpPr>
          <p:cNvPr id="545" name="Google Shape;545;p20"/>
          <p:cNvSpPr txBox="1"/>
          <p:nvPr/>
        </p:nvSpPr>
        <p:spPr>
          <a:xfrm>
            <a:off x="5840759" y="4084526"/>
            <a:ext cx="586185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Which question did you hear? </a:t>
            </a:r>
            <a:endParaRPr>
              <a:solidFill>
                <a:srgbClr val="002060"/>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Was it </a:t>
            </a:r>
            <a:r>
              <a:rPr lang="en-GB" sz="2000" b="1">
                <a:solidFill>
                  <a:srgbClr val="002060"/>
                </a:solidFill>
                <a:latin typeface="Century Gothic"/>
                <a:ea typeface="Century Gothic"/>
                <a:cs typeface="Century Gothic"/>
                <a:sym typeface="Century Gothic"/>
              </a:rPr>
              <a:t> ‘</a:t>
            </a:r>
            <a:r>
              <a:rPr lang="en-GB" sz="2000" b="1">
                <a:solidFill>
                  <a:srgbClr val="E46801"/>
                </a:solidFill>
                <a:latin typeface="Century Gothic"/>
                <a:ea typeface="Century Gothic"/>
                <a:cs typeface="Century Gothic"/>
                <a:sym typeface="Century Gothic"/>
              </a:rPr>
              <a:t>hice</a:t>
            </a:r>
            <a:r>
              <a:rPr lang="en-GB" sz="2000" b="1">
                <a:solidFill>
                  <a:srgbClr val="002060"/>
                </a:solidFill>
                <a:latin typeface="Century Gothic"/>
                <a:ea typeface="Century Gothic"/>
                <a:cs typeface="Century Gothic"/>
                <a:sym typeface="Century Gothic"/>
              </a:rPr>
              <a:t>’ </a:t>
            </a:r>
            <a:r>
              <a:rPr lang="en-GB" sz="2000" b="1" i="0" u="none" strike="noStrike" cap="none">
                <a:solidFill>
                  <a:srgbClr val="002060"/>
                </a:solidFill>
                <a:latin typeface="Century Gothic"/>
                <a:ea typeface="Century Gothic"/>
                <a:cs typeface="Century Gothic"/>
                <a:sym typeface="Century Gothic"/>
              </a:rPr>
              <a:t>(‘I’) or ‘</a:t>
            </a:r>
            <a:r>
              <a:rPr lang="en-GB" sz="2000" b="1">
                <a:solidFill>
                  <a:srgbClr val="E46801"/>
                </a:solidFill>
                <a:latin typeface="Century Gothic"/>
                <a:ea typeface="Century Gothic"/>
                <a:cs typeface="Century Gothic"/>
                <a:sym typeface="Century Gothic"/>
              </a:rPr>
              <a:t>hic</a:t>
            </a:r>
            <a:r>
              <a:rPr lang="en-GB" sz="2000" b="1" i="0" u="none" strike="noStrike" cap="none">
                <a:solidFill>
                  <a:srgbClr val="E46801"/>
                </a:solidFill>
                <a:latin typeface="Century Gothic"/>
                <a:ea typeface="Century Gothic"/>
                <a:cs typeface="Century Gothic"/>
                <a:sym typeface="Century Gothic"/>
              </a:rPr>
              <a:t>iste</a:t>
            </a:r>
            <a:r>
              <a:rPr lang="en-GB" sz="2000" b="1" i="0" u="none" strike="noStrike" cap="none">
                <a:solidFill>
                  <a:srgbClr val="002060"/>
                </a:solidFill>
                <a:latin typeface="Century Gothic"/>
                <a:ea typeface="Century Gothic"/>
                <a:cs typeface="Century Gothic"/>
                <a:sym typeface="Century Gothic"/>
              </a:rPr>
              <a:t>’ (‘you’)?</a:t>
            </a:r>
            <a:endParaRPr>
              <a:solidFill>
                <a:srgbClr val="002060"/>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Give the answer in Spanish.</a:t>
            </a:r>
            <a:r>
              <a:rPr lang="en-GB" sz="2000" b="0" i="0" u="sng" strike="noStrike" cap="none">
                <a:solidFill>
                  <a:srgbClr val="002060"/>
                </a:solidFill>
                <a:latin typeface="Century Gothic"/>
                <a:ea typeface="Century Gothic"/>
                <a:cs typeface="Century Gothic"/>
                <a:sym typeface="Century Gothic"/>
              </a:rPr>
              <a:t> </a:t>
            </a:r>
            <a:endParaRPr>
              <a:solidFill>
                <a:srgbClr val="002060"/>
              </a:solidFill>
            </a:endParaRPr>
          </a:p>
        </p:txBody>
      </p:sp>
      <p:pic>
        <p:nvPicPr>
          <p:cNvPr id="28"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4180" y="5377246"/>
            <a:ext cx="355232" cy="370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34774" y="5805106"/>
            <a:ext cx="3608680" cy="400110"/>
          </a:xfrm>
          <a:prstGeom prst="rect">
            <a:avLst/>
          </a:prstGeom>
        </p:spPr>
        <p:txBody>
          <a:bodyPr wrap="none">
            <a:spAutoFit/>
          </a:bodyPr>
          <a:lstStyle/>
          <a:p>
            <a:pPr lvl="0">
              <a:buClr>
                <a:srgbClr val="1F3864"/>
              </a:buClr>
              <a:buSzPts val="2000"/>
            </a:pPr>
            <a:r>
              <a:rPr lang="en-GB" sz="2000">
                <a:solidFill>
                  <a:srgbClr val="002060"/>
                </a:solidFill>
                <a:latin typeface="Century Gothic"/>
                <a:ea typeface="Century Gothic"/>
                <a:cs typeface="Century Gothic"/>
                <a:sym typeface="Century Gothic"/>
              </a:rPr>
              <a:t>b) </a:t>
            </a:r>
            <a:r>
              <a:rPr lang="en-GB" sz="2000" b="1">
                <a:solidFill>
                  <a:srgbClr val="002060"/>
                </a:solidFill>
                <a:latin typeface="Century Gothic"/>
                <a:ea typeface="Century Gothic"/>
                <a:cs typeface="Century Gothic"/>
                <a:sym typeface="Century Gothic"/>
              </a:rPr>
              <a:t>Did you</a:t>
            </a:r>
            <a:r>
              <a:rPr lang="en-GB" sz="2000">
                <a:solidFill>
                  <a:srgbClr val="002060"/>
                </a:solidFill>
                <a:latin typeface="Century Gothic"/>
                <a:ea typeface="Century Gothic"/>
                <a:cs typeface="Century Gothic"/>
                <a:sym typeface="Century Gothic"/>
              </a:rPr>
              <a:t> make an effort? </a:t>
            </a:r>
            <a:endParaRPr lang="en-GB" sz="20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p:bldP spid="528" grpId="0"/>
      <p:bldP spid="529" grpId="0"/>
      <p:bldP spid="530" grpId="0" animBg="1"/>
      <p:bldP spid="532" grpId="0" animBg="1"/>
      <p:bldP spid="534" grpId="0"/>
      <p:bldP spid="535" grpId="0"/>
      <p:bldP spid="536" grpId="0"/>
      <p:bldP spid="540" grpId="0" animBg="1"/>
      <p:bldP spid="542" grpId="0"/>
      <p:bldP spid="24" grpId="0"/>
      <p:bldP spid="25" grpId="0"/>
      <p:bldP spid="26" grpId="0"/>
      <p:bldP spid="533" grpId="0" animBg="1"/>
      <p:bldP spid="537" grpId="0"/>
      <p:bldP spid="538" grpId="0"/>
      <p:bldP spid="539" grpId="0"/>
      <p:bldP spid="54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1"/>
          <p:cNvSpPr/>
          <p:nvPr/>
        </p:nvSpPr>
        <p:spPr>
          <a:xfrm>
            <a:off x="159742" y="464369"/>
            <a:ext cx="4237650"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553" name="Google Shape;553;p21"/>
          <p:cNvSpPr txBox="1"/>
          <p:nvPr/>
        </p:nvSpPr>
        <p:spPr>
          <a:xfrm>
            <a:off x="159741" y="469138"/>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Ask your partner these questions.</a:t>
            </a:r>
            <a:endParaRPr sz="2000" b="0" i="0" u="none" strike="noStrike" cap="none">
              <a:solidFill>
                <a:srgbClr val="002060"/>
              </a:solidFill>
              <a:latin typeface="Century Gothic"/>
              <a:ea typeface="Century Gothic"/>
              <a:cs typeface="Century Gothic"/>
              <a:sym typeface="Century Gothic"/>
            </a:endParaRPr>
          </a:p>
        </p:txBody>
      </p:sp>
      <p:sp>
        <p:nvSpPr>
          <p:cNvPr id="554" name="Google Shape;554;p21"/>
          <p:cNvSpPr txBox="1"/>
          <p:nvPr/>
        </p:nvSpPr>
        <p:spPr>
          <a:xfrm>
            <a:off x="142224" y="2142264"/>
            <a:ext cx="41897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000" b="1" i="0" u="none" strike="noStrike" cap="none" dirty="0">
                <a:solidFill>
                  <a:srgbClr val="002060"/>
                </a:solidFill>
                <a:latin typeface="Century Gothic"/>
                <a:ea typeface="Century Gothic"/>
                <a:cs typeface="Century Gothic"/>
                <a:sym typeface="Century Gothic"/>
              </a:rPr>
              <a:t>2</a:t>
            </a:r>
            <a:r>
              <a:rPr lang="en-GB" sz="1800" b="1" i="0" u="none" strike="noStrike" cap="none" dirty="0">
                <a:solidFill>
                  <a:srgbClr val="002060"/>
                </a:solidFill>
                <a:latin typeface="Century Gothic"/>
                <a:ea typeface="Century Gothic"/>
                <a:cs typeface="Century Gothic"/>
                <a:sym typeface="Century Gothic"/>
              </a:rPr>
              <a:t>. </a:t>
            </a:r>
            <a:r>
              <a:rPr lang="en-GB" sz="2000" b="1" i="0" u="none" strike="noStrike" cap="none" dirty="0">
                <a:solidFill>
                  <a:srgbClr val="002060"/>
                </a:solidFill>
                <a:latin typeface="Century Gothic"/>
                <a:ea typeface="Century Gothic"/>
                <a:cs typeface="Century Gothic"/>
                <a:sym typeface="Century Gothic"/>
              </a:rPr>
              <a:t>Did </a:t>
            </a:r>
            <a:r>
              <a:rPr lang="en-GB" sz="2000" b="1" i="0" u="none" strike="noStrike" cap="none">
                <a:solidFill>
                  <a:srgbClr val="002060"/>
                </a:solidFill>
                <a:latin typeface="Century Gothic"/>
                <a:ea typeface="Century Gothic"/>
                <a:cs typeface="Century Gothic"/>
                <a:sym typeface="Century Gothic"/>
              </a:rPr>
              <a:t>I </a:t>
            </a:r>
            <a:r>
              <a:rPr lang="en-GB" sz="2000" b="0" i="0" u="none" strike="noStrike" cap="none">
                <a:solidFill>
                  <a:srgbClr val="002060"/>
                </a:solidFill>
                <a:latin typeface="Century Gothic"/>
                <a:ea typeface="Century Gothic"/>
                <a:cs typeface="Century Gothic"/>
                <a:sym typeface="Century Gothic"/>
              </a:rPr>
              <a:t>hurt (‘do harm to’) another player?</a:t>
            </a:r>
            <a:endParaRPr sz="2000" b="0" i="0" u="none" strike="noStrike" cap="none" dirty="0">
              <a:solidFill>
                <a:srgbClr val="002060"/>
              </a:solidFill>
              <a:latin typeface="Century Gothic"/>
              <a:ea typeface="Century Gothic"/>
              <a:cs typeface="Century Gothic"/>
              <a:sym typeface="Century Gothic"/>
            </a:endParaRPr>
          </a:p>
        </p:txBody>
      </p:sp>
      <p:sp>
        <p:nvSpPr>
          <p:cNvPr id="555" name="Google Shape;555;p21"/>
          <p:cNvSpPr txBox="1"/>
          <p:nvPr/>
        </p:nvSpPr>
        <p:spPr>
          <a:xfrm>
            <a:off x="148269" y="723863"/>
            <a:ext cx="5142811"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Write down the answer in English.</a:t>
            </a:r>
            <a:endParaRPr sz="2000" b="0" i="0" u="none" strike="noStrike" cap="none">
              <a:solidFill>
                <a:srgbClr val="002060"/>
              </a:solidFill>
              <a:latin typeface="Century Gothic"/>
              <a:ea typeface="Century Gothic"/>
              <a:cs typeface="Century Gothic"/>
              <a:sym typeface="Century Gothic"/>
            </a:endParaRPr>
          </a:p>
        </p:txBody>
      </p:sp>
      <p:sp>
        <p:nvSpPr>
          <p:cNvPr id="556" name="Google Shape;556;p21"/>
          <p:cNvSpPr txBox="1"/>
          <p:nvPr/>
        </p:nvSpPr>
        <p:spPr>
          <a:xfrm>
            <a:off x="143155" y="1133940"/>
            <a:ext cx="57554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1. Did </a:t>
            </a:r>
            <a:r>
              <a:rPr lang="en-GB" sz="2000" b="1" i="0" u="none" strike="noStrike" cap="none">
                <a:solidFill>
                  <a:srgbClr val="002060"/>
                </a:solidFill>
                <a:latin typeface="Century Gothic"/>
                <a:ea typeface="Century Gothic"/>
                <a:cs typeface="Century Gothic"/>
                <a:sym typeface="Century Gothic"/>
              </a:rPr>
              <a:t>you </a:t>
            </a:r>
            <a:r>
              <a:rPr lang="en-GB" sz="2000" b="0" i="0" u="none" strike="noStrike" cap="none">
                <a:solidFill>
                  <a:srgbClr val="002060"/>
                </a:solidFill>
                <a:latin typeface="Century Gothic"/>
                <a:ea typeface="Century Gothic"/>
                <a:cs typeface="Century Gothic"/>
                <a:sym typeface="Century Gothic"/>
              </a:rPr>
              <a:t>do something in May?</a:t>
            </a:r>
            <a:endParaRPr sz="2000" b="0" i="0" u="none" strike="noStrike" cap="none" dirty="0">
              <a:solidFill>
                <a:srgbClr val="002060"/>
              </a:solidFill>
              <a:latin typeface="Century Gothic"/>
              <a:ea typeface="Century Gothic"/>
              <a:cs typeface="Century Gothic"/>
              <a:sym typeface="Century Gothic"/>
            </a:endParaRPr>
          </a:p>
        </p:txBody>
      </p:sp>
      <p:sp>
        <p:nvSpPr>
          <p:cNvPr id="557" name="Google Shape;557;p21"/>
          <p:cNvSpPr txBox="1"/>
          <p:nvPr/>
        </p:nvSpPr>
        <p:spPr>
          <a:xfrm>
            <a:off x="143155" y="3172567"/>
            <a:ext cx="545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3. Did </a:t>
            </a:r>
            <a:r>
              <a:rPr lang="en-GB" sz="2000" b="1" i="0" u="none" strike="noStrike" cap="none">
                <a:solidFill>
                  <a:srgbClr val="002060"/>
                </a:solidFill>
                <a:latin typeface="Century Gothic"/>
                <a:ea typeface="Century Gothic"/>
                <a:cs typeface="Century Gothic"/>
                <a:sym typeface="Century Gothic"/>
              </a:rPr>
              <a:t>I </a:t>
            </a:r>
            <a:r>
              <a:rPr lang="en-GB" sz="2000" b="0" i="0" u="none" strike="noStrike" cap="none">
                <a:solidFill>
                  <a:srgbClr val="002060"/>
                </a:solidFill>
                <a:latin typeface="Century Gothic"/>
                <a:ea typeface="Century Gothic"/>
                <a:cs typeface="Century Gothic"/>
                <a:sym typeface="Century Gothic"/>
              </a:rPr>
              <a:t>do exercise in June?</a:t>
            </a:r>
            <a:endParaRPr sz="2000" b="0" i="0" u="none" strike="noStrike" cap="none" dirty="0">
              <a:solidFill>
                <a:srgbClr val="002060"/>
              </a:solidFill>
              <a:latin typeface="Century Gothic"/>
              <a:ea typeface="Century Gothic"/>
              <a:cs typeface="Century Gothic"/>
              <a:sym typeface="Century Gothic"/>
            </a:endParaRPr>
          </a:p>
        </p:txBody>
      </p:sp>
      <p:sp>
        <p:nvSpPr>
          <p:cNvPr id="558" name="Google Shape;558;p21"/>
          <p:cNvSpPr txBox="1"/>
          <p:nvPr/>
        </p:nvSpPr>
        <p:spPr>
          <a:xfrm>
            <a:off x="142224" y="4216424"/>
            <a:ext cx="59401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4. </a:t>
            </a:r>
            <a:r>
              <a:rPr lang="en-GB" sz="2000" b="1">
                <a:solidFill>
                  <a:srgbClr val="002060"/>
                </a:solidFill>
                <a:latin typeface="Century Gothic"/>
                <a:ea typeface="Century Gothic"/>
                <a:cs typeface="Century Gothic"/>
                <a:sym typeface="Century Gothic"/>
              </a:rPr>
              <a:t>Did you </a:t>
            </a:r>
            <a:r>
              <a:rPr lang="en-GB" sz="2000">
                <a:solidFill>
                  <a:srgbClr val="002060"/>
                </a:solidFill>
                <a:latin typeface="Century Gothic"/>
                <a:ea typeface="Century Gothic"/>
                <a:cs typeface="Century Gothic"/>
                <a:sym typeface="Century Gothic"/>
              </a:rPr>
              <a:t>make a silly gesture?</a:t>
            </a:r>
            <a:endParaRPr sz="2000" b="0" i="0" u="none" strike="noStrike" cap="none">
              <a:solidFill>
                <a:srgbClr val="002060"/>
              </a:solidFill>
              <a:latin typeface="Century Gothic"/>
              <a:ea typeface="Century Gothic"/>
              <a:cs typeface="Century Gothic"/>
              <a:sym typeface="Century Gothic"/>
            </a:endParaRPr>
          </a:p>
        </p:txBody>
      </p:sp>
      <p:cxnSp>
        <p:nvCxnSpPr>
          <p:cNvPr id="559" name="Google Shape;559;p21"/>
          <p:cNvCxnSpPr/>
          <p:nvPr/>
        </p:nvCxnSpPr>
        <p:spPr>
          <a:xfrm>
            <a:off x="563667" y="1906102"/>
            <a:ext cx="2717415" cy="0"/>
          </a:xfrm>
          <a:prstGeom prst="straightConnector1">
            <a:avLst/>
          </a:prstGeom>
          <a:noFill/>
          <a:ln w="19050" cap="flat" cmpd="sng">
            <a:solidFill>
              <a:srgbClr val="002060"/>
            </a:solidFill>
            <a:prstDash val="dot"/>
            <a:miter lim="800000"/>
            <a:headEnd type="none" w="sm" len="sm"/>
            <a:tailEnd type="none" w="sm" len="sm"/>
          </a:ln>
        </p:spPr>
      </p:cxnSp>
      <p:cxnSp>
        <p:nvCxnSpPr>
          <p:cNvPr id="560" name="Google Shape;560;p21"/>
          <p:cNvCxnSpPr/>
          <p:nvPr/>
        </p:nvCxnSpPr>
        <p:spPr>
          <a:xfrm>
            <a:off x="563667" y="3155481"/>
            <a:ext cx="2761940" cy="0"/>
          </a:xfrm>
          <a:prstGeom prst="straightConnector1">
            <a:avLst/>
          </a:prstGeom>
          <a:noFill/>
          <a:ln w="19050" cap="flat" cmpd="sng">
            <a:solidFill>
              <a:srgbClr val="002060"/>
            </a:solidFill>
            <a:prstDash val="dot"/>
            <a:miter lim="800000"/>
            <a:headEnd type="none" w="sm" len="sm"/>
            <a:tailEnd type="none" w="sm" len="sm"/>
          </a:ln>
        </p:spPr>
      </p:cxnSp>
      <p:cxnSp>
        <p:nvCxnSpPr>
          <p:cNvPr id="561" name="Google Shape;561;p21"/>
          <p:cNvCxnSpPr/>
          <p:nvPr/>
        </p:nvCxnSpPr>
        <p:spPr>
          <a:xfrm rot="10800000" flipH="1">
            <a:off x="585928" y="4017463"/>
            <a:ext cx="2717415" cy="16793"/>
          </a:xfrm>
          <a:prstGeom prst="straightConnector1">
            <a:avLst/>
          </a:prstGeom>
          <a:noFill/>
          <a:ln w="19050" cap="flat" cmpd="sng">
            <a:solidFill>
              <a:srgbClr val="002060"/>
            </a:solidFill>
            <a:prstDash val="dot"/>
            <a:miter lim="800000"/>
            <a:headEnd type="none" w="sm" len="sm"/>
            <a:tailEnd type="none" w="sm" len="sm"/>
          </a:ln>
        </p:spPr>
      </p:cxnSp>
      <p:cxnSp>
        <p:nvCxnSpPr>
          <p:cNvPr id="562" name="Google Shape;562;p21"/>
          <p:cNvCxnSpPr/>
          <p:nvPr/>
        </p:nvCxnSpPr>
        <p:spPr>
          <a:xfrm rot="10800000" flipH="1">
            <a:off x="585928" y="5067719"/>
            <a:ext cx="2717415" cy="29493"/>
          </a:xfrm>
          <a:prstGeom prst="straightConnector1">
            <a:avLst/>
          </a:prstGeom>
          <a:noFill/>
          <a:ln w="19050" cap="flat" cmpd="sng">
            <a:solidFill>
              <a:srgbClr val="002060"/>
            </a:solidFill>
            <a:prstDash val="dot"/>
            <a:miter lim="800000"/>
            <a:headEnd type="none" w="sm" len="sm"/>
            <a:tailEnd type="none" w="sm" len="sm"/>
          </a:ln>
        </p:spPr>
      </p:cxnSp>
      <p:sp>
        <p:nvSpPr>
          <p:cNvPr id="563" name="Google Shape;563;p21"/>
          <p:cNvSpPr txBox="1">
            <a:spLocks noGrp="1"/>
          </p:cNvSpPr>
          <p:nvPr>
            <p:ph type="title"/>
          </p:nvPr>
        </p:nvSpPr>
        <p:spPr>
          <a:xfrm>
            <a:off x="175072" y="54062"/>
            <a:ext cx="2160104" cy="4946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000"/>
              <a:buFont typeface="Century Gothic"/>
              <a:buNone/>
            </a:pPr>
            <a:r>
              <a:rPr lang="en-GB" sz="2000" b="1" dirty="0">
                <a:solidFill>
                  <a:srgbClr val="002060"/>
                </a:solidFill>
              </a:rPr>
              <a:t>Persona A</a:t>
            </a:r>
            <a:endParaRPr dirty="0">
              <a:solidFill>
                <a:srgbClr val="002060"/>
              </a:solidFill>
            </a:endParaRPr>
          </a:p>
        </p:txBody>
      </p:sp>
      <p:sp>
        <p:nvSpPr>
          <p:cNvPr id="564" name="Google Shape;564;p21"/>
          <p:cNvSpPr/>
          <p:nvPr/>
        </p:nvSpPr>
        <p:spPr>
          <a:xfrm>
            <a:off x="4486254" y="480313"/>
            <a:ext cx="7530674" cy="5754040"/>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565" name="Google Shape;565;p21"/>
          <p:cNvSpPr txBox="1"/>
          <p:nvPr/>
        </p:nvSpPr>
        <p:spPr>
          <a:xfrm>
            <a:off x="5897762" y="701435"/>
            <a:ext cx="6175638" cy="717011"/>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1F3864"/>
              </a:buClr>
              <a:buSzPts val="2000"/>
              <a:buFont typeface="Century Gothic"/>
              <a:buNone/>
            </a:pPr>
            <a:endParaRPr sz="2000" b="1" i="0" u="none" strike="noStrike" cap="none">
              <a:solidFill>
                <a:srgbClr val="002060"/>
              </a:solidFill>
              <a:latin typeface="Century Gothic"/>
              <a:ea typeface="Century Gothic"/>
              <a:cs typeface="Century Gothic"/>
              <a:sym typeface="Century Gothic"/>
            </a:endParaRPr>
          </a:p>
        </p:txBody>
      </p:sp>
      <p:sp>
        <p:nvSpPr>
          <p:cNvPr id="566" name="Google Shape;566;p21"/>
          <p:cNvSpPr txBox="1"/>
          <p:nvPr/>
        </p:nvSpPr>
        <p:spPr>
          <a:xfrm>
            <a:off x="4588018" y="510543"/>
            <a:ext cx="738293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Which question did you hear, ‘a’ or ‘b’? Was it </a:t>
            </a:r>
            <a:r>
              <a:rPr lang="en-GB" sz="2000" b="1" dirty="0" err="1">
                <a:solidFill>
                  <a:srgbClr val="E46801"/>
                </a:solidFill>
                <a:latin typeface="Century Gothic"/>
                <a:ea typeface="Century Gothic"/>
                <a:cs typeface="Century Gothic"/>
                <a:sym typeface="Century Gothic"/>
              </a:rPr>
              <a:t>hice</a:t>
            </a:r>
            <a:r>
              <a:rPr lang="en-GB" sz="2000" b="1" i="0" u="none" strike="noStrike" cap="none" dirty="0">
                <a:solidFill>
                  <a:srgbClr val="002060"/>
                </a:solidFill>
                <a:latin typeface="Century Gothic"/>
                <a:ea typeface="Century Gothic"/>
                <a:cs typeface="Century Gothic"/>
                <a:sym typeface="Century Gothic"/>
              </a:rPr>
              <a:t> (‘I’) or </a:t>
            </a:r>
            <a:r>
              <a:rPr lang="en-GB" sz="2000" b="1" dirty="0" err="1">
                <a:solidFill>
                  <a:srgbClr val="E46801"/>
                </a:solidFill>
                <a:latin typeface="Century Gothic"/>
                <a:ea typeface="Century Gothic"/>
                <a:cs typeface="Century Gothic"/>
                <a:sym typeface="Century Gothic"/>
              </a:rPr>
              <a:t>hiciste</a:t>
            </a:r>
            <a:r>
              <a:rPr lang="en-GB" sz="2000" b="1" i="0" u="none" strike="noStrike" cap="none" dirty="0">
                <a:solidFill>
                  <a:srgbClr val="002060"/>
                </a:solidFill>
                <a:latin typeface="Century Gothic"/>
                <a:ea typeface="Century Gothic"/>
                <a:cs typeface="Century Gothic"/>
                <a:sym typeface="Century Gothic"/>
              </a:rPr>
              <a:t> (‘you’)? Give </a:t>
            </a:r>
            <a:r>
              <a:rPr lang="en-GB" sz="2000" b="1" i="0" u="none" strike="noStrike" cap="none">
                <a:solidFill>
                  <a:srgbClr val="002060"/>
                </a:solidFill>
                <a:latin typeface="Century Gothic"/>
                <a:ea typeface="Century Gothic"/>
                <a:cs typeface="Century Gothic"/>
                <a:sym typeface="Century Gothic"/>
              </a:rPr>
              <a:t>the answer </a:t>
            </a:r>
            <a:r>
              <a:rPr lang="en-GB" sz="2000" b="1" i="0" u="none" strike="noStrike" cap="none" dirty="0">
                <a:solidFill>
                  <a:srgbClr val="002060"/>
                </a:solidFill>
                <a:latin typeface="Century Gothic"/>
                <a:ea typeface="Century Gothic"/>
                <a:cs typeface="Century Gothic"/>
                <a:sym typeface="Century Gothic"/>
              </a:rPr>
              <a:t>in Spanish.</a:t>
            </a:r>
            <a:endParaRPr sz="2000" b="1" i="0" u="none" strike="noStrike" cap="none" dirty="0">
              <a:solidFill>
                <a:srgbClr val="002060"/>
              </a:solidFill>
              <a:latin typeface="Century Gothic"/>
              <a:ea typeface="Century Gothic"/>
              <a:cs typeface="Century Gothic"/>
              <a:sym typeface="Century Gothic"/>
            </a:endParaRPr>
          </a:p>
        </p:txBody>
      </p:sp>
      <p:sp>
        <p:nvSpPr>
          <p:cNvPr id="567" name="Google Shape;567;p21"/>
          <p:cNvSpPr txBox="1"/>
          <p:nvPr/>
        </p:nvSpPr>
        <p:spPr>
          <a:xfrm>
            <a:off x="4425028" y="1274583"/>
            <a:ext cx="4360538"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1a)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I </a:t>
            </a:r>
            <a:r>
              <a:rPr lang="en-GB" sz="1900" b="0" i="0" u="none" strike="noStrike" cap="none">
                <a:solidFill>
                  <a:srgbClr val="002060"/>
                </a:solidFill>
                <a:latin typeface="Century Gothic" panose="020B0502020202020204" pitchFamily="34" charset="0"/>
                <a:ea typeface="Century Gothic"/>
                <a:cs typeface="Century Gothic"/>
                <a:sym typeface="Century Gothic"/>
              </a:rPr>
              <a:t>do an interview? </a:t>
            </a:r>
            <a:endParaRPr sz="1900" dirty="0">
              <a:solidFill>
                <a:srgbClr val="002060"/>
              </a:solidFill>
              <a:latin typeface="Century Gothic" panose="020B0502020202020204" pitchFamily="34" charset="0"/>
            </a:endParaRPr>
          </a:p>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1b)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you </a:t>
            </a:r>
            <a:r>
              <a:rPr lang="en-GB" sz="1900" b="0" i="0" u="none" strike="noStrike" cap="none">
                <a:solidFill>
                  <a:srgbClr val="002060"/>
                </a:solidFill>
                <a:latin typeface="Century Gothic" panose="020B0502020202020204" pitchFamily="34" charset="0"/>
                <a:ea typeface="Century Gothic"/>
                <a:cs typeface="Century Gothic"/>
                <a:sym typeface="Century Gothic"/>
              </a:rPr>
              <a:t>do an interview?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68" name="Google Shape;568;p21"/>
          <p:cNvSpPr txBox="1"/>
          <p:nvPr/>
        </p:nvSpPr>
        <p:spPr>
          <a:xfrm>
            <a:off x="7939948" y="1543433"/>
            <a:ext cx="3670070" cy="384680"/>
          </a:xfrm>
          <a:prstGeom prst="rect">
            <a:avLst/>
          </a:prstGeom>
          <a:noFill/>
          <a:ln>
            <a:noFill/>
          </a:ln>
        </p:spPr>
        <p:txBody>
          <a:bodyPr spcFirstLastPara="1" wrap="square" lIns="91425" tIns="45700" rIns="91425" bIns="45700" anchor="t" anchorCtr="0">
            <a:spAutoFit/>
          </a:bodyPr>
          <a:lstStyle/>
          <a:p>
            <a:pPr lvl="0">
              <a:buClr>
                <a:srgbClr val="1F3864"/>
              </a:buClr>
              <a:buSzPts val="20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inside the stadium.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69" name="Google Shape;569;p21"/>
          <p:cNvSpPr txBox="1"/>
          <p:nvPr/>
        </p:nvSpPr>
        <p:spPr>
          <a:xfrm>
            <a:off x="7937957" y="1251655"/>
            <a:ext cx="3902403" cy="384680"/>
          </a:xfrm>
          <a:prstGeom prst="rect">
            <a:avLst/>
          </a:prstGeom>
          <a:noFill/>
          <a:ln>
            <a:noFill/>
          </a:ln>
        </p:spPr>
        <p:txBody>
          <a:bodyPr spcFirstLastPara="1" wrap="square" lIns="91425" tIns="45700" rIns="91425" bIns="45700" anchor="t" anchorCtr="0">
            <a:spAutoFit/>
          </a:bodyPr>
          <a:lstStyle/>
          <a:p>
            <a:pPr lvl="0">
              <a:buClr>
                <a:srgbClr val="1F3864"/>
              </a:buClr>
              <a:buSzPts val="20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next to the coach (f).</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0" name="Google Shape;570;p21"/>
          <p:cNvSpPr txBox="1"/>
          <p:nvPr/>
        </p:nvSpPr>
        <p:spPr>
          <a:xfrm>
            <a:off x="4433319" y="2205160"/>
            <a:ext cx="405102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a:solidFill>
                  <a:srgbClr val="002060"/>
                </a:solidFill>
                <a:latin typeface="Century Gothic" panose="020B0502020202020204" pitchFamily="34" charset="0"/>
                <a:ea typeface="Century Gothic"/>
                <a:cs typeface="Century Gothic"/>
                <a:sym typeface="Century Gothic"/>
              </a:rPr>
              <a:t>2a)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you</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r>
              <a:rPr lang="en-GB" sz="1900">
                <a:solidFill>
                  <a:srgbClr val="002060"/>
                </a:solidFill>
                <a:latin typeface="Century Gothic" panose="020B0502020202020204" pitchFamily="34" charset="0"/>
                <a:ea typeface="Century Gothic"/>
                <a:cs typeface="Century Gothic"/>
                <a:sym typeface="Century Gothic"/>
              </a:rPr>
              <a:t>make an attack</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endParaRPr sz="1900" b="0" i="0" u="none" strike="noStrike" cap="none">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a:solidFill>
                  <a:srgbClr val="002060"/>
                </a:solidFill>
                <a:latin typeface="Century Gothic" panose="020B0502020202020204" pitchFamily="34" charset="0"/>
                <a:ea typeface="Century Gothic"/>
                <a:cs typeface="Century Gothic"/>
                <a:sym typeface="Century Gothic"/>
              </a:rPr>
              <a:t>2b)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I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an attack?  </a:t>
            </a:r>
            <a:endParaRPr sz="1900" b="0" i="0" u="none" strike="noStrike" cap="none">
              <a:solidFill>
                <a:srgbClr val="002060"/>
              </a:solidFill>
              <a:latin typeface="Century Gothic" panose="020B0502020202020204" pitchFamily="34" charset="0"/>
              <a:ea typeface="Century Gothic"/>
              <a:cs typeface="Century Gothic"/>
              <a:sym typeface="Century Gothic"/>
            </a:endParaRPr>
          </a:p>
        </p:txBody>
      </p:sp>
      <p:sp>
        <p:nvSpPr>
          <p:cNvPr id="571" name="Google Shape;571;p21"/>
          <p:cNvSpPr txBox="1"/>
          <p:nvPr/>
        </p:nvSpPr>
        <p:spPr>
          <a:xfrm>
            <a:off x="7939948" y="2192400"/>
            <a:ext cx="4130881"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a:solidFill>
                  <a:srgbClr val="002060"/>
                </a:solidFill>
                <a:latin typeface="Century Gothic" panose="020B0502020202020204" pitchFamily="34" charset="0"/>
                <a:ea typeface="Century Gothic"/>
                <a:cs typeface="Century Gothic"/>
                <a:sym typeface="Century Gothic"/>
              </a:rPr>
              <a:t>Yes, to the left of the player (f).</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2" name="Google Shape;572;p21"/>
          <p:cNvSpPr txBox="1"/>
          <p:nvPr/>
        </p:nvSpPr>
        <p:spPr>
          <a:xfrm>
            <a:off x="7939948" y="2490675"/>
            <a:ext cx="4020283"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a:t>
            </a:r>
            <a:r>
              <a:rPr lang="en-GB" sz="1900">
                <a:solidFill>
                  <a:srgbClr val="002060"/>
                </a:solidFill>
                <a:latin typeface="Century Gothic" panose="020B0502020202020204" pitchFamily="34" charset="0"/>
                <a:ea typeface="Century Gothic"/>
                <a:cs typeface="Century Gothic"/>
                <a:sym typeface="Century Gothic"/>
              </a:rPr>
              <a:t> Yes, to the right of the team.</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3" name="Google Shape;573;p21"/>
          <p:cNvSpPr txBox="1"/>
          <p:nvPr/>
        </p:nvSpPr>
        <p:spPr>
          <a:xfrm>
            <a:off x="4433319" y="3207768"/>
            <a:ext cx="443797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3a)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I </a:t>
            </a:r>
            <a:r>
              <a:rPr lang="en-GB" sz="1900" b="0" i="0" u="none" strike="noStrike" cap="none">
                <a:solidFill>
                  <a:srgbClr val="002060"/>
                </a:solidFill>
                <a:latin typeface="Century Gothic" panose="020B0502020202020204" pitchFamily="34" charset="0"/>
                <a:ea typeface="Century Gothic"/>
                <a:cs typeface="Century Gothic"/>
                <a:sym typeface="Century Gothic"/>
              </a:rPr>
              <a:t>line up with the team</a:t>
            </a:r>
            <a:r>
              <a:rPr lang="en-GB" sz="1900">
                <a:solidFill>
                  <a:srgbClr val="002060"/>
                </a:solidFill>
                <a:latin typeface="Century Gothic" panose="020B0502020202020204" pitchFamily="34" charset="0"/>
                <a:ea typeface="Century Gothic"/>
                <a:cs typeface="Century Gothic"/>
                <a:sym typeface="Century Gothic"/>
              </a:rPr>
              <a:t>?</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lvl="0">
              <a:buClr>
                <a:srgbClr val="1F3864"/>
              </a:buClr>
              <a:buSzPts val="2000"/>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3b)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you</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r>
              <a:rPr lang="en-GB" sz="1900">
                <a:solidFill>
                  <a:srgbClr val="002060"/>
                </a:solidFill>
                <a:latin typeface="Century Gothic" panose="020B0502020202020204" pitchFamily="34" charset="0"/>
                <a:ea typeface="Century Gothic"/>
                <a:cs typeface="Century Gothic"/>
                <a:sym typeface="Century Gothic"/>
              </a:rPr>
              <a:t>line up with the team?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4" name="Google Shape;574;p21"/>
          <p:cNvSpPr txBox="1"/>
          <p:nvPr/>
        </p:nvSpPr>
        <p:spPr>
          <a:xfrm>
            <a:off x="8246338" y="3159275"/>
            <a:ext cx="3865402" cy="384680"/>
          </a:xfrm>
          <a:prstGeom prst="rect">
            <a:avLst/>
          </a:prstGeom>
          <a:noFill/>
          <a:ln>
            <a:noFill/>
          </a:ln>
        </p:spPr>
        <p:txBody>
          <a:bodyPr spcFirstLastPara="1" wrap="square" lIns="91425" tIns="45700" rIns="91425" bIns="45700" anchor="t" anchorCtr="0">
            <a:spAutoFit/>
          </a:bodyPr>
          <a:lstStyle/>
          <a:p>
            <a:pPr lvl="0">
              <a:buClr>
                <a:srgbClr val="1F3864"/>
              </a:buClr>
              <a:buSzPts val="2000"/>
            </a:pPr>
            <a:r>
              <a:rPr lang="en-GB" sz="1900">
                <a:solidFill>
                  <a:srgbClr val="002060"/>
                </a:solidFill>
                <a:latin typeface="Century Gothic" panose="020B0502020202020204" pitchFamily="34" charset="0"/>
                <a:ea typeface="Noto Sans Symbols"/>
                <a:cs typeface="Noto Sans Symbols"/>
                <a:sym typeface="Noto Sans Symbols"/>
              </a:rPr>
              <a:t>→</a:t>
            </a:r>
            <a:r>
              <a:rPr lang="en-GB" sz="1900">
                <a:solidFill>
                  <a:srgbClr val="002060"/>
                </a:solidFill>
                <a:latin typeface="Century Gothic" panose="020B0502020202020204" pitchFamily="34" charset="0"/>
                <a:ea typeface="Century Gothic"/>
                <a:cs typeface="Century Gothic"/>
                <a:sym typeface="Century Gothic"/>
              </a:rPr>
              <a:t> </a:t>
            </a:r>
            <a:r>
              <a:rPr lang="en-GB" sz="1900" b="0" i="0" u="none" strike="noStrike" cap="none" dirty="0">
                <a:solidFill>
                  <a:srgbClr val="002060"/>
                </a:solidFill>
                <a:latin typeface="Century Gothic" panose="020B0502020202020204" pitchFamily="34" charset="0"/>
                <a:ea typeface="Century Gothic"/>
                <a:cs typeface="Century Gothic"/>
                <a:sym typeface="Century Gothic"/>
              </a:rPr>
              <a:t>Yes</a:t>
            </a:r>
            <a:r>
              <a:rPr lang="en-GB" sz="1900" b="0" i="0" u="none" strike="noStrike" cap="none">
                <a:solidFill>
                  <a:srgbClr val="002060"/>
                </a:solidFill>
                <a:latin typeface="Century Gothic" panose="020B0502020202020204" pitchFamily="34" charset="0"/>
                <a:ea typeface="Century Gothic"/>
                <a:cs typeface="Century Gothic"/>
                <a:sym typeface="Century Gothic"/>
              </a:rPr>
              <a:t>, behind the captain* (f).</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5" name="Google Shape;575;p21"/>
          <p:cNvSpPr txBox="1"/>
          <p:nvPr/>
        </p:nvSpPr>
        <p:spPr>
          <a:xfrm>
            <a:off x="8559321" y="3501191"/>
            <a:ext cx="3769579" cy="384680"/>
          </a:xfrm>
          <a:prstGeom prst="rect">
            <a:avLst/>
          </a:prstGeom>
          <a:noFill/>
          <a:ln>
            <a:noFill/>
          </a:ln>
        </p:spPr>
        <p:txBody>
          <a:bodyPr spcFirstLastPara="1" wrap="square" lIns="91425" tIns="45700" rIns="91425" bIns="45700" anchor="t" anchorCtr="0">
            <a:spAutoFit/>
          </a:bodyPr>
          <a:lstStyle/>
          <a:p>
            <a:pPr lvl="0">
              <a:buClr>
                <a:srgbClr val="1F3864"/>
              </a:buClr>
              <a:buSzPts val="20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with the referee (m).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6" name="Google Shape;576;p21"/>
          <p:cNvSpPr txBox="1"/>
          <p:nvPr/>
        </p:nvSpPr>
        <p:spPr>
          <a:xfrm>
            <a:off x="4406750" y="4196150"/>
            <a:ext cx="386059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4a)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you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friends?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4b)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I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friends?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7" name="Google Shape;577;p21"/>
          <p:cNvSpPr txBox="1"/>
          <p:nvPr/>
        </p:nvSpPr>
        <p:spPr>
          <a:xfrm>
            <a:off x="7641967" y="4146853"/>
            <a:ext cx="4969659"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a:t>
            </a:r>
            <a:r>
              <a:rPr lang="en-GB" sz="1900">
                <a:solidFill>
                  <a:srgbClr val="002060"/>
                </a:solidFill>
                <a:latin typeface="Century Gothic" panose="020B0502020202020204" pitchFamily="34" charset="0"/>
                <a:ea typeface="Century Gothic"/>
                <a:cs typeface="Century Gothic"/>
                <a:sym typeface="Century Gothic"/>
              </a:rPr>
              <a:t> Yes, outside the team.</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8" name="Google Shape;578;p21"/>
          <p:cNvSpPr txBox="1"/>
          <p:nvPr/>
        </p:nvSpPr>
        <p:spPr>
          <a:xfrm>
            <a:off x="7641967" y="4465610"/>
            <a:ext cx="3825835"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dirty="0">
                <a:solidFill>
                  <a:srgbClr val="002060"/>
                </a:solidFill>
                <a:latin typeface="Century Gothic" panose="020B0502020202020204" pitchFamily="34" charset="0"/>
                <a:ea typeface="Century Gothic"/>
                <a:cs typeface="Century Gothic"/>
                <a:sym typeface="Century Gothic"/>
              </a:rPr>
              <a:t>Yes</a:t>
            </a:r>
            <a:r>
              <a:rPr lang="en-GB" sz="1900">
                <a:solidFill>
                  <a:srgbClr val="002060"/>
                </a:solidFill>
                <a:latin typeface="Century Gothic" panose="020B0502020202020204" pitchFamily="34" charset="0"/>
                <a:ea typeface="Century Gothic"/>
                <a:cs typeface="Century Gothic"/>
                <a:sym typeface="Century Gothic"/>
              </a:rPr>
              <a:t>, inside the team.</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79" name="Google Shape;579;p21"/>
          <p:cNvSpPr txBox="1"/>
          <p:nvPr/>
        </p:nvSpPr>
        <p:spPr>
          <a:xfrm>
            <a:off x="142224" y="5222443"/>
            <a:ext cx="5940146"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5. Did </a:t>
            </a:r>
            <a:r>
              <a:rPr lang="en-GB" sz="2000" b="1" i="0" u="none" strike="noStrike" cap="none">
                <a:solidFill>
                  <a:srgbClr val="002060"/>
                </a:solidFill>
                <a:latin typeface="Century Gothic"/>
                <a:ea typeface="Century Gothic"/>
                <a:cs typeface="Century Gothic"/>
                <a:sym typeface="Century Gothic"/>
              </a:rPr>
              <a:t>I </a:t>
            </a:r>
            <a:r>
              <a:rPr lang="en-GB" sz="2000" b="0" i="0" u="none" strike="noStrike" cap="none">
                <a:solidFill>
                  <a:srgbClr val="002060"/>
                </a:solidFill>
                <a:latin typeface="Century Gothic"/>
                <a:ea typeface="Century Gothic"/>
                <a:cs typeface="Century Gothic"/>
                <a:sym typeface="Century Gothic"/>
              </a:rPr>
              <a:t>do important things?</a:t>
            </a:r>
            <a:endParaRPr sz="2400" b="0" i="0" u="none" strike="noStrike" cap="none" dirty="0">
              <a:solidFill>
                <a:srgbClr val="002060"/>
              </a:solidFill>
              <a:latin typeface="Century Gothic"/>
              <a:ea typeface="Century Gothic"/>
              <a:cs typeface="Century Gothic"/>
              <a:sym typeface="Century Gothic"/>
            </a:endParaRPr>
          </a:p>
        </p:txBody>
      </p:sp>
      <p:cxnSp>
        <p:nvCxnSpPr>
          <p:cNvPr id="580" name="Google Shape;580;p21"/>
          <p:cNvCxnSpPr/>
          <p:nvPr/>
        </p:nvCxnSpPr>
        <p:spPr>
          <a:xfrm rot="10800000" flipH="1">
            <a:off x="487348" y="6084422"/>
            <a:ext cx="2717415" cy="29493"/>
          </a:xfrm>
          <a:prstGeom prst="straightConnector1">
            <a:avLst/>
          </a:prstGeom>
          <a:noFill/>
          <a:ln w="19050" cap="flat" cmpd="sng">
            <a:solidFill>
              <a:srgbClr val="002060"/>
            </a:solidFill>
            <a:prstDash val="dot"/>
            <a:miter lim="800000"/>
            <a:headEnd type="none" w="sm" len="sm"/>
            <a:tailEnd type="none" w="sm" len="sm"/>
          </a:ln>
        </p:spPr>
      </p:cxnSp>
      <p:sp>
        <p:nvSpPr>
          <p:cNvPr id="581" name="Google Shape;581;p21"/>
          <p:cNvSpPr txBox="1"/>
          <p:nvPr/>
        </p:nvSpPr>
        <p:spPr>
          <a:xfrm>
            <a:off x="4438404" y="5190710"/>
            <a:ext cx="4376159"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5a)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I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videos?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spcBef>
                <a:spcPts val="0"/>
              </a:spcBef>
              <a:spcAft>
                <a:spcPts val="0"/>
              </a:spcAft>
              <a:buClr>
                <a:srgbClr val="1F3864"/>
              </a:buClr>
              <a:buSzPts val="20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5b)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you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videos?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82" name="Google Shape;582;p21"/>
          <p:cNvSpPr txBox="1"/>
          <p:nvPr/>
        </p:nvSpPr>
        <p:spPr>
          <a:xfrm>
            <a:off x="7653872" y="5178482"/>
            <a:ext cx="4538128"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dirty="0">
                <a:solidFill>
                  <a:srgbClr val="002060"/>
                </a:solidFill>
                <a:latin typeface="Century Gothic" panose="020B0502020202020204" pitchFamily="34" charset="0"/>
                <a:ea typeface="Century Gothic"/>
                <a:cs typeface="Century Gothic"/>
                <a:sym typeface="Century Gothic"/>
              </a:rPr>
              <a:t>Yes</a:t>
            </a:r>
            <a:r>
              <a:rPr lang="en-GB" sz="1900">
                <a:solidFill>
                  <a:srgbClr val="002060"/>
                </a:solidFill>
                <a:latin typeface="Century Gothic" panose="020B0502020202020204" pitchFamily="34" charset="0"/>
                <a:ea typeface="Century Gothic"/>
                <a:cs typeface="Century Gothic"/>
                <a:sym typeface="Century Gothic"/>
              </a:rPr>
              <a:t>, at the end of the pitch.</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583" name="Google Shape;583;p21"/>
          <p:cNvSpPr txBox="1"/>
          <p:nvPr/>
        </p:nvSpPr>
        <p:spPr>
          <a:xfrm>
            <a:off x="7685873" y="5481029"/>
            <a:ext cx="4416743"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a:solidFill>
                  <a:srgbClr val="002060"/>
                </a:solidFill>
                <a:latin typeface="Century Gothic" panose="020B0502020202020204" pitchFamily="34" charset="0"/>
                <a:ea typeface="Century Gothic"/>
                <a:cs typeface="Century Gothic"/>
                <a:sym typeface="Century Gothic"/>
              </a:rPr>
              <a:t>Yes, on top of the house.</a:t>
            </a:r>
            <a:endParaRPr sz="1900" dirty="0">
              <a:solidFill>
                <a:srgbClr val="002060"/>
              </a:solidFill>
              <a:latin typeface="Century Gothic" panose="020B0502020202020204" pitchFamily="34" charset="0"/>
              <a:ea typeface="Century Gothic"/>
              <a:cs typeface="Century Gothic"/>
              <a:sym typeface="Century Gothic"/>
            </a:endParaRPr>
          </a:p>
        </p:txBody>
      </p:sp>
      <p:sp>
        <p:nvSpPr>
          <p:cNvPr id="2" name="TextBox 1"/>
          <p:cNvSpPr txBox="1"/>
          <p:nvPr/>
        </p:nvSpPr>
        <p:spPr>
          <a:xfrm>
            <a:off x="8948120" y="5913397"/>
            <a:ext cx="3194103" cy="384721"/>
          </a:xfrm>
          <a:prstGeom prst="rect">
            <a:avLst/>
          </a:prstGeom>
          <a:noFill/>
        </p:spPr>
        <p:txBody>
          <a:bodyPr wrap="square" rtlCol="0">
            <a:spAutoFit/>
          </a:bodyPr>
          <a:lstStyle/>
          <a:p>
            <a:r>
              <a:rPr lang="en-GB" sz="1900">
                <a:solidFill>
                  <a:srgbClr val="002060"/>
                </a:solidFill>
                <a:latin typeface="Century Gothic" panose="020B0502020202020204" pitchFamily="34" charset="0"/>
              </a:rPr>
              <a:t>*captain (f) - la capitana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4"/>
          <p:cNvPicPr preferRelativeResize="0"/>
          <p:nvPr/>
        </p:nvPicPr>
        <p:blipFill rotWithShape="1">
          <a:blip r:embed="rId3">
            <a:alphaModFix/>
          </a:blip>
          <a:srcRect/>
          <a:stretch/>
        </p:blipFill>
        <p:spPr>
          <a:xfrm>
            <a:off x="4107219" y="2742674"/>
            <a:ext cx="1061925" cy="1576608"/>
          </a:xfrm>
          <a:prstGeom prst="rect">
            <a:avLst/>
          </a:prstGeom>
          <a:noFill/>
          <a:ln>
            <a:noFill/>
          </a:ln>
        </p:spPr>
      </p:pic>
      <p:pic>
        <p:nvPicPr>
          <p:cNvPr id="217" name="Google Shape;217;p4" descr="background rectangle"/>
          <p:cNvPicPr preferRelativeResize="0"/>
          <p:nvPr/>
        </p:nvPicPr>
        <p:blipFill rotWithShape="1">
          <a:blip r:embed="rId4">
            <a:alphaModFix/>
          </a:blip>
          <a:srcRect/>
          <a:stretch/>
        </p:blipFill>
        <p:spPr>
          <a:xfrm>
            <a:off x="0" y="296863"/>
            <a:ext cx="6649156" cy="867128"/>
          </a:xfrm>
          <a:prstGeom prst="rect">
            <a:avLst/>
          </a:prstGeom>
          <a:noFill/>
          <a:ln>
            <a:noFill/>
          </a:ln>
        </p:spPr>
      </p:pic>
      <p:sp>
        <p:nvSpPr>
          <p:cNvPr id="218" name="Google Shape;218;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2800" b="1">
                <a:solidFill>
                  <a:schemeClr val="lt1"/>
                </a:solidFill>
              </a:rPr>
              <a:t>¿Cómo se dice en español?</a:t>
            </a:r>
            <a:endParaRPr sz="2800" b="1">
              <a:solidFill>
                <a:schemeClr val="lt1"/>
              </a:solidFill>
            </a:endParaRPr>
          </a:p>
        </p:txBody>
      </p:sp>
      <p:sp>
        <p:nvSpPr>
          <p:cNvPr id="219" name="Google Shape;219;p4"/>
          <p:cNvSpPr/>
          <p:nvPr/>
        </p:nvSpPr>
        <p:spPr>
          <a:xfrm>
            <a:off x="10553701" y="258166"/>
            <a:ext cx="137444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20" name="Google Shape;220;p4"/>
          <p:cNvSpPr txBox="1"/>
          <p:nvPr/>
        </p:nvSpPr>
        <p:spPr>
          <a:xfrm>
            <a:off x="211987" y="1622426"/>
            <a:ext cx="280397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n_ _ _ _ _ _ </a:t>
            </a:r>
            <a:endParaRPr>
              <a:solidFill>
                <a:srgbClr val="002060"/>
              </a:solidFill>
            </a:endParaRPr>
          </a:p>
        </p:txBody>
      </p:sp>
      <p:sp>
        <p:nvSpPr>
          <p:cNvPr id="221" name="Google Shape;221;p4"/>
          <p:cNvSpPr txBox="1"/>
          <p:nvPr/>
        </p:nvSpPr>
        <p:spPr>
          <a:xfrm>
            <a:off x="215369" y="1618199"/>
            <a:ext cx="22108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nuestro </a:t>
            </a:r>
            <a:endParaRPr dirty="0">
              <a:solidFill>
                <a:srgbClr val="002060"/>
              </a:solidFill>
            </a:endParaRPr>
          </a:p>
        </p:txBody>
      </p:sp>
      <p:sp>
        <p:nvSpPr>
          <p:cNvPr id="222" name="Google Shape;222;p4"/>
          <p:cNvSpPr txBox="1"/>
          <p:nvPr/>
        </p:nvSpPr>
        <p:spPr>
          <a:xfrm>
            <a:off x="245571" y="3572935"/>
            <a:ext cx="187904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t_ _ </a:t>
            </a:r>
            <a:endParaRPr>
              <a:solidFill>
                <a:srgbClr val="002060"/>
              </a:solidFill>
            </a:endParaRPr>
          </a:p>
        </p:txBody>
      </p:sp>
      <p:sp>
        <p:nvSpPr>
          <p:cNvPr id="223" name="Google Shape;223;p4"/>
          <p:cNvSpPr txBox="1"/>
          <p:nvPr/>
        </p:nvSpPr>
        <p:spPr>
          <a:xfrm>
            <a:off x="245571" y="3579594"/>
            <a:ext cx="17059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tío </a:t>
            </a:r>
            <a:endParaRPr>
              <a:solidFill>
                <a:srgbClr val="002060"/>
              </a:solidFill>
            </a:endParaRPr>
          </a:p>
        </p:txBody>
      </p:sp>
      <p:sp>
        <p:nvSpPr>
          <p:cNvPr id="224" name="Google Shape;224;p4"/>
          <p:cNvSpPr txBox="1"/>
          <p:nvPr/>
        </p:nvSpPr>
        <p:spPr>
          <a:xfrm>
            <a:off x="6429919" y="5313508"/>
            <a:ext cx="130236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t_ _ </a:t>
            </a:r>
            <a:endParaRPr>
              <a:solidFill>
                <a:srgbClr val="002060"/>
              </a:solidFill>
            </a:endParaRPr>
          </a:p>
        </p:txBody>
      </p:sp>
      <p:sp>
        <p:nvSpPr>
          <p:cNvPr id="225" name="Google Shape;225;p4"/>
          <p:cNvSpPr txBox="1"/>
          <p:nvPr/>
        </p:nvSpPr>
        <p:spPr>
          <a:xfrm>
            <a:off x="6423251" y="5310307"/>
            <a:ext cx="1308972"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tan</a:t>
            </a:r>
            <a:endParaRPr dirty="0">
              <a:solidFill>
                <a:srgbClr val="002060"/>
              </a:solidFill>
            </a:endParaRPr>
          </a:p>
        </p:txBody>
      </p:sp>
      <p:sp>
        <p:nvSpPr>
          <p:cNvPr id="226" name="Google Shape;226;p4"/>
          <p:cNvSpPr txBox="1"/>
          <p:nvPr/>
        </p:nvSpPr>
        <p:spPr>
          <a:xfrm>
            <a:off x="245571" y="5301157"/>
            <a:ext cx="423866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c_ _ _ _ _ _ _ _ _ </a:t>
            </a:r>
            <a:endParaRPr>
              <a:solidFill>
                <a:srgbClr val="002060"/>
              </a:solidFill>
            </a:endParaRPr>
          </a:p>
        </p:txBody>
      </p:sp>
      <p:sp>
        <p:nvSpPr>
          <p:cNvPr id="227" name="Google Shape;227;p4"/>
          <p:cNvSpPr txBox="1"/>
          <p:nvPr/>
        </p:nvSpPr>
        <p:spPr>
          <a:xfrm>
            <a:off x="245027" y="5310307"/>
            <a:ext cx="304602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a:t>
            </a:r>
            <a:r>
              <a:rPr lang="en-GB" sz="3200" dirty="0" err="1">
                <a:solidFill>
                  <a:srgbClr val="002060"/>
                </a:solidFill>
                <a:latin typeface="Century Gothic"/>
                <a:ea typeface="Century Gothic"/>
                <a:cs typeface="Century Gothic"/>
                <a:sym typeface="Century Gothic"/>
              </a:rPr>
              <a:t>científico</a:t>
            </a:r>
            <a:r>
              <a:rPr lang="en-GB" sz="3200" dirty="0">
                <a:solidFill>
                  <a:srgbClr val="002060"/>
                </a:solidFill>
                <a:latin typeface="Century Gothic"/>
                <a:ea typeface="Century Gothic"/>
                <a:cs typeface="Century Gothic"/>
                <a:sym typeface="Century Gothic"/>
              </a:rPr>
              <a:t> </a:t>
            </a:r>
            <a:endParaRPr dirty="0">
              <a:solidFill>
                <a:srgbClr val="002060"/>
              </a:solidFill>
            </a:endParaRPr>
          </a:p>
        </p:txBody>
      </p:sp>
      <p:sp>
        <p:nvSpPr>
          <p:cNvPr id="228" name="Google Shape;228;p4"/>
          <p:cNvSpPr txBox="1"/>
          <p:nvPr/>
        </p:nvSpPr>
        <p:spPr>
          <a:xfrm>
            <a:off x="6368096" y="1562366"/>
            <a:ext cx="2210862"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h_ _ _ </a:t>
            </a:r>
            <a:endParaRPr>
              <a:solidFill>
                <a:srgbClr val="002060"/>
              </a:solidFill>
            </a:endParaRPr>
          </a:p>
        </p:txBody>
      </p:sp>
      <p:sp>
        <p:nvSpPr>
          <p:cNvPr id="229" name="Google Shape;229;p4"/>
          <p:cNvSpPr txBox="1"/>
          <p:nvPr/>
        </p:nvSpPr>
        <p:spPr>
          <a:xfrm>
            <a:off x="6366040" y="1569477"/>
            <a:ext cx="1811513"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a:t>
            </a:r>
            <a:r>
              <a:rPr lang="en-GB" sz="3200" dirty="0" err="1">
                <a:solidFill>
                  <a:srgbClr val="002060"/>
                </a:solidFill>
                <a:latin typeface="Century Gothic"/>
                <a:ea typeface="Century Gothic"/>
                <a:cs typeface="Century Gothic"/>
                <a:sym typeface="Century Gothic"/>
              </a:rPr>
              <a:t>hija</a:t>
            </a:r>
            <a:endParaRPr sz="3200" dirty="0">
              <a:solidFill>
                <a:srgbClr val="002060"/>
              </a:solidFill>
              <a:latin typeface="Century Gothic"/>
              <a:ea typeface="Century Gothic"/>
              <a:cs typeface="Century Gothic"/>
              <a:sym typeface="Century Gothic"/>
            </a:endParaRPr>
          </a:p>
        </p:txBody>
      </p:sp>
      <p:sp>
        <p:nvSpPr>
          <p:cNvPr id="230" name="Google Shape;230;p4"/>
          <p:cNvSpPr txBox="1"/>
          <p:nvPr/>
        </p:nvSpPr>
        <p:spPr>
          <a:xfrm>
            <a:off x="2871851" y="1622686"/>
            <a:ext cx="190779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[our (m)]</a:t>
            </a:r>
            <a:endParaRPr sz="1200">
              <a:solidFill>
                <a:srgbClr val="002060"/>
              </a:solidFill>
            </a:endParaRPr>
          </a:p>
        </p:txBody>
      </p:sp>
      <p:sp>
        <p:nvSpPr>
          <p:cNvPr id="231" name="Google Shape;231;p4"/>
          <p:cNvSpPr txBox="1"/>
          <p:nvPr/>
        </p:nvSpPr>
        <p:spPr>
          <a:xfrm>
            <a:off x="2871851" y="3610391"/>
            <a:ext cx="142383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[uncle]</a:t>
            </a:r>
            <a:endParaRPr sz="2800">
              <a:solidFill>
                <a:srgbClr val="002060"/>
              </a:solidFill>
            </a:endParaRPr>
          </a:p>
        </p:txBody>
      </p:sp>
      <p:sp>
        <p:nvSpPr>
          <p:cNvPr id="232" name="Google Shape;232;p4"/>
          <p:cNvSpPr txBox="1"/>
          <p:nvPr/>
        </p:nvSpPr>
        <p:spPr>
          <a:xfrm>
            <a:off x="9170826" y="4266401"/>
            <a:ext cx="250473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[musician (f)]</a:t>
            </a:r>
            <a:endParaRPr sz="1600">
              <a:solidFill>
                <a:srgbClr val="002060"/>
              </a:solidFill>
            </a:endParaRPr>
          </a:p>
        </p:txBody>
      </p:sp>
      <p:sp>
        <p:nvSpPr>
          <p:cNvPr id="233" name="Google Shape;233;p4"/>
          <p:cNvSpPr txBox="1"/>
          <p:nvPr/>
        </p:nvSpPr>
        <p:spPr>
          <a:xfrm>
            <a:off x="8757285" y="5315310"/>
            <a:ext cx="343465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[so (for emphasis)]</a:t>
            </a:r>
            <a:endParaRPr sz="1200">
              <a:solidFill>
                <a:srgbClr val="002060"/>
              </a:solidFill>
            </a:endParaRPr>
          </a:p>
        </p:txBody>
      </p:sp>
      <p:grpSp>
        <p:nvGrpSpPr>
          <p:cNvPr id="234" name="Google Shape;234;p4"/>
          <p:cNvGrpSpPr/>
          <p:nvPr/>
        </p:nvGrpSpPr>
        <p:grpSpPr>
          <a:xfrm>
            <a:off x="3750351" y="4800510"/>
            <a:ext cx="2566603" cy="1506477"/>
            <a:chOff x="3623666" y="3439273"/>
            <a:chExt cx="3505928" cy="2093401"/>
          </a:xfrm>
        </p:grpSpPr>
        <p:sp>
          <p:nvSpPr>
            <p:cNvPr id="235" name="Google Shape;235;p4"/>
            <p:cNvSpPr txBox="1"/>
            <p:nvPr/>
          </p:nvSpPr>
          <p:spPr>
            <a:xfrm>
              <a:off x="3623666" y="4805663"/>
              <a:ext cx="3505928" cy="7270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[scientist (m)]</a:t>
              </a:r>
              <a:endParaRPr sz="2800">
                <a:solidFill>
                  <a:srgbClr val="002060"/>
                </a:solidFill>
              </a:endParaRPr>
            </a:p>
          </p:txBody>
        </p:sp>
        <p:pic>
          <p:nvPicPr>
            <p:cNvPr id="236" name="Google Shape;236;p4"/>
            <p:cNvPicPr preferRelativeResize="0"/>
            <p:nvPr/>
          </p:nvPicPr>
          <p:blipFill rotWithShape="1">
            <a:blip r:embed="rId5" cstate="screen">
              <a:alphaModFix/>
              <a:extLst>
                <a:ext uri="{28A0092B-C50C-407E-A947-70E740481C1C}">
                  <a14:useLocalDpi xmlns:a14="http://schemas.microsoft.com/office/drawing/2010/main"/>
                </a:ext>
              </a:extLst>
            </a:blip>
            <a:srcRect b="36842"/>
            <a:stretch/>
          </p:blipFill>
          <p:spPr>
            <a:xfrm>
              <a:off x="4721251" y="3439273"/>
              <a:ext cx="1162513" cy="1416828"/>
            </a:xfrm>
            <a:prstGeom prst="rect">
              <a:avLst/>
            </a:prstGeom>
            <a:noFill/>
            <a:ln>
              <a:noFill/>
            </a:ln>
          </p:spPr>
        </p:pic>
      </p:grpSp>
      <p:grpSp>
        <p:nvGrpSpPr>
          <p:cNvPr id="237" name="Google Shape;237;p4"/>
          <p:cNvGrpSpPr/>
          <p:nvPr/>
        </p:nvGrpSpPr>
        <p:grpSpPr>
          <a:xfrm>
            <a:off x="9315525" y="981075"/>
            <a:ext cx="2076374" cy="1756807"/>
            <a:chOff x="9768253" y="1211759"/>
            <a:chExt cx="2365592" cy="1927550"/>
          </a:xfrm>
        </p:grpSpPr>
        <p:sp>
          <p:nvSpPr>
            <p:cNvPr id="238" name="Google Shape;238;p4"/>
            <p:cNvSpPr txBox="1"/>
            <p:nvPr/>
          </p:nvSpPr>
          <p:spPr>
            <a:xfrm>
              <a:off x="9768253" y="2565281"/>
              <a:ext cx="2365592" cy="574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[daughter]</a:t>
              </a:r>
              <a:endParaRPr sz="1600">
                <a:solidFill>
                  <a:srgbClr val="002060"/>
                </a:solidFill>
              </a:endParaRPr>
            </a:p>
          </p:txBody>
        </p:sp>
        <p:pic>
          <p:nvPicPr>
            <p:cNvPr id="239" name="Google Shape;239;p4"/>
            <p:cNvPicPr preferRelativeResize="0"/>
            <p:nvPr/>
          </p:nvPicPr>
          <p:blipFill rotWithShape="1">
            <a:blip r:embed="rId6">
              <a:alphaModFix/>
            </a:blip>
            <a:srcRect/>
            <a:stretch/>
          </p:blipFill>
          <p:spPr>
            <a:xfrm>
              <a:off x="10066229" y="1211759"/>
              <a:ext cx="1584123" cy="1414126"/>
            </a:xfrm>
            <a:prstGeom prst="rect">
              <a:avLst/>
            </a:prstGeom>
            <a:noFill/>
            <a:ln>
              <a:noFill/>
            </a:ln>
          </p:spPr>
        </p:pic>
      </p:grpSp>
      <p:pic>
        <p:nvPicPr>
          <p:cNvPr id="240" name="Google Shape;240;p4" descr="musician (f).png"/>
          <p:cNvPicPr preferRelativeResize="0"/>
          <p:nvPr/>
        </p:nvPicPr>
        <p:blipFill rotWithShape="1">
          <a:blip r:embed="rId7">
            <a:alphaModFix/>
          </a:blip>
          <a:srcRect/>
          <a:stretch/>
        </p:blipFill>
        <p:spPr>
          <a:xfrm>
            <a:off x="9502532" y="3032092"/>
            <a:ext cx="2006600" cy="1321282"/>
          </a:xfrm>
          <a:prstGeom prst="rect">
            <a:avLst/>
          </a:prstGeom>
          <a:noFill/>
          <a:ln>
            <a:noFill/>
          </a:ln>
        </p:spPr>
      </p:pic>
      <p:sp>
        <p:nvSpPr>
          <p:cNvPr id="241" name="Google Shape;241;p4"/>
          <p:cNvSpPr txBox="1"/>
          <p:nvPr/>
        </p:nvSpPr>
        <p:spPr>
          <a:xfrm>
            <a:off x="6366041" y="3579594"/>
            <a:ext cx="2860256"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m _ _ _ _ _</a:t>
            </a:r>
            <a:endParaRPr sz="3200">
              <a:solidFill>
                <a:srgbClr val="002060"/>
              </a:solidFill>
              <a:latin typeface="Century Gothic"/>
              <a:ea typeface="Century Gothic"/>
              <a:cs typeface="Century Gothic"/>
              <a:sym typeface="Century Gothic"/>
            </a:endParaRPr>
          </a:p>
        </p:txBody>
      </p:sp>
      <p:sp>
        <p:nvSpPr>
          <p:cNvPr id="242" name="Google Shape;242;p4"/>
          <p:cNvSpPr txBox="1"/>
          <p:nvPr/>
        </p:nvSpPr>
        <p:spPr>
          <a:xfrm>
            <a:off x="6366040" y="3569633"/>
            <a:ext cx="3572933"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música</a:t>
            </a:r>
            <a:endParaRPr sz="3200">
              <a:solidFill>
                <a:srgbClr val="002060"/>
              </a:solidFill>
              <a:latin typeface="Century Gothic"/>
              <a:ea typeface="Century Gothic"/>
              <a:cs typeface="Century Gothic"/>
              <a:sym typeface="Century Gothic"/>
            </a:endParaRPr>
          </a:p>
        </p:txBody>
      </p:sp>
      <p:sp>
        <p:nvSpPr>
          <p:cNvPr id="2" name="TextBox 1"/>
          <p:cNvSpPr txBox="1"/>
          <p:nvPr/>
        </p:nvSpPr>
        <p:spPr>
          <a:xfrm>
            <a:off x="11240922" y="730427"/>
            <a:ext cx="952500"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2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2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2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2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4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2"/>
          <p:cNvSpPr/>
          <p:nvPr/>
        </p:nvSpPr>
        <p:spPr>
          <a:xfrm>
            <a:off x="129406" y="374753"/>
            <a:ext cx="4209372"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590" name="Google Shape;590;p22"/>
          <p:cNvSpPr txBox="1"/>
          <p:nvPr/>
        </p:nvSpPr>
        <p:spPr>
          <a:xfrm>
            <a:off x="151460" y="2030836"/>
            <a:ext cx="59401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2. Did </a:t>
            </a:r>
            <a:r>
              <a:rPr lang="en-GB" sz="2000" b="1" i="0" u="none" strike="noStrike" cap="none">
                <a:solidFill>
                  <a:srgbClr val="002060"/>
                </a:solidFill>
                <a:latin typeface="Century Gothic"/>
                <a:ea typeface="Century Gothic"/>
                <a:cs typeface="Century Gothic"/>
                <a:sym typeface="Century Gothic"/>
              </a:rPr>
              <a:t>you </a:t>
            </a:r>
            <a:r>
              <a:rPr lang="en-GB" sz="2000" b="0" i="0" u="none" strike="noStrike" cap="none">
                <a:solidFill>
                  <a:srgbClr val="002060"/>
                </a:solidFill>
                <a:latin typeface="Century Gothic"/>
                <a:ea typeface="Century Gothic"/>
                <a:cs typeface="Century Gothic"/>
                <a:sym typeface="Century Gothic"/>
              </a:rPr>
              <a:t>make an attack*?</a:t>
            </a:r>
            <a:endParaRPr sz="2000" b="0" i="0" u="none" strike="noStrike" cap="none" dirty="0">
              <a:solidFill>
                <a:srgbClr val="002060"/>
              </a:solidFill>
              <a:latin typeface="Century Gothic"/>
              <a:ea typeface="Century Gothic"/>
              <a:cs typeface="Century Gothic"/>
              <a:sym typeface="Century Gothic"/>
            </a:endParaRPr>
          </a:p>
        </p:txBody>
      </p:sp>
      <p:sp>
        <p:nvSpPr>
          <p:cNvPr id="591" name="Google Shape;591;p22"/>
          <p:cNvSpPr txBox="1"/>
          <p:nvPr/>
        </p:nvSpPr>
        <p:spPr>
          <a:xfrm>
            <a:off x="141491" y="1106113"/>
            <a:ext cx="575549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000" b="1" i="0" u="none" strike="noStrike" cap="none" dirty="0">
                <a:solidFill>
                  <a:srgbClr val="002060"/>
                </a:solidFill>
                <a:latin typeface="Century Gothic"/>
                <a:ea typeface="Century Gothic"/>
                <a:cs typeface="Century Gothic"/>
                <a:sym typeface="Century Gothic"/>
              </a:rPr>
              <a:t>1. Did </a:t>
            </a:r>
            <a:r>
              <a:rPr lang="en-GB" sz="2000" b="1" i="0" u="none" strike="noStrike" cap="none">
                <a:solidFill>
                  <a:srgbClr val="002060"/>
                </a:solidFill>
                <a:latin typeface="Century Gothic"/>
                <a:ea typeface="Century Gothic"/>
                <a:cs typeface="Century Gothic"/>
                <a:sym typeface="Century Gothic"/>
              </a:rPr>
              <a:t>you </a:t>
            </a:r>
            <a:r>
              <a:rPr lang="en-GB" sz="2000" b="0" i="0" u="none" strike="noStrike" cap="none">
                <a:solidFill>
                  <a:srgbClr val="002060"/>
                </a:solidFill>
                <a:latin typeface="Century Gothic"/>
                <a:ea typeface="Century Gothic"/>
                <a:cs typeface="Century Gothic"/>
                <a:sym typeface="Century Gothic"/>
              </a:rPr>
              <a:t>do an interview?</a:t>
            </a:r>
            <a:endParaRPr sz="2000" b="0" i="0" u="none" strike="noStrike" cap="none" dirty="0">
              <a:solidFill>
                <a:srgbClr val="002060"/>
              </a:solidFill>
              <a:latin typeface="Century Gothic"/>
              <a:ea typeface="Century Gothic"/>
              <a:cs typeface="Century Gothic"/>
              <a:sym typeface="Century Gothic"/>
            </a:endParaRPr>
          </a:p>
        </p:txBody>
      </p:sp>
      <p:sp>
        <p:nvSpPr>
          <p:cNvPr id="592" name="Google Shape;592;p22"/>
          <p:cNvSpPr txBox="1"/>
          <p:nvPr/>
        </p:nvSpPr>
        <p:spPr>
          <a:xfrm>
            <a:off x="141491" y="2940602"/>
            <a:ext cx="415896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3. Did </a:t>
            </a:r>
            <a:r>
              <a:rPr lang="en-GB" sz="2000" b="1" i="0" u="none" strike="noStrike" cap="none">
                <a:solidFill>
                  <a:srgbClr val="002060"/>
                </a:solidFill>
                <a:latin typeface="Century Gothic"/>
                <a:ea typeface="Century Gothic"/>
                <a:cs typeface="Century Gothic"/>
                <a:sym typeface="Century Gothic"/>
              </a:rPr>
              <a:t>I </a:t>
            </a:r>
            <a:r>
              <a:rPr lang="en-GB" sz="2000" b="0" i="0" u="none" strike="noStrike" cap="none">
                <a:solidFill>
                  <a:srgbClr val="002060"/>
                </a:solidFill>
                <a:latin typeface="Century Gothic"/>
                <a:ea typeface="Century Gothic"/>
                <a:cs typeface="Century Gothic"/>
                <a:sym typeface="Century Gothic"/>
              </a:rPr>
              <a:t>line up (‘make a line’) with the team?</a:t>
            </a:r>
            <a:endParaRPr sz="2000" b="0" i="0" u="none" strike="noStrike" cap="none" dirty="0">
              <a:solidFill>
                <a:srgbClr val="002060"/>
              </a:solidFill>
              <a:latin typeface="Century Gothic"/>
              <a:ea typeface="Century Gothic"/>
              <a:cs typeface="Century Gothic"/>
              <a:sym typeface="Century Gothic"/>
            </a:endParaRPr>
          </a:p>
        </p:txBody>
      </p:sp>
      <p:sp>
        <p:nvSpPr>
          <p:cNvPr id="593" name="Google Shape;593;p22"/>
          <p:cNvSpPr txBox="1"/>
          <p:nvPr/>
        </p:nvSpPr>
        <p:spPr>
          <a:xfrm>
            <a:off x="151460" y="4029883"/>
            <a:ext cx="59401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4. </a:t>
            </a:r>
            <a:r>
              <a:rPr lang="en-GB" sz="2000" b="1" i="0" u="none" strike="noStrike" cap="none">
                <a:solidFill>
                  <a:srgbClr val="002060"/>
                </a:solidFill>
                <a:latin typeface="Century Gothic"/>
                <a:ea typeface="Century Gothic"/>
                <a:cs typeface="Century Gothic"/>
                <a:sym typeface="Century Gothic"/>
              </a:rPr>
              <a:t>Did you </a:t>
            </a:r>
            <a:r>
              <a:rPr lang="en-GB" sz="2000" i="0" u="none" strike="noStrike" cap="none">
                <a:solidFill>
                  <a:srgbClr val="002060"/>
                </a:solidFill>
                <a:latin typeface="Century Gothic"/>
                <a:ea typeface="Century Gothic"/>
                <a:cs typeface="Century Gothic"/>
                <a:sym typeface="Century Gothic"/>
              </a:rPr>
              <a:t>make friends</a:t>
            </a:r>
            <a:r>
              <a:rPr lang="en-GB" sz="2000" b="0" i="0" u="none" strike="noStrike" cap="none">
                <a:solidFill>
                  <a:srgbClr val="002060"/>
                </a:solidFill>
                <a:latin typeface="Century Gothic"/>
                <a:ea typeface="Century Gothic"/>
                <a:cs typeface="Century Gothic"/>
                <a:sym typeface="Century Gothic"/>
              </a:rPr>
              <a:t>?</a:t>
            </a:r>
            <a:endParaRPr sz="2000" b="0" i="0" u="none" strike="noStrike" cap="none" dirty="0">
              <a:solidFill>
                <a:srgbClr val="002060"/>
              </a:solidFill>
              <a:latin typeface="Century Gothic"/>
              <a:ea typeface="Century Gothic"/>
              <a:cs typeface="Century Gothic"/>
              <a:sym typeface="Century Gothic"/>
            </a:endParaRPr>
          </a:p>
        </p:txBody>
      </p:sp>
      <p:cxnSp>
        <p:nvCxnSpPr>
          <p:cNvPr id="594" name="Google Shape;594;p22"/>
          <p:cNvCxnSpPr/>
          <p:nvPr/>
        </p:nvCxnSpPr>
        <p:spPr>
          <a:xfrm>
            <a:off x="562002" y="1854842"/>
            <a:ext cx="2717415" cy="0"/>
          </a:xfrm>
          <a:prstGeom prst="straightConnector1">
            <a:avLst/>
          </a:prstGeom>
          <a:noFill/>
          <a:ln w="19050" cap="flat" cmpd="sng">
            <a:solidFill>
              <a:srgbClr val="002060"/>
            </a:solidFill>
            <a:prstDash val="dot"/>
            <a:miter lim="800000"/>
            <a:headEnd type="none" w="sm" len="sm"/>
            <a:tailEnd type="none" w="sm" len="sm"/>
          </a:ln>
        </p:spPr>
      </p:cxnSp>
      <p:cxnSp>
        <p:nvCxnSpPr>
          <p:cNvPr id="595" name="Google Shape;595;p22"/>
          <p:cNvCxnSpPr/>
          <p:nvPr/>
        </p:nvCxnSpPr>
        <p:spPr>
          <a:xfrm>
            <a:off x="562002" y="2805050"/>
            <a:ext cx="2761940" cy="0"/>
          </a:xfrm>
          <a:prstGeom prst="straightConnector1">
            <a:avLst/>
          </a:prstGeom>
          <a:noFill/>
          <a:ln w="19050" cap="flat" cmpd="sng">
            <a:solidFill>
              <a:srgbClr val="002060"/>
            </a:solidFill>
            <a:prstDash val="dot"/>
            <a:miter lim="800000"/>
            <a:headEnd type="none" w="sm" len="sm"/>
            <a:tailEnd type="none" w="sm" len="sm"/>
          </a:ln>
        </p:spPr>
      </p:cxnSp>
      <p:cxnSp>
        <p:nvCxnSpPr>
          <p:cNvPr id="596" name="Google Shape;596;p22"/>
          <p:cNvCxnSpPr/>
          <p:nvPr/>
        </p:nvCxnSpPr>
        <p:spPr>
          <a:xfrm rot="10800000" flipH="1">
            <a:off x="524072" y="3923687"/>
            <a:ext cx="2717415" cy="16793"/>
          </a:xfrm>
          <a:prstGeom prst="straightConnector1">
            <a:avLst/>
          </a:prstGeom>
          <a:noFill/>
          <a:ln w="19050" cap="flat" cmpd="sng">
            <a:solidFill>
              <a:srgbClr val="002060"/>
            </a:solidFill>
            <a:prstDash val="dot"/>
            <a:miter lim="800000"/>
            <a:headEnd type="none" w="sm" len="sm"/>
            <a:tailEnd type="none" w="sm" len="sm"/>
          </a:ln>
        </p:spPr>
      </p:cxnSp>
      <p:cxnSp>
        <p:nvCxnSpPr>
          <p:cNvPr id="597" name="Google Shape;597;p22"/>
          <p:cNvCxnSpPr/>
          <p:nvPr/>
        </p:nvCxnSpPr>
        <p:spPr>
          <a:xfrm rot="10800000" flipH="1">
            <a:off x="562002" y="4749576"/>
            <a:ext cx="2717415" cy="29493"/>
          </a:xfrm>
          <a:prstGeom prst="straightConnector1">
            <a:avLst/>
          </a:prstGeom>
          <a:noFill/>
          <a:ln w="19050" cap="flat" cmpd="sng">
            <a:solidFill>
              <a:srgbClr val="002060"/>
            </a:solidFill>
            <a:prstDash val="dot"/>
            <a:miter lim="800000"/>
            <a:headEnd type="none" w="sm" len="sm"/>
            <a:tailEnd type="none" w="sm" len="sm"/>
          </a:ln>
        </p:spPr>
      </p:cxnSp>
      <p:sp>
        <p:nvSpPr>
          <p:cNvPr id="598" name="Google Shape;598;p22"/>
          <p:cNvSpPr txBox="1">
            <a:spLocks noGrp="1"/>
          </p:cNvSpPr>
          <p:nvPr>
            <p:ph type="title"/>
          </p:nvPr>
        </p:nvSpPr>
        <p:spPr>
          <a:xfrm>
            <a:off x="-29746" y="-4239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000"/>
              <a:buFont typeface="Century Gothic"/>
              <a:buNone/>
            </a:pPr>
            <a:r>
              <a:rPr lang="en-GB" sz="2000" b="1">
                <a:solidFill>
                  <a:srgbClr val="002060"/>
                </a:solidFill>
              </a:rPr>
              <a:t>Persona B</a:t>
            </a:r>
            <a:endParaRPr sz="2000">
              <a:solidFill>
                <a:srgbClr val="002060"/>
              </a:solidFill>
            </a:endParaRPr>
          </a:p>
        </p:txBody>
      </p:sp>
      <p:sp>
        <p:nvSpPr>
          <p:cNvPr id="599" name="Google Shape;599;p22"/>
          <p:cNvSpPr/>
          <p:nvPr/>
        </p:nvSpPr>
        <p:spPr>
          <a:xfrm>
            <a:off x="4360832" y="362013"/>
            <a:ext cx="7710621"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600" name="Google Shape;600;p22"/>
          <p:cNvSpPr txBox="1"/>
          <p:nvPr/>
        </p:nvSpPr>
        <p:spPr>
          <a:xfrm>
            <a:off x="8472654" y="1190256"/>
            <a:ext cx="3491951"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a:solidFill>
                  <a:srgbClr val="002060"/>
                </a:solidFill>
                <a:latin typeface="Century Gothic" panose="020B0502020202020204" pitchFamily="34" charset="0"/>
                <a:ea typeface="Century Gothic"/>
                <a:cs typeface="Century Gothic"/>
                <a:sym typeface="Century Gothic"/>
              </a:rPr>
              <a:t>Yes, </a:t>
            </a:r>
            <a:r>
              <a:rPr lang="en-GB" sz="1900" dirty="0">
                <a:solidFill>
                  <a:srgbClr val="002060"/>
                </a:solidFill>
                <a:latin typeface="Century Gothic" panose="020B0502020202020204" pitchFamily="34" charset="0"/>
                <a:ea typeface="Century Gothic"/>
                <a:cs typeface="Century Gothic"/>
                <a:sym typeface="Century Gothic"/>
              </a:rPr>
              <a:t>far from </a:t>
            </a:r>
            <a:r>
              <a:rPr lang="en-GB" sz="1900">
                <a:solidFill>
                  <a:srgbClr val="002060"/>
                </a:solidFill>
                <a:latin typeface="Century Gothic" panose="020B0502020202020204" pitchFamily="34" charset="0"/>
                <a:ea typeface="Century Gothic"/>
                <a:cs typeface="Century Gothic"/>
                <a:sym typeface="Century Gothic"/>
              </a:rPr>
              <a:t>the city.</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1" name="Google Shape;601;p22"/>
          <p:cNvSpPr txBox="1"/>
          <p:nvPr/>
        </p:nvSpPr>
        <p:spPr>
          <a:xfrm>
            <a:off x="8510801" y="1513651"/>
            <a:ext cx="3235522"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a:t>
            </a:r>
            <a:r>
              <a:rPr lang="en-GB" sz="1900">
                <a:solidFill>
                  <a:srgbClr val="002060"/>
                </a:solidFill>
                <a:latin typeface="Century Gothic" panose="020B0502020202020204" pitchFamily="34" charset="0"/>
                <a:ea typeface="Century Gothic"/>
                <a:cs typeface="Century Gothic"/>
                <a:sym typeface="Century Gothic"/>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near the city.</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2" name="Google Shape;602;p22"/>
          <p:cNvSpPr txBox="1"/>
          <p:nvPr/>
        </p:nvSpPr>
        <p:spPr>
          <a:xfrm>
            <a:off x="4334992" y="2161974"/>
            <a:ext cx="4471644"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9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2a)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I </a:t>
            </a:r>
            <a:r>
              <a:rPr lang="en-GB" sz="1900">
                <a:solidFill>
                  <a:srgbClr val="002060"/>
                </a:solidFill>
                <a:latin typeface="Century Gothic" panose="020B0502020202020204" pitchFamily="34" charset="0"/>
                <a:ea typeface="Century Gothic"/>
                <a:cs typeface="Century Gothic"/>
                <a:sym typeface="Century Gothic"/>
              </a:rPr>
              <a:t>hurt the other player?</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lvl="0">
              <a:buClr>
                <a:srgbClr val="1F3864"/>
              </a:buClr>
              <a:buSzPts val="1900"/>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2b)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a:t>
            </a:r>
            <a:r>
              <a:rPr lang="en-GB" sz="1900" b="1" i="0" u="none" strike="noStrike" cap="none">
                <a:solidFill>
                  <a:srgbClr val="002060"/>
                </a:solidFill>
                <a:latin typeface="Century Gothic" panose="020B0502020202020204" pitchFamily="34" charset="0"/>
                <a:ea typeface="Century Gothic"/>
                <a:cs typeface="Century Gothic"/>
                <a:sym typeface="Century Gothic"/>
              </a:rPr>
              <a:t>you </a:t>
            </a:r>
            <a:r>
              <a:rPr lang="en-GB" sz="1900">
                <a:solidFill>
                  <a:srgbClr val="002060"/>
                </a:solidFill>
                <a:latin typeface="Century Gothic" panose="020B0502020202020204" pitchFamily="34" charset="0"/>
                <a:ea typeface="Century Gothic"/>
                <a:cs typeface="Century Gothic"/>
                <a:sym typeface="Century Gothic"/>
              </a:rPr>
              <a:t>hurt the other player?</a:t>
            </a:r>
            <a:endParaRPr lang="en-GB" sz="1900" dirty="0">
              <a:solidFill>
                <a:srgbClr val="002060"/>
              </a:solidFill>
              <a:latin typeface="Century Gothic" panose="020B0502020202020204" pitchFamily="34" charset="0"/>
              <a:ea typeface="Century Gothic"/>
              <a:cs typeface="Century Gothic"/>
              <a:sym typeface="Century Gothic"/>
            </a:endParaRPr>
          </a:p>
        </p:txBody>
      </p:sp>
      <p:sp>
        <p:nvSpPr>
          <p:cNvPr id="603" name="Google Shape;603;p22"/>
          <p:cNvSpPr txBox="1"/>
          <p:nvPr/>
        </p:nvSpPr>
        <p:spPr>
          <a:xfrm>
            <a:off x="8477272" y="2131540"/>
            <a:ext cx="3776640" cy="384680"/>
          </a:xfrm>
          <a:prstGeom prst="rect">
            <a:avLst/>
          </a:prstGeom>
          <a:noFill/>
          <a:ln>
            <a:noFill/>
          </a:ln>
        </p:spPr>
        <p:txBody>
          <a:bodyPr spcFirstLastPara="1" wrap="square" lIns="91425" tIns="45700" rIns="91425" bIns="45700" anchor="t" anchorCtr="0">
            <a:spAutoFit/>
          </a:bodyPr>
          <a:lstStyle/>
          <a:p>
            <a:pPr lvl="0">
              <a:buClr>
                <a:srgbClr val="1F3864"/>
              </a:buClr>
              <a:buSzPts val="19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in front of the team.</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4" name="Google Shape;604;p22"/>
          <p:cNvSpPr txBox="1"/>
          <p:nvPr/>
        </p:nvSpPr>
        <p:spPr>
          <a:xfrm>
            <a:off x="8463713" y="3077883"/>
            <a:ext cx="3451750" cy="384680"/>
          </a:xfrm>
          <a:prstGeom prst="rect">
            <a:avLst/>
          </a:prstGeom>
          <a:noFill/>
          <a:ln>
            <a:noFill/>
          </a:ln>
        </p:spPr>
        <p:txBody>
          <a:bodyPr spcFirstLastPara="1" wrap="square" lIns="91425" tIns="45700" rIns="91425" bIns="45700" anchor="t" anchorCtr="0">
            <a:spAutoFit/>
          </a:bodyPr>
          <a:lstStyle/>
          <a:p>
            <a:pPr lvl="0">
              <a:buClr>
                <a:srgbClr val="1F3864"/>
              </a:buClr>
              <a:buSzPts val="19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a:t>
            </a:r>
            <a:r>
              <a:rPr lang="en-GB" sz="1900" dirty="0">
                <a:solidFill>
                  <a:srgbClr val="002060"/>
                </a:solidFill>
                <a:latin typeface="Century Gothic" panose="020B0502020202020204" pitchFamily="34" charset="0"/>
                <a:ea typeface="Century Gothic"/>
                <a:cs typeface="Century Gothic"/>
                <a:sym typeface="Century Gothic"/>
              </a:rPr>
              <a:t>I did a lot </a:t>
            </a:r>
            <a:r>
              <a:rPr lang="en-GB" sz="1900">
                <a:solidFill>
                  <a:srgbClr val="002060"/>
                </a:solidFill>
                <a:latin typeface="Century Gothic" panose="020B0502020202020204" pitchFamily="34" charset="0"/>
                <a:ea typeface="Century Gothic"/>
                <a:cs typeface="Century Gothic"/>
                <a:sym typeface="Century Gothic"/>
              </a:rPr>
              <a:t>of sport.</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5" name="Google Shape;605;p22"/>
          <p:cNvSpPr txBox="1"/>
          <p:nvPr/>
        </p:nvSpPr>
        <p:spPr>
          <a:xfrm>
            <a:off x="4360833" y="3107824"/>
            <a:ext cx="4308530"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9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3a</a:t>
            </a:r>
            <a:r>
              <a:rPr lang="en-GB" sz="1900" i="0" u="none" strike="noStrike" cap="none" dirty="0">
                <a:solidFill>
                  <a:srgbClr val="002060"/>
                </a:solidFill>
                <a:latin typeface="Century Gothic" panose="020B0502020202020204" pitchFamily="34" charset="0"/>
                <a:ea typeface="Century Gothic"/>
                <a:cs typeface="Century Gothic"/>
                <a:sym typeface="Century Gothic"/>
              </a:rPr>
              <a:t>)</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you </a:t>
            </a:r>
            <a:r>
              <a:rPr lang="en-GB" sz="1900" b="0" i="0" u="none" strike="noStrike" cap="none">
                <a:solidFill>
                  <a:srgbClr val="002060"/>
                </a:solidFill>
                <a:latin typeface="Century Gothic" panose="020B0502020202020204" pitchFamily="34" charset="0"/>
                <a:ea typeface="Century Gothic"/>
                <a:cs typeface="Century Gothic"/>
                <a:sym typeface="Century Gothic"/>
              </a:rPr>
              <a:t>do exercise in June?</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lvl="0">
              <a:buClr>
                <a:srgbClr val="1F3864"/>
              </a:buClr>
              <a:buSzPts val="1900"/>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3b)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a:t>
            </a:r>
            <a:r>
              <a:rPr lang="en-GB" sz="1900" b="1">
                <a:solidFill>
                  <a:srgbClr val="002060"/>
                </a:solidFill>
                <a:latin typeface="Century Gothic" panose="020B0502020202020204" pitchFamily="34" charset="0"/>
                <a:ea typeface="Century Gothic"/>
                <a:cs typeface="Century Gothic"/>
                <a:sym typeface="Century Gothic"/>
              </a:rPr>
              <a:t>I</a:t>
            </a:r>
            <a:r>
              <a:rPr lang="en-GB" sz="1900">
                <a:solidFill>
                  <a:srgbClr val="002060"/>
                </a:solidFill>
                <a:latin typeface="Century Gothic" panose="020B0502020202020204" pitchFamily="34" charset="0"/>
                <a:ea typeface="Century Gothic"/>
                <a:cs typeface="Century Gothic"/>
                <a:sym typeface="Century Gothic"/>
              </a:rPr>
              <a:t> do exercise in June?</a:t>
            </a:r>
            <a:endParaRPr lang="en-GB" sz="1900" dirty="0">
              <a:solidFill>
                <a:srgbClr val="002060"/>
              </a:solidFill>
              <a:latin typeface="Century Gothic" panose="020B0502020202020204" pitchFamily="34" charset="0"/>
              <a:ea typeface="Century Gothic"/>
              <a:cs typeface="Century Gothic"/>
              <a:sym typeface="Century Gothic"/>
            </a:endParaRPr>
          </a:p>
        </p:txBody>
      </p:sp>
      <p:sp>
        <p:nvSpPr>
          <p:cNvPr id="606" name="Google Shape;606;p22"/>
          <p:cNvSpPr txBox="1"/>
          <p:nvPr/>
        </p:nvSpPr>
        <p:spPr>
          <a:xfrm>
            <a:off x="8472654" y="3363721"/>
            <a:ext cx="4270402"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a:solidFill>
                  <a:srgbClr val="002060"/>
                </a:solidFill>
                <a:latin typeface="Century Gothic" panose="020B0502020202020204" pitchFamily="34" charset="0"/>
                <a:ea typeface="Century Gothic"/>
                <a:cs typeface="Century Gothic"/>
                <a:sym typeface="Century Gothic"/>
              </a:rPr>
              <a:t>Yes</a:t>
            </a:r>
            <a:r>
              <a:rPr lang="en-GB" sz="1900" dirty="0">
                <a:solidFill>
                  <a:srgbClr val="002060"/>
                </a:solidFill>
                <a:latin typeface="Century Gothic" panose="020B0502020202020204" pitchFamily="34" charset="0"/>
                <a:ea typeface="Century Gothic"/>
                <a:cs typeface="Century Gothic"/>
                <a:sym typeface="Century Gothic"/>
              </a:rPr>
              <a:t>, outside </a:t>
            </a:r>
            <a:r>
              <a:rPr lang="en-GB" sz="1900">
                <a:solidFill>
                  <a:srgbClr val="002060"/>
                </a:solidFill>
                <a:latin typeface="Century Gothic" panose="020B0502020202020204" pitchFamily="34" charset="0"/>
                <a:ea typeface="Century Gothic"/>
                <a:cs typeface="Century Gothic"/>
                <a:sym typeface="Century Gothic"/>
              </a:rPr>
              <a:t>the stadium.</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7" name="Google Shape;607;p22"/>
          <p:cNvSpPr txBox="1"/>
          <p:nvPr/>
        </p:nvSpPr>
        <p:spPr>
          <a:xfrm>
            <a:off x="8472654" y="2464682"/>
            <a:ext cx="3909896"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a:solidFill>
                  <a:srgbClr val="002060"/>
                </a:solidFill>
                <a:latin typeface="Century Gothic" panose="020B0502020202020204" pitchFamily="34" charset="0"/>
                <a:ea typeface="Century Gothic"/>
                <a:cs typeface="Century Gothic"/>
                <a:sym typeface="Century Gothic"/>
              </a:rPr>
              <a:t>Yes, behind the coach (m).</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8" name="Google Shape;608;p22"/>
          <p:cNvSpPr txBox="1"/>
          <p:nvPr/>
        </p:nvSpPr>
        <p:spPr>
          <a:xfrm>
            <a:off x="4360832" y="4053674"/>
            <a:ext cx="447164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9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4a)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I </a:t>
            </a:r>
            <a:r>
              <a:rPr lang="en-GB" sz="1900" b="0" i="0" u="none" strike="noStrike" cap="none" dirty="0">
                <a:solidFill>
                  <a:srgbClr val="002060"/>
                </a:solidFill>
                <a:latin typeface="Century Gothic" panose="020B0502020202020204" pitchFamily="34" charset="0"/>
                <a:ea typeface="Century Gothic"/>
                <a:cs typeface="Century Gothic"/>
                <a:sym typeface="Century Gothic"/>
              </a:rPr>
              <a:t>make </a:t>
            </a:r>
            <a:r>
              <a:rPr lang="en-GB" sz="1900" b="0" i="0" u="none" strike="noStrike" cap="none">
                <a:solidFill>
                  <a:srgbClr val="002060"/>
                </a:solidFill>
                <a:latin typeface="Century Gothic" panose="020B0502020202020204" pitchFamily="34" charset="0"/>
                <a:ea typeface="Century Gothic"/>
                <a:cs typeface="Century Gothic"/>
                <a:sym typeface="Century Gothic"/>
              </a:rPr>
              <a:t>a silly gesture?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a:p>
            <a:pPr lvl="0">
              <a:buClr>
                <a:srgbClr val="1F3864"/>
              </a:buClr>
              <a:buSzPts val="1900"/>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4b) </a:t>
            </a:r>
            <a:r>
              <a:rPr lang="en-GB" sz="1900" b="1" i="0" u="none" strike="noStrike" cap="none" dirty="0">
                <a:solidFill>
                  <a:srgbClr val="002060"/>
                </a:solidFill>
                <a:latin typeface="Century Gothic" panose="020B0502020202020204" pitchFamily="34" charset="0"/>
                <a:ea typeface="Century Gothic"/>
                <a:cs typeface="Century Gothic"/>
                <a:sym typeface="Century Gothic"/>
              </a:rPr>
              <a:t>Did you </a:t>
            </a:r>
            <a:r>
              <a:rPr lang="en-GB" sz="1900" b="0" i="0" u="none" strike="noStrike" cap="none">
                <a:solidFill>
                  <a:srgbClr val="002060"/>
                </a:solidFill>
                <a:latin typeface="Century Gothic" panose="020B0502020202020204" pitchFamily="34" charset="0"/>
                <a:ea typeface="Century Gothic"/>
                <a:cs typeface="Century Gothic"/>
                <a:sym typeface="Century Gothic"/>
              </a:rPr>
              <a:t>make </a:t>
            </a:r>
            <a:r>
              <a:rPr lang="en-GB" sz="1900">
                <a:solidFill>
                  <a:srgbClr val="002060"/>
                </a:solidFill>
                <a:latin typeface="Century Gothic" panose="020B0502020202020204" pitchFamily="34" charset="0"/>
                <a:ea typeface="Century Gothic"/>
                <a:cs typeface="Century Gothic"/>
                <a:sym typeface="Century Gothic"/>
              </a:rPr>
              <a:t>a silly gesture?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09" name="Google Shape;609;p22"/>
          <p:cNvSpPr txBox="1"/>
          <p:nvPr/>
        </p:nvSpPr>
        <p:spPr>
          <a:xfrm>
            <a:off x="8510801" y="4043156"/>
            <a:ext cx="3647812" cy="384680"/>
          </a:xfrm>
          <a:prstGeom prst="rect">
            <a:avLst/>
          </a:prstGeom>
          <a:noFill/>
          <a:ln>
            <a:noFill/>
          </a:ln>
        </p:spPr>
        <p:txBody>
          <a:bodyPr spcFirstLastPara="1" wrap="square" lIns="91425" tIns="45700" rIns="91425" bIns="45700" anchor="t" anchorCtr="0">
            <a:spAutoFit/>
          </a:bodyPr>
          <a:lstStyle/>
          <a:p>
            <a:pPr lvl="0"/>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behind the referee (f).</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10" name="Google Shape;610;p22"/>
          <p:cNvSpPr txBox="1"/>
          <p:nvPr/>
        </p:nvSpPr>
        <p:spPr>
          <a:xfrm>
            <a:off x="8535769" y="4365208"/>
            <a:ext cx="3768623" cy="384680"/>
          </a:xfrm>
          <a:prstGeom prst="rect">
            <a:avLst/>
          </a:prstGeom>
          <a:noFill/>
          <a:ln>
            <a:noFill/>
          </a:ln>
        </p:spPr>
        <p:txBody>
          <a:bodyPr spcFirstLastPara="1" wrap="square" lIns="91425" tIns="45700" rIns="91425" bIns="45700" anchor="t" anchorCtr="0">
            <a:spAutoFit/>
          </a:bodyPr>
          <a:lstStyle/>
          <a:p>
            <a:pPr lvl="0">
              <a:buClr>
                <a:srgbClr val="1F3864"/>
              </a:buClr>
              <a:buSzPts val="19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a:t>
            </a:r>
            <a:r>
              <a:rPr lang="en-GB" sz="1900">
                <a:solidFill>
                  <a:srgbClr val="002060"/>
                </a:solidFill>
                <a:latin typeface="Century Gothic" panose="020B0502020202020204" pitchFamily="34" charset="0"/>
                <a:ea typeface="Century Gothic"/>
                <a:cs typeface="Century Gothic"/>
                <a:sym typeface="Century Gothic"/>
              </a:rPr>
              <a:t>next to the referee (f)</a:t>
            </a:r>
            <a:r>
              <a:rPr lang="en-GB" sz="1900" b="0" i="0" u="none" strike="noStrike" cap="none">
                <a:solidFill>
                  <a:srgbClr val="002060"/>
                </a:solidFill>
                <a:latin typeface="Century Gothic" panose="020B0502020202020204" pitchFamily="34" charset="0"/>
                <a:ea typeface="Century Gothic"/>
                <a:cs typeface="Century Gothic"/>
                <a:sym typeface="Century Gothic"/>
              </a:rPr>
              <a:t>.</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11" name="Google Shape;611;p22"/>
          <p:cNvSpPr txBox="1"/>
          <p:nvPr/>
        </p:nvSpPr>
        <p:spPr>
          <a:xfrm>
            <a:off x="128791" y="432914"/>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Ask your partner these questions.</a:t>
            </a:r>
            <a:endParaRPr sz="2000" b="0" i="0" u="none" strike="noStrike" cap="none">
              <a:solidFill>
                <a:srgbClr val="002060"/>
              </a:solidFill>
              <a:latin typeface="Century Gothic"/>
              <a:ea typeface="Century Gothic"/>
              <a:cs typeface="Century Gothic"/>
              <a:sym typeface="Century Gothic"/>
            </a:endParaRPr>
          </a:p>
        </p:txBody>
      </p:sp>
      <p:sp>
        <p:nvSpPr>
          <p:cNvPr id="612" name="Google Shape;612;p22"/>
          <p:cNvSpPr txBox="1"/>
          <p:nvPr/>
        </p:nvSpPr>
        <p:spPr>
          <a:xfrm>
            <a:off x="117319" y="687639"/>
            <a:ext cx="5142811"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Write down the answer in English.</a:t>
            </a:r>
            <a:endParaRPr sz="2000" b="0" i="0" u="none" strike="noStrike" cap="none">
              <a:solidFill>
                <a:srgbClr val="002060"/>
              </a:solidFill>
              <a:latin typeface="Century Gothic"/>
              <a:ea typeface="Century Gothic"/>
              <a:cs typeface="Century Gothic"/>
              <a:sym typeface="Century Gothic"/>
            </a:endParaRPr>
          </a:p>
        </p:txBody>
      </p:sp>
      <p:sp>
        <p:nvSpPr>
          <p:cNvPr id="613" name="Google Shape;613;p22"/>
          <p:cNvSpPr txBox="1"/>
          <p:nvPr/>
        </p:nvSpPr>
        <p:spPr>
          <a:xfrm>
            <a:off x="151460" y="4996025"/>
            <a:ext cx="594014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5. </a:t>
            </a:r>
            <a:r>
              <a:rPr lang="en-GB" sz="2000" b="1" i="0" u="none" strike="noStrike" cap="none">
                <a:solidFill>
                  <a:srgbClr val="002060"/>
                </a:solidFill>
                <a:latin typeface="Century Gothic"/>
                <a:ea typeface="Century Gothic"/>
                <a:cs typeface="Century Gothic"/>
                <a:sym typeface="Century Gothic"/>
              </a:rPr>
              <a:t>Did I </a:t>
            </a:r>
            <a:r>
              <a:rPr lang="en-GB" sz="2000" b="0" i="0" u="none" strike="noStrike" cap="none">
                <a:solidFill>
                  <a:srgbClr val="002060"/>
                </a:solidFill>
                <a:latin typeface="Century Gothic"/>
                <a:ea typeface="Century Gothic"/>
                <a:cs typeface="Century Gothic"/>
                <a:sym typeface="Century Gothic"/>
              </a:rPr>
              <a:t>make videos?</a:t>
            </a:r>
            <a:endParaRPr sz="2000" b="0" i="0" u="none" strike="noStrike" cap="none" dirty="0">
              <a:solidFill>
                <a:srgbClr val="002060"/>
              </a:solidFill>
              <a:latin typeface="Century Gothic"/>
              <a:ea typeface="Century Gothic"/>
              <a:cs typeface="Century Gothic"/>
              <a:sym typeface="Century Gothic"/>
            </a:endParaRPr>
          </a:p>
        </p:txBody>
      </p:sp>
      <p:cxnSp>
        <p:nvCxnSpPr>
          <p:cNvPr id="614" name="Google Shape;614;p22"/>
          <p:cNvCxnSpPr/>
          <p:nvPr/>
        </p:nvCxnSpPr>
        <p:spPr>
          <a:xfrm rot="10800000" flipH="1">
            <a:off x="584264" y="5711142"/>
            <a:ext cx="2717415" cy="29493"/>
          </a:xfrm>
          <a:prstGeom prst="straightConnector1">
            <a:avLst/>
          </a:prstGeom>
          <a:noFill/>
          <a:ln w="19050" cap="flat" cmpd="sng">
            <a:solidFill>
              <a:srgbClr val="002060"/>
            </a:solidFill>
            <a:prstDash val="dot"/>
            <a:miter lim="800000"/>
            <a:headEnd type="none" w="sm" len="sm"/>
            <a:tailEnd type="none" w="sm" len="sm"/>
          </a:ln>
        </p:spPr>
      </p:cxnSp>
      <p:sp>
        <p:nvSpPr>
          <p:cNvPr id="615" name="Google Shape;615;p22"/>
          <p:cNvSpPr txBox="1"/>
          <p:nvPr/>
        </p:nvSpPr>
        <p:spPr>
          <a:xfrm>
            <a:off x="4543222" y="415263"/>
            <a:ext cx="755475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Which question did you hear, ‘a’ or ‘b’? </a:t>
            </a:r>
            <a:r>
              <a:rPr lang="en-GB" sz="2000" b="1" i="0" u="none" strike="noStrike" cap="none" dirty="0">
                <a:solidFill>
                  <a:srgbClr val="002060"/>
                </a:solidFill>
                <a:latin typeface="Century Gothic"/>
                <a:ea typeface="Century Gothic"/>
                <a:cs typeface="Century Gothic"/>
                <a:sym typeface="Century Gothic"/>
              </a:rPr>
              <a:t>Was it </a:t>
            </a:r>
            <a:r>
              <a:rPr lang="en-GB" sz="2000" b="1" dirty="0" err="1">
                <a:solidFill>
                  <a:srgbClr val="E46801"/>
                </a:solidFill>
                <a:latin typeface="Century Gothic"/>
                <a:ea typeface="Century Gothic"/>
                <a:cs typeface="Century Gothic"/>
                <a:sym typeface="Century Gothic"/>
              </a:rPr>
              <a:t>hice</a:t>
            </a:r>
            <a:r>
              <a:rPr lang="en-GB" sz="2000" b="1" i="0" u="none" strike="noStrike" cap="none" dirty="0">
                <a:solidFill>
                  <a:srgbClr val="002060"/>
                </a:solidFill>
                <a:latin typeface="Century Gothic"/>
                <a:ea typeface="Century Gothic"/>
                <a:cs typeface="Century Gothic"/>
                <a:sym typeface="Century Gothic"/>
              </a:rPr>
              <a:t> (‘I’) or </a:t>
            </a:r>
            <a:r>
              <a:rPr lang="en-GB" sz="2000" b="1" i="0" u="none" strike="noStrike" cap="none" dirty="0" err="1">
                <a:solidFill>
                  <a:srgbClr val="E46801"/>
                </a:solidFill>
                <a:latin typeface="Century Gothic"/>
                <a:ea typeface="Century Gothic"/>
                <a:cs typeface="Century Gothic"/>
                <a:sym typeface="Century Gothic"/>
              </a:rPr>
              <a:t>hiciste</a:t>
            </a:r>
            <a:r>
              <a:rPr lang="en-GB" sz="2000" b="1" i="0" u="none" strike="noStrike" cap="none" dirty="0">
                <a:solidFill>
                  <a:srgbClr val="002060"/>
                </a:solidFill>
                <a:latin typeface="Century Gothic"/>
                <a:ea typeface="Century Gothic"/>
                <a:cs typeface="Century Gothic"/>
                <a:sym typeface="Century Gothic"/>
              </a:rPr>
              <a:t> (‘you’)? Give </a:t>
            </a:r>
            <a:r>
              <a:rPr lang="en-GB" sz="2000" b="1" i="0" u="none" strike="noStrike" cap="none">
                <a:solidFill>
                  <a:srgbClr val="002060"/>
                </a:solidFill>
                <a:latin typeface="Century Gothic"/>
                <a:ea typeface="Century Gothic"/>
                <a:cs typeface="Century Gothic"/>
                <a:sym typeface="Century Gothic"/>
              </a:rPr>
              <a:t>the answer </a:t>
            </a:r>
            <a:r>
              <a:rPr lang="en-GB" sz="2000" b="1" i="0" u="none" strike="noStrike" cap="none" dirty="0">
                <a:solidFill>
                  <a:srgbClr val="002060"/>
                </a:solidFill>
                <a:latin typeface="Century Gothic"/>
                <a:ea typeface="Century Gothic"/>
                <a:cs typeface="Century Gothic"/>
                <a:sym typeface="Century Gothic"/>
              </a:rPr>
              <a:t>in Spanish.</a:t>
            </a:r>
            <a:r>
              <a:rPr lang="en-GB" sz="2000" b="0" i="0" u="sng" strike="noStrike" cap="none" dirty="0">
                <a:solidFill>
                  <a:srgbClr val="002060"/>
                </a:solidFill>
                <a:latin typeface="Century Gothic"/>
                <a:ea typeface="Century Gothic"/>
                <a:cs typeface="Century Gothic"/>
                <a:sym typeface="Century Gothic"/>
              </a:rPr>
              <a:t> </a:t>
            </a:r>
            <a:endParaRPr sz="2000" dirty="0">
              <a:solidFill>
                <a:srgbClr val="002060"/>
              </a:solidFill>
            </a:endParaRPr>
          </a:p>
        </p:txBody>
      </p:sp>
      <p:sp>
        <p:nvSpPr>
          <p:cNvPr id="616" name="Google Shape;616;p22"/>
          <p:cNvSpPr txBox="1"/>
          <p:nvPr/>
        </p:nvSpPr>
        <p:spPr>
          <a:xfrm>
            <a:off x="4360833" y="4999522"/>
            <a:ext cx="4773692"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900"/>
              <a:buFont typeface="Century Gothic"/>
              <a:buNone/>
            </a:pPr>
            <a:r>
              <a:rPr lang="en-GB" sz="1900" b="0" i="0" u="none" strike="noStrike" cap="none" dirty="0">
                <a:solidFill>
                  <a:srgbClr val="002060"/>
                </a:solidFill>
                <a:latin typeface="Century Gothic" panose="020B0502020202020204" pitchFamily="34" charset="0"/>
                <a:ea typeface="Century Gothic"/>
                <a:cs typeface="Century Gothic"/>
                <a:sym typeface="Century Gothic"/>
              </a:rPr>
              <a:t>5a)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you </a:t>
            </a:r>
            <a:r>
              <a:rPr lang="en-GB" sz="1900">
                <a:solidFill>
                  <a:srgbClr val="002060"/>
                </a:solidFill>
                <a:latin typeface="Century Gothic" panose="020B0502020202020204" pitchFamily="34" charset="0"/>
                <a:ea typeface="Century Gothic"/>
                <a:cs typeface="Century Gothic"/>
                <a:sym typeface="Century Gothic"/>
              </a:rPr>
              <a:t>do important things?</a:t>
            </a:r>
          </a:p>
          <a:p>
            <a:pPr lvl="0">
              <a:buClr>
                <a:srgbClr val="1F3864"/>
              </a:buClr>
              <a:buSzPts val="1900"/>
            </a:pPr>
            <a:r>
              <a:rPr lang="en-GB" sz="1900" b="0" i="0" u="none" strike="noStrike" cap="none">
                <a:solidFill>
                  <a:srgbClr val="002060"/>
                </a:solidFill>
                <a:latin typeface="Century Gothic" panose="020B0502020202020204" pitchFamily="34" charset="0"/>
                <a:ea typeface="Century Gothic"/>
                <a:cs typeface="Century Gothic"/>
                <a:sym typeface="Century Gothic"/>
              </a:rPr>
              <a:t>5b</a:t>
            </a:r>
            <a:r>
              <a:rPr lang="en-GB" sz="1900" b="0" i="0" u="none" strike="noStrike" cap="none" dirty="0">
                <a:solidFill>
                  <a:srgbClr val="002060"/>
                </a:solidFill>
                <a:latin typeface="Century Gothic" panose="020B0502020202020204" pitchFamily="34" charset="0"/>
                <a:ea typeface="Century Gothic"/>
                <a:cs typeface="Century Gothic"/>
                <a:sym typeface="Century Gothic"/>
              </a:rPr>
              <a:t>) </a:t>
            </a:r>
            <a:r>
              <a:rPr lang="en-GB" sz="1900" b="1" i="0" u="none" strike="noStrike" cap="none">
                <a:solidFill>
                  <a:srgbClr val="002060"/>
                </a:solidFill>
                <a:latin typeface="Century Gothic" panose="020B0502020202020204" pitchFamily="34" charset="0"/>
                <a:ea typeface="Century Gothic"/>
                <a:cs typeface="Century Gothic"/>
                <a:sym typeface="Century Gothic"/>
              </a:rPr>
              <a:t>Did I </a:t>
            </a:r>
            <a:r>
              <a:rPr lang="en-GB" sz="1900">
                <a:solidFill>
                  <a:srgbClr val="002060"/>
                </a:solidFill>
                <a:latin typeface="Century Gothic" panose="020B0502020202020204" pitchFamily="34" charset="0"/>
                <a:ea typeface="Century Gothic"/>
                <a:cs typeface="Century Gothic"/>
                <a:sym typeface="Century Gothic"/>
              </a:rPr>
              <a:t>do important things</a:t>
            </a:r>
            <a:r>
              <a:rPr lang="en-GB" sz="1900" b="0" i="0" u="none" strike="noStrike" cap="none">
                <a:solidFill>
                  <a:srgbClr val="002060"/>
                </a:solidFill>
                <a:latin typeface="Century Gothic" panose="020B0502020202020204" pitchFamily="34" charset="0"/>
                <a:ea typeface="Century Gothic"/>
                <a:cs typeface="Century Gothic"/>
                <a:sym typeface="Century Gothic"/>
              </a:rPr>
              <a:t>?                                           </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17" name="Google Shape;617;p22"/>
          <p:cNvSpPr txBox="1"/>
          <p:nvPr/>
        </p:nvSpPr>
        <p:spPr>
          <a:xfrm>
            <a:off x="8373965" y="5298937"/>
            <a:ext cx="3789489" cy="677068"/>
          </a:xfrm>
          <a:prstGeom prst="rect">
            <a:avLst/>
          </a:prstGeom>
          <a:noFill/>
          <a:ln>
            <a:noFill/>
          </a:ln>
        </p:spPr>
        <p:txBody>
          <a:bodyPr spcFirstLastPara="1" wrap="square" lIns="91425" tIns="45700" rIns="91425" bIns="45700" anchor="t" anchorCtr="0">
            <a:spAutoFit/>
          </a:bodyPr>
          <a:lstStyle/>
          <a:p>
            <a:pPr lvl="0">
              <a:buClr>
                <a:srgbClr val="1F3864"/>
              </a:buClr>
              <a:buSzPts val="19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a:t>
            </a:r>
            <a:r>
              <a:rPr lang="en-GB" sz="1900">
                <a:solidFill>
                  <a:srgbClr val="002060"/>
                </a:solidFill>
                <a:latin typeface="Century Gothic" panose="020B0502020202020204" pitchFamily="34" charset="0"/>
                <a:ea typeface="Century Gothic"/>
                <a:cs typeface="Century Gothic"/>
                <a:sym typeface="Century Gothic"/>
              </a:rPr>
              <a:t>you </a:t>
            </a:r>
            <a:r>
              <a:rPr lang="en-GB" sz="1900" dirty="0">
                <a:solidFill>
                  <a:srgbClr val="002060"/>
                </a:solidFill>
                <a:latin typeface="Century Gothic" panose="020B0502020202020204" pitchFamily="34" charset="0"/>
                <a:ea typeface="Century Gothic"/>
                <a:cs typeface="Century Gothic"/>
                <a:sym typeface="Century Gothic"/>
              </a:rPr>
              <a:t>made a </a:t>
            </a:r>
            <a:r>
              <a:rPr lang="en-GB" sz="1900">
                <a:solidFill>
                  <a:srgbClr val="002060"/>
                </a:solidFill>
                <a:latin typeface="Century Gothic" panose="020B0502020202020204" pitchFamily="34" charset="0"/>
                <a:ea typeface="Century Gothic"/>
                <a:cs typeface="Century Gothic"/>
                <a:sym typeface="Century Gothic"/>
              </a:rPr>
              <a:t>video with</a:t>
            </a:r>
            <a:r>
              <a:rPr lang="en-GB" sz="1900" dirty="0">
                <a:solidFill>
                  <a:srgbClr val="002060"/>
                </a:solidFill>
                <a:latin typeface="Century Gothic" panose="020B0502020202020204" pitchFamily="34" charset="0"/>
                <a:ea typeface="Century Gothic"/>
              </a:rPr>
              <a:t> </a:t>
            </a:r>
            <a:r>
              <a:rPr lang="en-GB" sz="1900">
                <a:solidFill>
                  <a:srgbClr val="002060"/>
                </a:solidFill>
                <a:latin typeface="Century Gothic" panose="020B0502020202020204" pitchFamily="34" charset="0"/>
                <a:ea typeface="Century Gothic"/>
                <a:cs typeface="Century Gothic"/>
                <a:sym typeface="Century Gothic"/>
              </a:rPr>
              <a:t>friends</a:t>
            </a:r>
            <a:r>
              <a:rPr lang="en-GB" sz="1900" b="0" i="0" u="none" strike="noStrike" cap="none" dirty="0">
                <a:solidFill>
                  <a:srgbClr val="002060"/>
                </a:solidFill>
                <a:latin typeface="Century Gothic" panose="020B0502020202020204" pitchFamily="34" charset="0"/>
                <a:ea typeface="Century Gothic"/>
                <a:cs typeface="Century Gothic"/>
                <a:sym typeface="Century Gothic"/>
              </a:rPr>
              <a:t>.</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18" name="Google Shape;618;p22"/>
          <p:cNvSpPr txBox="1"/>
          <p:nvPr/>
        </p:nvSpPr>
        <p:spPr>
          <a:xfrm>
            <a:off x="8373965" y="4990166"/>
            <a:ext cx="4320790" cy="384680"/>
          </a:xfrm>
          <a:prstGeom prst="rect">
            <a:avLst/>
          </a:prstGeom>
          <a:noFill/>
          <a:ln>
            <a:noFill/>
          </a:ln>
        </p:spPr>
        <p:txBody>
          <a:bodyPr spcFirstLastPara="1" wrap="square" lIns="91425" tIns="45700" rIns="91425" bIns="45700" anchor="t" anchorCtr="0">
            <a:spAutoFit/>
          </a:bodyPr>
          <a:lstStyle/>
          <a:p>
            <a:pPr>
              <a:buClr>
                <a:srgbClr val="1F3864"/>
              </a:buClr>
              <a:buSzPts val="1900"/>
            </a:pPr>
            <a:r>
              <a:rPr lang="en-GB" sz="1900">
                <a:solidFill>
                  <a:srgbClr val="002060"/>
                </a:solidFill>
                <a:latin typeface="Century Gothic" panose="020B0502020202020204" pitchFamily="34" charset="0"/>
                <a:ea typeface="Noto Sans Symbols"/>
                <a:cs typeface="Noto Sans Symbols"/>
                <a:sym typeface="Noto Sans Symbols"/>
              </a:rPr>
              <a:t>→ </a:t>
            </a:r>
            <a:r>
              <a:rPr lang="en-GB" sz="1900" b="0" i="0" u="none" strike="noStrike" cap="none">
                <a:solidFill>
                  <a:srgbClr val="002060"/>
                </a:solidFill>
                <a:latin typeface="Century Gothic" panose="020B0502020202020204" pitchFamily="34" charset="0"/>
                <a:ea typeface="Century Gothic"/>
                <a:cs typeface="Century Gothic"/>
                <a:sym typeface="Century Gothic"/>
              </a:rPr>
              <a:t>Yes, at the end of the pitch.</a:t>
            </a:r>
            <a:endParaRPr sz="19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619" name="Google Shape;619;p22"/>
          <p:cNvSpPr txBox="1"/>
          <p:nvPr/>
        </p:nvSpPr>
        <p:spPr>
          <a:xfrm>
            <a:off x="4334308" y="1216124"/>
            <a:ext cx="4767985"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900" dirty="0">
                <a:solidFill>
                  <a:srgbClr val="002060"/>
                </a:solidFill>
                <a:latin typeface="Century Gothic" panose="020B0502020202020204" pitchFamily="34" charset="0"/>
                <a:ea typeface="Century Gothic"/>
                <a:cs typeface="Century Gothic"/>
                <a:sym typeface="Century Gothic"/>
              </a:rPr>
              <a:t>1a) </a:t>
            </a:r>
            <a:r>
              <a:rPr lang="en-GB" sz="1900" b="1" dirty="0">
                <a:solidFill>
                  <a:srgbClr val="002060"/>
                </a:solidFill>
                <a:latin typeface="Century Gothic" panose="020B0502020202020204" pitchFamily="34" charset="0"/>
                <a:ea typeface="Century Gothic"/>
                <a:cs typeface="Century Gothic"/>
                <a:sym typeface="Century Gothic"/>
              </a:rPr>
              <a:t>Did I </a:t>
            </a:r>
            <a:r>
              <a:rPr lang="en-GB" sz="1900" dirty="0">
                <a:solidFill>
                  <a:srgbClr val="002060"/>
                </a:solidFill>
                <a:latin typeface="Century Gothic" panose="020B0502020202020204" pitchFamily="34" charset="0"/>
                <a:ea typeface="Century Gothic"/>
                <a:cs typeface="Century Gothic"/>
                <a:sym typeface="Century Gothic"/>
              </a:rPr>
              <a:t>do something in May?</a:t>
            </a:r>
            <a:endParaRPr sz="1900" dirty="0">
              <a:solidFill>
                <a:srgbClr val="002060"/>
              </a:solidFill>
              <a:latin typeface="Century Gothic" panose="020B0502020202020204" pitchFamily="34" charset="0"/>
            </a:endParaRPr>
          </a:p>
          <a:p>
            <a:pPr marL="0" marR="0" lvl="0" indent="0" algn="l" rtl="0">
              <a:spcBef>
                <a:spcPts val="0"/>
              </a:spcBef>
              <a:spcAft>
                <a:spcPts val="0"/>
              </a:spcAft>
              <a:buNone/>
            </a:pPr>
            <a:r>
              <a:rPr lang="en-GB" sz="1900" dirty="0">
                <a:solidFill>
                  <a:srgbClr val="002060"/>
                </a:solidFill>
                <a:latin typeface="Century Gothic" panose="020B0502020202020204" pitchFamily="34" charset="0"/>
                <a:ea typeface="Century Gothic"/>
                <a:cs typeface="Century Gothic"/>
                <a:sym typeface="Century Gothic"/>
              </a:rPr>
              <a:t>1b) </a:t>
            </a:r>
            <a:r>
              <a:rPr lang="en-GB" sz="1900" b="1" dirty="0">
                <a:solidFill>
                  <a:srgbClr val="002060"/>
                </a:solidFill>
                <a:latin typeface="Century Gothic" panose="020B0502020202020204" pitchFamily="34" charset="0"/>
                <a:ea typeface="Century Gothic"/>
                <a:cs typeface="Century Gothic"/>
                <a:sym typeface="Century Gothic"/>
              </a:rPr>
              <a:t>Did you </a:t>
            </a:r>
            <a:r>
              <a:rPr lang="en-GB" sz="1900" dirty="0">
                <a:solidFill>
                  <a:srgbClr val="002060"/>
                </a:solidFill>
                <a:latin typeface="Century Gothic" panose="020B0502020202020204" pitchFamily="34" charset="0"/>
                <a:ea typeface="Century Gothic"/>
                <a:cs typeface="Century Gothic"/>
                <a:sym typeface="Century Gothic"/>
              </a:rPr>
              <a:t>do something in May?</a:t>
            </a:r>
            <a:endParaRPr sz="1900" dirty="0">
              <a:solidFill>
                <a:srgbClr val="002060"/>
              </a:solidFill>
              <a:latin typeface="Century Gothic" panose="020B0502020202020204" pitchFamily="34" charset="0"/>
              <a:ea typeface="Century Gothic"/>
              <a:cs typeface="Century Gothic"/>
              <a:sym typeface="Century Gothic"/>
            </a:endParaRPr>
          </a:p>
        </p:txBody>
      </p:sp>
      <p:sp>
        <p:nvSpPr>
          <p:cNvPr id="34" name="TextBox 33"/>
          <p:cNvSpPr txBox="1"/>
          <p:nvPr/>
        </p:nvSpPr>
        <p:spPr>
          <a:xfrm>
            <a:off x="9400182" y="5781987"/>
            <a:ext cx="3194103" cy="384721"/>
          </a:xfrm>
          <a:prstGeom prst="rect">
            <a:avLst/>
          </a:prstGeom>
          <a:noFill/>
        </p:spPr>
        <p:txBody>
          <a:bodyPr wrap="square" rtlCol="0">
            <a:spAutoFit/>
          </a:bodyPr>
          <a:lstStyle/>
          <a:p>
            <a:r>
              <a:rPr lang="en-GB" sz="1900">
                <a:solidFill>
                  <a:srgbClr val="002060"/>
                </a:solidFill>
                <a:latin typeface="Century Gothic" panose="020B0502020202020204" pitchFamily="34" charset="0"/>
              </a:rPr>
              <a:t>*referee (f) - la árbitra</a:t>
            </a:r>
          </a:p>
        </p:txBody>
      </p:sp>
      <p:sp>
        <p:nvSpPr>
          <p:cNvPr id="35" name="TextBox 34"/>
          <p:cNvSpPr txBox="1"/>
          <p:nvPr/>
        </p:nvSpPr>
        <p:spPr>
          <a:xfrm>
            <a:off x="1456326" y="5760342"/>
            <a:ext cx="3194103" cy="384721"/>
          </a:xfrm>
          <a:prstGeom prst="rect">
            <a:avLst/>
          </a:prstGeom>
          <a:noFill/>
        </p:spPr>
        <p:txBody>
          <a:bodyPr wrap="square" rtlCol="0">
            <a:spAutoFit/>
          </a:bodyPr>
          <a:lstStyle/>
          <a:p>
            <a:r>
              <a:rPr lang="en-GB" sz="1900">
                <a:solidFill>
                  <a:srgbClr val="002060"/>
                </a:solidFill>
                <a:latin typeface="Century Gothic" panose="020B0502020202020204" pitchFamily="34" charset="0"/>
              </a:rPr>
              <a:t>*attack (m) – el ataque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3"/>
          <p:cNvSpPr/>
          <p:nvPr/>
        </p:nvSpPr>
        <p:spPr>
          <a:xfrm>
            <a:off x="168290" y="444909"/>
            <a:ext cx="5750377"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626" name="Google Shape;626;p23"/>
          <p:cNvSpPr txBox="1"/>
          <p:nvPr/>
        </p:nvSpPr>
        <p:spPr>
          <a:xfrm>
            <a:off x="168290" y="449678"/>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Ask your partner these questions.</a:t>
            </a:r>
            <a:endParaRPr sz="2000" b="0" i="0" u="none" strike="noStrike" cap="none">
              <a:solidFill>
                <a:srgbClr val="002060"/>
              </a:solidFill>
              <a:latin typeface="Century Gothic"/>
              <a:ea typeface="Century Gothic"/>
              <a:cs typeface="Century Gothic"/>
              <a:sym typeface="Century Gothic"/>
            </a:endParaRPr>
          </a:p>
        </p:txBody>
      </p:sp>
      <p:sp>
        <p:nvSpPr>
          <p:cNvPr id="627" name="Google Shape;627;p23"/>
          <p:cNvSpPr txBox="1"/>
          <p:nvPr/>
        </p:nvSpPr>
        <p:spPr>
          <a:xfrm>
            <a:off x="150773" y="2134395"/>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2.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Hice</a:t>
            </a:r>
            <a:r>
              <a:rPr lang="en-GB" sz="2400" b="0" i="0" u="none" strike="noStrike" cap="none">
                <a:solidFill>
                  <a:srgbClr val="002060"/>
                </a:solidFill>
                <a:latin typeface="Century Gothic"/>
                <a:ea typeface="Century Gothic"/>
                <a:cs typeface="Century Gothic"/>
                <a:sym typeface="Century Gothic"/>
              </a:rPr>
              <a:t> daño a otro jugador/a?</a:t>
            </a:r>
            <a:endParaRPr sz="2400" b="0" i="0" u="none" strike="noStrike" cap="none">
              <a:solidFill>
                <a:srgbClr val="002060"/>
              </a:solidFill>
              <a:latin typeface="Century Gothic"/>
              <a:ea typeface="Century Gothic"/>
              <a:cs typeface="Century Gothic"/>
              <a:sym typeface="Century Gothic"/>
            </a:endParaRPr>
          </a:p>
        </p:txBody>
      </p:sp>
      <p:sp>
        <p:nvSpPr>
          <p:cNvPr id="628" name="Google Shape;628;p23"/>
          <p:cNvSpPr txBox="1"/>
          <p:nvPr/>
        </p:nvSpPr>
        <p:spPr>
          <a:xfrm>
            <a:off x="156818" y="704403"/>
            <a:ext cx="5142811"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Write down the answer in English.</a:t>
            </a:r>
            <a:endParaRPr sz="2000" b="0" i="0" u="none" strike="noStrike" cap="none">
              <a:solidFill>
                <a:srgbClr val="002060"/>
              </a:solidFill>
              <a:latin typeface="Century Gothic"/>
              <a:ea typeface="Century Gothic"/>
              <a:cs typeface="Century Gothic"/>
              <a:sym typeface="Century Gothic"/>
            </a:endParaRPr>
          </a:p>
        </p:txBody>
      </p:sp>
      <p:sp>
        <p:nvSpPr>
          <p:cNvPr id="629" name="Google Shape;629;p23"/>
          <p:cNvSpPr txBox="1"/>
          <p:nvPr/>
        </p:nvSpPr>
        <p:spPr>
          <a:xfrm>
            <a:off x="151704" y="1114480"/>
            <a:ext cx="57554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1.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Hiciste</a:t>
            </a:r>
            <a:r>
              <a:rPr lang="en-GB" sz="2400" b="0" i="0" u="none" strike="noStrike" cap="none">
                <a:solidFill>
                  <a:srgbClr val="002060"/>
                </a:solidFill>
                <a:latin typeface="Century Gothic"/>
                <a:ea typeface="Century Gothic"/>
                <a:cs typeface="Century Gothic"/>
                <a:sym typeface="Century Gothic"/>
              </a:rPr>
              <a:t> algo en mayo?</a:t>
            </a:r>
            <a:endParaRPr sz="2400" b="0" i="0" u="none" strike="noStrike" cap="none">
              <a:solidFill>
                <a:srgbClr val="002060"/>
              </a:solidFill>
              <a:latin typeface="Century Gothic"/>
              <a:ea typeface="Century Gothic"/>
              <a:cs typeface="Century Gothic"/>
              <a:sym typeface="Century Gothic"/>
            </a:endParaRPr>
          </a:p>
        </p:txBody>
      </p:sp>
      <p:sp>
        <p:nvSpPr>
          <p:cNvPr id="630" name="Google Shape;630;p23"/>
          <p:cNvSpPr txBox="1"/>
          <p:nvPr/>
        </p:nvSpPr>
        <p:spPr>
          <a:xfrm>
            <a:off x="150773" y="3128437"/>
            <a:ext cx="54510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a:solidFill>
                  <a:srgbClr val="002060"/>
                </a:solidFill>
                <a:latin typeface="Century Gothic"/>
                <a:ea typeface="Century Gothic"/>
                <a:cs typeface="Century Gothic"/>
                <a:sym typeface="Century Gothic"/>
              </a:rPr>
              <a:t>3. </a:t>
            </a:r>
            <a:r>
              <a:rPr lang="en-GB" sz="2400" b="0" i="0" u="none" strike="noStrike" cap="none" dirty="0">
                <a:solidFill>
                  <a:srgbClr val="002060"/>
                </a:solidFill>
                <a:latin typeface="Century Gothic"/>
                <a:ea typeface="Century Gothic"/>
                <a:cs typeface="Century Gothic"/>
                <a:sym typeface="Century Gothic"/>
              </a:rPr>
              <a:t>¿</a:t>
            </a:r>
            <a:r>
              <a:rPr lang="en-GB" sz="2400" b="1" i="0" u="none" strike="noStrike" cap="none" dirty="0" err="1">
                <a:solidFill>
                  <a:srgbClr val="002060"/>
                </a:solidFill>
                <a:latin typeface="Century Gothic"/>
                <a:ea typeface="Century Gothic"/>
                <a:cs typeface="Century Gothic"/>
                <a:sym typeface="Century Gothic"/>
              </a:rPr>
              <a:t>Hice</a:t>
            </a:r>
            <a:r>
              <a:rPr lang="en-GB" sz="2400" b="0" i="0" u="none" strike="noStrike" cap="none" dirty="0">
                <a:solidFill>
                  <a:srgbClr val="002060"/>
                </a:solidFill>
                <a:latin typeface="Century Gothic"/>
                <a:ea typeface="Century Gothic"/>
                <a:cs typeface="Century Gothic"/>
                <a:sym typeface="Century Gothic"/>
              </a:rPr>
              <a:t> </a:t>
            </a:r>
            <a:r>
              <a:rPr lang="en-GB" sz="2400" b="0" i="0" u="none" strike="noStrike" cap="none" dirty="0" err="1">
                <a:solidFill>
                  <a:srgbClr val="002060"/>
                </a:solidFill>
                <a:latin typeface="Century Gothic"/>
                <a:ea typeface="Century Gothic"/>
                <a:cs typeface="Century Gothic"/>
                <a:sym typeface="Century Gothic"/>
              </a:rPr>
              <a:t>ejercicio</a:t>
            </a:r>
            <a:r>
              <a:rPr lang="en-GB" sz="2400" b="0" i="0" u="none" strike="noStrike" cap="none" dirty="0">
                <a:solidFill>
                  <a:srgbClr val="002060"/>
                </a:solidFill>
                <a:latin typeface="Century Gothic"/>
                <a:ea typeface="Century Gothic"/>
                <a:cs typeface="Century Gothic"/>
                <a:sym typeface="Century Gothic"/>
              </a:rPr>
              <a:t> </a:t>
            </a:r>
            <a:r>
              <a:rPr lang="en-GB" sz="2400" b="0" i="0" u="none" strike="noStrike" cap="none" dirty="0" err="1">
                <a:solidFill>
                  <a:srgbClr val="002060"/>
                </a:solidFill>
                <a:latin typeface="Century Gothic"/>
                <a:ea typeface="Century Gothic"/>
                <a:cs typeface="Century Gothic"/>
                <a:sym typeface="Century Gothic"/>
              </a:rPr>
              <a:t>en</a:t>
            </a:r>
            <a:r>
              <a:rPr lang="en-GB" sz="2400" b="0" i="0" u="none" strike="noStrike" cap="none" dirty="0">
                <a:solidFill>
                  <a:srgbClr val="002060"/>
                </a:solidFill>
                <a:latin typeface="Century Gothic"/>
                <a:ea typeface="Century Gothic"/>
                <a:cs typeface="Century Gothic"/>
                <a:sym typeface="Century Gothic"/>
              </a:rPr>
              <a:t> </a:t>
            </a:r>
            <a:r>
              <a:rPr lang="en-GB" sz="2400" b="0" i="0" u="none" strike="noStrike" cap="none" dirty="0" err="1">
                <a:solidFill>
                  <a:srgbClr val="002060"/>
                </a:solidFill>
                <a:latin typeface="Century Gothic"/>
                <a:ea typeface="Century Gothic"/>
                <a:cs typeface="Century Gothic"/>
                <a:sym typeface="Century Gothic"/>
              </a:rPr>
              <a:t>junio</a:t>
            </a:r>
            <a:r>
              <a:rPr lang="en-GB" sz="2400" b="0" i="0" u="none" strike="noStrike" cap="none" dirty="0">
                <a:solidFill>
                  <a:srgbClr val="002060"/>
                </a:solidFill>
                <a:latin typeface="Century Gothic"/>
                <a:ea typeface="Century Gothic"/>
                <a:cs typeface="Century Gothic"/>
                <a:sym typeface="Century Gothic"/>
              </a:rPr>
              <a:t>?</a:t>
            </a:r>
            <a:endParaRPr sz="2400" b="0" i="0" u="none" strike="noStrike" cap="none" dirty="0">
              <a:solidFill>
                <a:srgbClr val="002060"/>
              </a:solidFill>
              <a:latin typeface="Century Gothic"/>
              <a:ea typeface="Century Gothic"/>
              <a:cs typeface="Century Gothic"/>
              <a:sym typeface="Century Gothic"/>
            </a:endParaRPr>
          </a:p>
        </p:txBody>
      </p:sp>
      <p:sp>
        <p:nvSpPr>
          <p:cNvPr id="631" name="Google Shape;631;p23"/>
          <p:cNvSpPr txBox="1"/>
          <p:nvPr/>
        </p:nvSpPr>
        <p:spPr>
          <a:xfrm>
            <a:off x="150773" y="4206753"/>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4.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Hiciste</a:t>
            </a:r>
            <a:r>
              <a:rPr lang="en-GB" sz="2400" b="0" i="0" u="none" strike="noStrike" cap="none">
                <a:solidFill>
                  <a:srgbClr val="002060"/>
                </a:solidFill>
                <a:latin typeface="Century Gothic"/>
                <a:ea typeface="Century Gothic"/>
                <a:cs typeface="Century Gothic"/>
                <a:sym typeface="Century Gothic"/>
              </a:rPr>
              <a:t> </a:t>
            </a:r>
            <a:r>
              <a:rPr lang="en-GB" sz="2400">
                <a:solidFill>
                  <a:srgbClr val="002060"/>
                </a:solidFill>
                <a:latin typeface="Century Gothic"/>
                <a:ea typeface="Century Gothic"/>
                <a:cs typeface="Century Gothic"/>
                <a:sym typeface="Century Gothic"/>
              </a:rPr>
              <a:t>un gesto tonto</a:t>
            </a:r>
            <a:r>
              <a:rPr lang="en-GB" sz="2400" b="0" i="0" u="none" strike="noStrike" cap="none">
                <a:solidFill>
                  <a:srgbClr val="002060"/>
                </a:solidFill>
                <a:latin typeface="Century Gothic"/>
                <a:ea typeface="Century Gothic"/>
                <a:cs typeface="Century Gothic"/>
                <a:sym typeface="Century Gothic"/>
              </a:rPr>
              <a:t>?</a:t>
            </a:r>
            <a:endParaRPr sz="2400" b="0" i="0" u="none" strike="noStrike" cap="none">
              <a:solidFill>
                <a:srgbClr val="002060"/>
              </a:solidFill>
              <a:latin typeface="Century Gothic"/>
              <a:ea typeface="Century Gothic"/>
              <a:cs typeface="Century Gothic"/>
              <a:sym typeface="Century Gothic"/>
            </a:endParaRPr>
          </a:p>
        </p:txBody>
      </p:sp>
      <p:sp>
        <p:nvSpPr>
          <p:cNvPr id="632" name="Google Shape;632;p23"/>
          <p:cNvSpPr txBox="1">
            <a:spLocks noGrp="1"/>
          </p:cNvSpPr>
          <p:nvPr>
            <p:ph type="title"/>
          </p:nvPr>
        </p:nvSpPr>
        <p:spPr>
          <a:xfrm>
            <a:off x="137473" y="90046"/>
            <a:ext cx="1637794" cy="390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000"/>
              <a:buFont typeface="Century Gothic"/>
              <a:buNone/>
            </a:pPr>
            <a:r>
              <a:rPr lang="en-GB" sz="2000" b="1">
                <a:solidFill>
                  <a:srgbClr val="002060"/>
                </a:solidFill>
              </a:rPr>
              <a:t>Persona A</a:t>
            </a:r>
            <a:endParaRPr>
              <a:solidFill>
                <a:srgbClr val="002060"/>
              </a:solidFill>
            </a:endParaRPr>
          </a:p>
        </p:txBody>
      </p:sp>
      <p:sp>
        <p:nvSpPr>
          <p:cNvPr id="633" name="Google Shape;633;p23"/>
          <p:cNvSpPr txBox="1"/>
          <p:nvPr/>
        </p:nvSpPr>
        <p:spPr>
          <a:xfrm>
            <a:off x="150773" y="5202983"/>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5.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Hice</a:t>
            </a:r>
            <a:r>
              <a:rPr lang="en-GB" sz="2400" b="0" i="0" u="none" strike="noStrike" cap="none">
                <a:solidFill>
                  <a:srgbClr val="002060"/>
                </a:solidFill>
                <a:latin typeface="Century Gothic"/>
                <a:ea typeface="Century Gothic"/>
                <a:cs typeface="Century Gothic"/>
                <a:sym typeface="Century Gothic"/>
              </a:rPr>
              <a:t> cosas importantes?</a:t>
            </a:r>
            <a:r>
              <a:rPr lang="en-GB" sz="2400" b="1" i="0" u="none" strike="noStrike" cap="none">
                <a:solidFill>
                  <a:srgbClr val="002060"/>
                </a:solidFill>
                <a:latin typeface="Century Gothic"/>
                <a:ea typeface="Century Gothic"/>
                <a:cs typeface="Century Gothic"/>
                <a:sym typeface="Century Gothic"/>
              </a:rPr>
              <a:t> </a:t>
            </a:r>
            <a:endParaRPr sz="2400" b="0" i="0" u="none" strike="noStrike" cap="none">
              <a:solidFill>
                <a:srgbClr val="002060"/>
              </a:solidFill>
              <a:latin typeface="Century Gothic"/>
              <a:ea typeface="Century Gothic"/>
              <a:cs typeface="Century Gothic"/>
              <a:sym typeface="Century Gothic"/>
            </a:endParaRPr>
          </a:p>
        </p:txBody>
      </p:sp>
      <p:sp>
        <p:nvSpPr>
          <p:cNvPr id="634" name="Google Shape;634;p23"/>
          <p:cNvSpPr/>
          <p:nvPr/>
        </p:nvSpPr>
        <p:spPr>
          <a:xfrm>
            <a:off x="6029662" y="449678"/>
            <a:ext cx="5962201" cy="573987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p:txBody>
      </p:sp>
      <p:sp>
        <p:nvSpPr>
          <p:cNvPr id="635" name="Google Shape;635;p23"/>
          <p:cNvSpPr txBox="1"/>
          <p:nvPr/>
        </p:nvSpPr>
        <p:spPr>
          <a:xfrm>
            <a:off x="6051718" y="2177268"/>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2. </a:t>
            </a:r>
            <a:r>
              <a:rPr lang="en-GB" sz="2400" b="0" i="0" u="none" strike="noStrike" cap="none">
                <a:solidFill>
                  <a:srgbClr val="002060"/>
                </a:solidFill>
                <a:latin typeface="Century Gothic"/>
                <a:ea typeface="Century Gothic"/>
                <a:cs typeface="Century Gothic"/>
                <a:sym typeface="Century Gothic"/>
              </a:rPr>
              <a:t>¿</a:t>
            </a:r>
            <a:r>
              <a:rPr lang="en-GB" sz="2400" b="1">
                <a:solidFill>
                  <a:srgbClr val="002060"/>
                </a:solidFill>
                <a:latin typeface="Century Gothic"/>
                <a:ea typeface="Century Gothic"/>
                <a:cs typeface="Century Gothic"/>
                <a:sym typeface="Century Gothic"/>
              </a:rPr>
              <a:t>H</a:t>
            </a:r>
            <a:r>
              <a:rPr lang="en-GB" sz="2400" b="1" i="0" u="none" strike="noStrike" cap="none">
                <a:solidFill>
                  <a:srgbClr val="002060"/>
                </a:solidFill>
                <a:latin typeface="Century Gothic"/>
                <a:ea typeface="Century Gothic"/>
                <a:cs typeface="Century Gothic"/>
                <a:sym typeface="Century Gothic"/>
              </a:rPr>
              <a:t>iciste</a:t>
            </a:r>
            <a:r>
              <a:rPr lang="en-GB" sz="2400" b="0" i="0" u="none" strike="noStrike" cap="none">
                <a:solidFill>
                  <a:srgbClr val="002060"/>
                </a:solidFill>
                <a:latin typeface="Century Gothic"/>
                <a:ea typeface="Century Gothic"/>
                <a:cs typeface="Century Gothic"/>
                <a:sym typeface="Century Gothic"/>
              </a:rPr>
              <a:t> un ataque?</a:t>
            </a:r>
            <a:endParaRPr>
              <a:solidFill>
                <a:srgbClr val="002060"/>
              </a:solidFill>
            </a:endParaRPr>
          </a:p>
        </p:txBody>
      </p:sp>
      <p:sp>
        <p:nvSpPr>
          <p:cNvPr id="636" name="Google Shape;636;p23"/>
          <p:cNvSpPr txBox="1"/>
          <p:nvPr/>
        </p:nvSpPr>
        <p:spPr>
          <a:xfrm>
            <a:off x="6041749" y="1181038"/>
            <a:ext cx="57554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1. </a:t>
            </a:r>
            <a:r>
              <a:rPr lang="en-GB" sz="2400" b="0" i="0" u="none" strike="noStrike" cap="none">
                <a:solidFill>
                  <a:srgbClr val="002060"/>
                </a:solidFill>
                <a:latin typeface="Century Gothic"/>
                <a:ea typeface="Century Gothic"/>
                <a:cs typeface="Century Gothic"/>
                <a:sym typeface="Century Gothic"/>
              </a:rPr>
              <a:t>¿</a:t>
            </a:r>
            <a:r>
              <a:rPr lang="en-GB" sz="2400" b="1">
                <a:solidFill>
                  <a:srgbClr val="002060"/>
                </a:solidFill>
                <a:latin typeface="Century Gothic"/>
                <a:ea typeface="Century Gothic"/>
                <a:cs typeface="Century Gothic"/>
                <a:sym typeface="Century Gothic"/>
              </a:rPr>
              <a:t>Hiciste</a:t>
            </a:r>
            <a:r>
              <a:rPr lang="en-GB" sz="2400">
                <a:solidFill>
                  <a:srgbClr val="002060"/>
                </a:solidFill>
                <a:latin typeface="Century Gothic"/>
                <a:ea typeface="Century Gothic"/>
                <a:cs typeface="Century Gothic"/>
                <a:sym typeface="Century Gothic"/>
              </a:rPr>
              <a:t> una entrevista</a:t>
            </a:r>
            <a:r>
              <a:rPr lang="en-GB" sz="2400" b="0" i="0" u="none" strike="noStrike" cap="none">
                <a:solidFill>
                  <a:srgbClr val="002060"/>
                </a:solidFill>
                <a:latin typeface="Century Gothic"/>
                <a:ea typeface="Century Gothic"/>
                <a:cs typeface="Century Gothic"/>
                <a:sym typeface="Century Gothic"/>
              </a:rPr>
              <a:t>?</a:t>
            </a:r>
            <a:endParaRPr sz="2400" b="0" i="0" u="none" strike="noStrike" cap="none">
              <a:solidFill>
                <a:srgbClr val="002060"/>
              </a:solidFill>
              <a:latin typeface="Century Gothic"/>
              <a:ea typeface="Century Gothic"/>
              <a:cs typeface="Century Gothic"/>
              <a:sym typeface="Century Gothic"/>
            </a:endParaRPr>
          </a:p>
        </p:txBody>
      </p:sp>
      <p:sp>
        <p:nvSpPr>
          <p:cNvPr id="637" name="Google Shape;637;p23"/>
          <p:cNvSpPr txBox="1"/>
          <p:nvPr/>
        </p:nvSpPr>
        <p:spPr>
          <a:xfrm>
            <a:off x="6041749" y="3169459"/>
            <a:ext cx="54510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3.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Hice</a:t>
            </a:r>
            <a:r>
              <a:rPr lang="en-GB" sz="2400" b="0" i="0" u="none" strike="noStrike" cap="none">
                <a:solidFill>
                  <a:srgbClr val="002060"/>
                </a:solidFill>
                <a:latin typeface="Century Gothic"/>
                <a:ea typeface="Century Gothic"/>
                <a:cs typeface="Century Gothic"/>
                <a:sym typeface="Century Gothic"/>
              </a:rPr>
              <a:t> fila antes del partido?</a:t>
            </a:r>
            <a:endParaRPr sz="2400" b="0" i="0" u="none" strike="noStrike" cap="none">
              <a:solidFill>
                <a:srgbClr val="002060"/>
              </a:solidFill>
              <a:latin typeface="Century Gothic"/>
              <a:ea typeface="Century Gothic"/>
              <a:cs typeface="Century Gothic"/>
              <a:sym typeface="Century Gothic"/>
            </a:endParaRPr>
          </a:p>
        </p:txBody>
      </p:sp>
      <p:sp>
        <p:nvSpPr>
          <p:cNvPr id="638" name="Google Shape;638;p23"/>
          <p:cNvSpPr txBox="1"/>
          <p:nvPr/>
        </p:nvSpPr>
        <p:spPr>
          <a:xfrm>
            <a:off x="6051717" y="4235989"/>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4.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Hiciste</a:t>
            </a:r>
            <a:r>
              <a:rPr lang="en-GB" sz="2400" b="0" i="0" u="none" strike="noStrike" cap="none">
                <a:solidFill>
                  <a:srgbClr val="002060"/>
                </a:solidFill>
                <a:latin typeface="Century Gothic"/>
                <a:ea typeface="Century Gothic"/>
                <a:cs typeface="Century Gothic"/>
                <a:sym typeface="Century Gothic"/>
              </a:rPr>
              <a:t> amigos?</a:t>
            </a:r>
            <a:endParaRPr sz="2400" b="0" i="0" u="none" strike="noStrike" cap="none">
              <a:solidFill>
                <a:srgbClr val="002060"/>
              </a:solidFill>
              <a:latin typeface="Century Gothic"/>
              <a:ea typeface="Century Gothic"/>
              <a:cs typeface="Century Gothic"/>
              <a:sym typeface="Century Gothic"/>
            </a:endParaRPr>
          </a:p>
        </p:txBody>
      </p:sp>
      <p:sp>
        <p:nvSpPr>
          <p:cNvPr id="639" name="Google Shape;639;p23"/>
          <p:cNvSpPr txBox="1"/>
          <p:nvPr/>
        </p:nvSpPr>
        <p:spPr>
          <a:xfrm>
            <a:off x="6029049" y="507839"/>
            <a:ext cx="5744020" cy="360313"/>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Ask your partner these questions.</a:t>
            </a:r>
            <a:endParaRPr sz="2000" b="0" i="0" u="none" strike="noStrike" cap="none">
              <a:solidFill>
                <a:srgbClr val="002060"/>
              </a:solidFill>
              <a:latin typeface="Century Gothic"/>
              <a:ea typeface="Century Gothic"/>
              <a:cs typeface="Century Gothic"/>
              <a:sym typeface="Century Gothic"/>
            </a:endParaRPr>
          </a:p>
        </p:txBody>
      </p:sp>
      <p:sp>
        <p:nvSpPr>
          <p:cNvPr id="640" name="Google Shape;640;p23"/>
          <p:cNvSpPr txBox="1"/>
          <p:nvPr/>
        </p:nvSpPr>
        <p:spPr>
          <a:xfrm>
            <a:off x="6017577" y="762564"/>
            <a:ext cx="5142811" cy="494629"/>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Write down the answer in English.</a:t>
            </a:r>
            <a:endParaRPr sz="2000" b="0" i="0" u="none" strike="noStrike" cap="none">
              <a:solidFill>
                <a:srgbClr val="002060"/>
              </a:solidFill>
              <a:latin typeface="Century Gothic"/>
              <a:ea typeface="Century Gothic"/>
              <a:cs typeface="Century Gothic"/>
              <a:sym typeface="Century Gothic"/>
            </a:endParaRPr>
          </a:p>
        </p:txBody>
      </p:sp>
      <p:sp>
        <p:nvSpPr>
          <p:cNvPr id="641" name="Google Shape;641;p23"/>
          <p:cNvSpPr txBox="1"/>
          <p:nvPr/>
        </p:nvSpPr>
        <p:spPr>
          <a:xfrm>
            <a:off x="6051717" y="5232219"/>
            <a:ext cx="594014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002060"/>
                </a:solidFill>
                <a:latin typeface="Century Gothic"/>
                <a:ea typeface="Century Gothic"/>
                <a:cs typeface="Century Gothic"/>
                <a:sym typeface="Century Gothic"/>
              </a:rPr>
              <a:t>5. </a:t>
            </a: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Hice</a:t>
            </a:r>
            <a:r>
              <a:rPr lang="en-GB" sz="2400" b="0" i="0" u="none" strike="noStrike" cap="none">
                <a:solidFill>
                  <a:srgbClr val="002060"/>
                </a:solidFill>
                <a:latin typeface="Century Gothic"/>
                <a:ea typeface="Century Gothic"/>
                <a:cs typeface="Century Gothic"/>
                <a:sym typeface="Century Gothic"/>
              </a:rPr>
              <a:t> videos?</a:t>
            </a:r>
            <a:endParaRPr sz="2400" b="0" i="0" u="none" strike="noStrike" cap="none">
              <a:solidFill>
                <a:srgbClr val="002060"/>
              </a:solidFill>
              <a:latin typeface="Century Gothic"/>
              <a:ea typeface="Century Gothic"/>
              <a:cs typeface="Century Gothic"/>
              <a:sym typeface="Century Gothic"/>
            </a:endParaRPr>
          </a:p>
        </p:txBody>
      </p:sp>
      <p:sp>
        <p:nvSpPr>
          <p:cNvPr id="642" name="Google Shape;642;p23"/>
          <p:cNvSpPr txBox="1"/>
          <p:nvPr/>
        </p:nvSpPr>
        <p:spPr>
          <a:xfrm>
            <a:off x="5964916" y="-5982"/>
            <a:ext cx="1699825" cy="53419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F3864"/>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Persona B</a:t>
            </a:r>
            <a:endParaRPr>
              <a:solidFill>
                <a:srgbClr val="002060"/>
              </a:solidFill>
            </a:endParaRPr>
          </a:p>
        </p:txBody>
      </p:sp>
      <p:sp>
        <p:nvSpPr>
          <p:cNvPr id="643" name="Google Shape;643;p23"/>
          <p:cNvSpPr txBox="1"/>
          <p:nvPr/>
        </p:nvSpPr>
        <p:spPr>
          <a:xfrm>
            <a:off x="482876" y="1543357"/>
            <a:ext cx="560853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far from the city.</a:t>
            </a:r>
            <a:endParaRPr sz="2000" b="0" i="1" u="none" strike="noStrike" cap="none" dirty="0">
              <a:solidFill>
                <a:srgbClr val="002060"/>
              </a:solidFill>
              <a:latin typeface="Century Gothic"/>
              <a:ea typeface="Century Gothic"/>
              <a:cs typeface="Century Gothic"/>
              <a:sym typeface="Century Gothic"/>
            </a:endParaRPr>
          </a:p>
        </p:txBody>
      </p:sp>
      <p:sp>
        <p:nvSpPr>
          <p:cNvPr id="644" name="Google Shape;644;p23"/>
          <p:cNvSpPr txBox="1"/>
          <p:nvPr/>
        </p:nvSpPr>
        <p:spPr>
          <a:xfrm>
            <a:off x="482876" y="2606430"/>
            <a:ext cx="4259946"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i="1">
                <a:solidFill>
                  <a:srgbClr val="002060"/>
                </a:solidFill>
                <a:latin typeface="Century Gothic"/>
                <a:ea typeface="Century Gothic"/>
                <a:cs typeface="Century Gothic"/>
                <a:sym typeface="Century Gothic"/>
              </a:rPr>
              <a:t>Yes, in front of the team.</a:t>
            </a:r>
            <a:endParaRPr sz="2000" b="0" i="1" u="none" strike="noStrike" cap="none">
              <a:solidFill>
                <a:srgbClr val="002060"/>
              </a:solidFill>
              <a:latin typeface="Century Gothic"/>
              <a:ea typeface="Century Gothic"/>
              <a:cs typeface="Century Gothic"/>
              <a:sym typeface="Century Gothic"/>
            </a:endParaRPr>
          </a:p>
        </p:txBody>
      </p:sp>
      <p:sp>
        <p:nvSpPr>
          <p:cNvPr id="645" name="Google Shape;645;p23"/>
          <p:cNvSpPr txBox="1"/>
          <p:nvPr/>
        </p:nvSpPr>
        <p:spPr>
          <a:xfrm>
            <a:off x="463537" y="3685450"/>
            <a:ext cx="48859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i="1">
                <a:solidFill>
                  <a:srgbClr val="002060"/>
                </a:solidFill>
                <a:latin typeface="Century Gothic"/>
                <a:ea typeface="Century Gothic"/>
                <a:cs typeface="Century Gothic"/>
                <a:sym typeface="Century Gothic"/>
              </a:rPr>
              <a:t>Yes, outside the stadium.</a:t>
            </a:r>
            <a:endParaRPr sz="2000" b="0" i="1" u="none" strike="noStrike" cap="none">
              <a:solidFill>
                <a:srgbClr val="002060"/>
              </a:solidFill>
              <a:latin typeface="Century Gothic"/>
              <a:ea typeface="Century Gothic"/>
              <a:cs typeface="Century Gothic"/>
              <a:sym typeface="Century Gothic"/>
            </a:endParaRPr>
          </a:p>
        </p:txBody>
      </p:sp>
      <p:sp>
        <p:nvSpPr>
          <p:cNvPr id="646" name="Google Shape;646;p23"/>
          <p:cNvSpPr txBox="1"/>
          <p:nvPr/>
        </p:nvSpPr>
        <p:spPr>
          <a:xfrm>
            <a:off x="482876" y="4674332"/>
            <a:ext cx="481675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next to the referee (f). </a:t>
            </a:r>
            <a:endParaRPr sz="2000" b="0" i="1" u="none" strike="noStrike" cap="none">
              <a:solidFill>
                <a:srgbClr val="002060"/>
              </a:solidFill>
              <a:latin typeface="Century Gothic"/>
              <a:ea typeface="Century Gothic"/>
              <a:cs typeface="Century Gothic"/>
              <a:sym typeface="Century Gothic"/>
            </a:endParaRPr>
          </a:p>
        </p:txBody>
      </p:sp>
      <p:sp>
        <p:nvSpPr>
          <p:cNvPr id="647" name="Google Shape;647;p23"/>
          <p:cNvSpPr txBox="1"/>
          <p:nvPr/>
        </p:nvSpPr>
        <p:spPr>
          <a:xfrm>
            <a:off x="505425" y="5685387"/>
            <a:ext cx="48441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you made a video with friends.</a:t>
            </a:r>
            <a:endParaRPr sz="2000" b="0" i="1" u="none" strike="noStrike" cap="none">
              <a:solidFill>
                <a:srgbClr val="002060"/>
              </a:solidFill>
              <a:latin typeface="Century Gothic"/>
              <a:ea typeface="Century Gothic"/>
              <a:cs typeface="Century Gothic"/>
              <a:sym typeface="Century Gothic"/>
            </a:endParaRPr>
          </a:p>
        </p:txBody>
      </p:sp>
      <p:sp>
        <p:nvSpPr>
          <p:cNvPr id="648" name="Google Shape;648;p23"/>
          <p:cNvSpPr txBox="1"/>
          <p:nvPr/>
        </p:nvSpPr>
        <p:spPr>
          <a:xfrm>
            <a:off x="6387161" y="1585016"/>
            <a:ext cx="403297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inside the stadium.</a:t>
            </a:r>
            <a:endParaRPr sz="2000" b="0" i="1" u="none" strike="noStrike" cap="none">
              <a:solidFill>
                <a:srgbClr val="002060"/>
              </a:solidFill>
              <a:latin typeface="Century Gothic"/>
              <a:ea typeface="Century Gothic"/>
              <a:cs typeface="Century Gothic"/>
              <a:sym typeface="Century Gothic"/>
            </a:endParaRPr>
          </a:p>
        </p:txBody>
      </p:sp>
      <p:sp>
        <p:nvSpPr>
          <p:cNvPr id="649" name="Google Shape;649;p23"/>
          <p:cNvSpPr txBox="1"/>
          <p:nvPr/>
        </p:nvSpPr>
        <p:spPr>
          <a:xfrm>
            <a:off x="6405505" y="2593830"/>
            <a:ext cx="4888842"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to the left of the player (f).</a:t>
            </a:r>
            <a:endParaRPr sz="2000" b="0" i="1" u="none" strike="noStrike" cap="none">
              <a:solidFill>
                <a:srgbClr val="002060"/>
              </a:solidFill>
              <a:latin typeface="Century Gothic"/>
              <a:ea typeface="Century Gothic"/>
              <a:cs typeface="Century Gothic"/>
              <a:sym typeface="Century Gothic"/>
            </a:endParaRPr>
          </a:p>
        </p:txBody>
      </p:sp>
      <p:sp>
        <p:nvSpPr>
          <p:cNvPr id="650" name="Google Shape;650;p23"/>
          <p:cNvSpPr txBox="1"/>
          <p:nvPr/>
        </p:nvSpPr>
        <p:spPr>
          <a:xfrm>
            <a:off x="6405505" y="3616506"/>
            <a:ext cx="393424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behind the captain (f).</a:t>
            </a:r>
            <a:endParaRPr sz="2000" b="0" i="1" u="none" strike="noStrike" cap="none">
              <a:solidFill>
                <a:srgbClr val="002060"/>
              </a:solidFill>
              <a:latin typeface="Century Gothic"/>
              <a:ea typeface="Century Gothic"/>
              <a:cs typeface="Century Gothic"/>
              <a:sym typeface="Century Gothic"/>
            </a:endParaRPr>
          </a:p>
        </p:txBody>
      </p:sp>
      <p:sp>
        <p:nvSpPr>
          <p:cNvPr id="651" name="Google Shape;651;p23"/>
          <p:cNvSpPr txBox="1"/>
          <p:nvPr/>
        </p:nvSpPr>
        <p:spPr>
          <a:xfrm>
            <a:off x="6387161" y="4656946"/>
            <a:ext cx="429312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outside the team.</a:t>
            </a:r>
            <a:endParaRPr sz="2000" b="0" i="1" u="none" strike="noStrike" cap="none" dirty="0">
              <a:solidFill>
                <a:srgbClr val="002060"/>
              </a:solidFill>
              <a:latin typeface="Century Gothic"/>
              <a:ea typeface="Century Gothic"/>
              <a:cs typeface="Century Gothic"/>
              <a:sym typeface="Century Gothic"/>
            </a:endParaRPr>
          </a:p>
        </p:txBody>
      </p:sp>
      <p:sp>
        <p:nvSpPr>
          <p:cNvPr id="652" name="Google Shape;652;p23"/>
          <p:cNvSpPr txBox="1"/>
          <p:nvPr/>
        </p:nvSpPr>
        <p:spPr>
          <a:xfrm>
            <a:off x="6387161" y="5664648"/>
            <a:ext cx="55125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002060"/>
                </a:solidFill>
                <a:latin typeface="Century Gothic"/>
                <a:ea typeface="Century Gothic"/>
                <a:cs typeface="Century Gothic"/>
                <a:sym typeface="Century Gothic"/>
              </a:rPr>
              <a:t>Yes, at the end of the pitch.</a:t>
            </a:r>
            <a:endParaRPr sz="2000" b="0" i="1" u="none" strike="noStrike" cap="none">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657"/>
        <p:cNvGrpSpPr/>
        <p:nvPr/>
      </p:nvGrpSpPr>
      <p:grpSpPr>
        <a:xfrm>
          <a:off x="0" y="0"/>
          <a:ext cx="0" cy="0"/>
          <a:chOff x="0" y="0"/>
          <a:chExt cx="0" cy="0"/>
        </a:xfrm>
      </p:grpSpPr>
      <p:grpSp>
        <p:nvGrpSpPr>
          <p:cNvPr id="658" name="Google Shape;658;p24" descr="background rectangle"/>
          <p:cNvGrpSpPr/>
          <p:nvPr/>
        </p:nvGrpSpPr>
        <p:grpSpPr>
          <a:xfrm>
            <a:off x="-56445" y="0"/>
            <a:ext cx="12192000" cy="6858000"/>
            <a:chOff x="-56445" y="0"/>
            <a:chExt cx="12192000" cy="6858000"/>
          </a:xfrm>
        </p:grpSpPr>
        <p:grpSp>
          <p:nvGrpSpPr>
            <p:cNvPr id="659" name="Google Shape;659;p24"/>
            <p:cNvGrpSpPr/>
            <p:nvPr/>
          </p:nvGrpSpPr>
          <p:grpSpPr>
            <a:xfrm>
              <a:off x="-56445" y="0"/>
              <a:ext cx="12192000" cy="6858000"/>
              <a:chOff x="0" y="0"/>
              <a:chExt cx="12192000" cy="6858000"/>
            </a:xfrm>
          </p:grpSpPr>
          <p:sp>
            <p:nvSpPr>
              <p:cNvPr id="660" name="Google Shape;660;p24"/>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661" name="Google Shape;661;p24"/>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662" name="Google Shape;662;p24"/>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grpSp>
      <p:sp>
        <p:nvSpPr>
          <p:cNvPr id="663" name="Google Shape;663;p24"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664" name="Google Shape;664;p24"/>
          <p:cNvSpPr txBox="1">
            <a:spLocks noGrp="1"/>
          </p:cNvSpPr>
          <p:nvPr>
            <p:ph type="ctrTitle"/>
          </p:nvPr>
        </p:nvSpPr>
        <p:spPr>
          <a:xfrm>
            <a:off x="224195" y="2205105"/>
            <a:ext cx="8231436" cy="8794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a:solidFill>
                  <a:srgbClr val="FFFFFF"/>
                </a:solidFill>
              </a:rPr>
              <a:t>Describing what people do and did [2]</a:t>
            </a:r>
            <a:endParaRPr sz="3600"/>
          </a:p>
        </p:txBody>
      </p:sp>
      <p:sp>
        <p:nvSpPr>
          <p:cNvPr id="665" name="Google Shape;665;p24"/>
          <p:cNvSpPr txBox="1">
            <a:spLocks noGrp="1"/>
          </p:cNvSpPr>
          <p:nvPr>
            <p:ph type="subTitle" idx="1"/>
          </p:nvPr>
        </p:nvSpPr>
        <p:spPr>
          <a:xfrm>
            <a:off x="224195" y="3145656"/>
            <a:ext cx="8140688" cy="172815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FFFFFF"/>
              </a:buClr>
              <a:buSzPts val="2400"/>
              <a:buNone/>
            </a:pPr>
            <a:r>
              <a:rPr lang="en-GB" sz="2600">
                <a:solidFill>
                  <a:srgbClr val="FFFFFF"/>
                </a:solidFill>
              </a:rPr>
              <a:t>HACER in the preterite: ‘hizo</a:t>
            </a:r>
            <a:r>
              <a:rPr lang="en-GB" sz="2600" dirty="0">
                <a:solidFill>
                  <a:srgbClr val="FFFFFF"/>
                </a:solidFill>
              </a:rPr>
              <a:t>’</a:t>
            </a:r>
            <a:endParaRPr sz="2600" dirty="0"/>
          </a:p>
          <a:p>
            <a:pPr marL="0" lvl="0" indent="0" algn="l" rtl="0">
              <a:lnSpc>
                <a:spcPct val="80000"/>
              </a:lnSpc>
              <a:spcBef>
                <a:spcPts val="1000"/>
              </a:spcBef>
              <a:spcAft>
                <a:spcPts val="0"/>
              </a:spcAft>
              <a:buClr>
                <a:srgbClr val="FFFFFF"/>
              </a:buClr>
              <a:buSzPts val="2400"/>
              <a:buNone/>
            </a:pPr>
            <a:r>
              <a:rPr lang="en-GB" sz="2600">
                <a:solidFill>
                  <a:srgbClr val="FFFFFF"/>
                </a:solidFill>
              </a:rPr>
              <a:t>Final </a:t>
            </a:r>
            <a:r>
              <a:rPr lang="en-GB" sz="2600" dirty="0">
                <a:solidFill>
                  <a:srgbClr val="FFFFFF"/>
                </a:solidFill>
              </a:rPr>
              <a:t>syllable stress and </a:t>
            </a:r>
            <a:r>
              <a:rPr lang="en-GB" sz="2600">
                <a:solidFill>
                  <a:srgbClr val="FFFFFF"/>
                </a:solidFill>
              </a:rPr>
              <a:t>spelling [revisited]</a:t>
            </a:r>
            <a:endParaRPr sz="2600" dirty="0">
              <a:solidFill>
                <a:srgbClr val="FFFFFF"/>
              </a:solidFill>
            </a:endParaRPr>
          </a:p>
          <a:p>
            <a:pPr marL="0" lvl="0" indent="0" algn="ctr" rtl="0">
              <a:lnSpc>
                <a:spcPct val="80000"/>
              </a:lnSpc>
              <a:spcBef>
                <a:spcPts val="1000"/>
              </a:spcBef>
              <a:spcAft>
                <a:spcPts val="0"/>
              </a:spcAft>
              <a:buClr>
                <a:srgbClr val="1F3864"/>
              </a:buClr>
              <a:buSzPts val="600"/>
              <a:buNone/>
            </a:pPr>
            <a:endParaRPr sz="2600" dirty="0"/>
          </a:p>
        </p:txBody>
      </p:sp>
      <p:sp>
        <p:nvSpPr>
          <p:cNvPr id="666" name="Google Shape;666;p24"/>
          <p:cNvSpPr txBox="1"/>
          <p:nvPr/>
        </p:nvSpPr>
        <p:spPr>
          <a:xfrm>
            <a:off x="214817" y="4934421"/>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a:solidFill>
                  <a:srgbClr val="FFFFFF"/>
                </a:solidFill>
                <a:latin typeface="Century Gothic"/>
                <a:ea typeface="Century Gothic"/>
                <a:cs typeface="Century Gothic"/>
                <a:sym typeface="Century Gothic"/>
              </a:rPr>
              <a:t>Y8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a:solidFill>
                  <a:srgbClr val="FFFFFF"/>
                </a:solidFill>
                <a:latin typeface="Century Gothic"/>
                <a:ea typeface="Century Gothic"/>
                <a:cs typeface="Century Gothic"/>
                <a:sym typeface="Century Gothic"/>
              </a:rPr>
              <a:t>Term 3.1 – Week 5 – Lesson 58</a:t>
            </a:r>
            <a:endParaRPr sz="2200">
              <a:solidFill>
                <a:srgbClr val="FFFFFF"/>
              </a:solidFill>
              <a:latin typeface="Century Gothic"/>
              <a:ea typeface="Century Gothic"/>
              <a:cs typeface="Century Gothic"/>
              <a:sym typeface="Century Gothic"/>
            </a:endParaRPr>
          </a:p>
        </p:txBody>
      </p:sp>
      <p:sp>
        <p:nvSpPr>
          <p:cNvPr id="667" name="Google Shape;667;p24"/>
          <p:cNvSpPr txBox="1"/>
          <p:nvPr/>
        </p:nvSpPr>
        <p:spPr>
          <a:xfrm>
            <a:off x="214817" y="5780283"/>
            <a:ext cx="4651022"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dirty="0">
                <a:solidFill>
                  <a:srgbClr val="FFFFFF"/>
                </a:solidFill>
                <a:latin typeface="Century Gothic"/>
                <a:ea typeface="Century Gothic"/>
                <a:cs typeface="Century Gothic"/>
                <a:sym typeface="Century Gothic"/>
              </a:rPr>
              <a:t>Pete Watson / Amanda </a:t>
            </a:r>
            <a:r>
              <a:rPr lang="en-GB" sz="1400" dirty="0" err="1">
                <a:solidFill>
                  <a:srgbClr val="FFFFFF"/>
                </a:solidFill>
                <a:latin typeface="Century Gothic"/>
                <a:ea typeface="Century Gothic"/>
                <a:cs typeface="Century Gothic"/>
                <a:sym typeface="Century Gothic"/>
              </a:rPr>
              <a:t>Izquierdo</a:t>
            </a:r>
            <a:r>
              <a:rPr lang="en-GB" sz="1400" dirty="0">
                <a:solidFill>
                  <a:srgbClr val="FFFFFF"/>
                </a:solidFill>
                <a:latin typeface="Century Gothic"/>
                <a:ea typeface="Century Gothic"/>
                <a:cs typeface="Century Gothic"/>
                <a:sym typeface="Century Gothic"/>
              </a:rPr>
              <a:t> / Nick Avery</a:t>
            </a:r>
          </a:p>
          <a:p>
            <a:pPr marL="0" marR="0" lvl="0" indent="0" algn="l" rtl="0">
              <a:lnSpc>
                <a:spcPct val="90000"/>
              </a:lnSpc>
              <a:spcBef>
                <a:spcPts val="0"/>
              </a:spcBef>
              <a:spcAft>
                <a:spcPts val="0"/>
              </a:spcAft>
              <a:buClr>
                <a:srgbClr val="FFFFFF"/>
              </a:buClr>
              <a:buSzPts val="1400"/>
              <a:buFont typeface="Century Gothic"/>
              <a:buNone/>
            </a:pPr>
            <a:r>
              <a:rPr lang="en-GB" sz="1400"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26/05</a:t>
            </a:r>
            <a:r>
              <a:rPr lang="en-GB" sz="1400" dirty="0">
                <a:solidFill>
                  <a:srgbClr val="FFFFFF"/>
                </a:solidFill>
                <a:latin typeface="Century Gothic"/>
                <a:ea typeface="Century Gothic"/>
                <a:cs typeface="Century Gothic"/>
                <a:sym typeface="Century Gothic"/>
              </a:rPr>
              <a:t>/21</a:t>
            </a:r>
            <a:endParaRPr sz="1400" dirty="0">
              <a:solidFill>
                <a:srgbClr val="FFFFFF"/>
              </a:solidFill>
              <a:latin typeface="Century Gothic"/>
              <a:ea typeface="Century Gothic"/>
              <a:cs typeface="Century Gothic"/>
              <a:sym typeface="Century Gothic"/>
            </a:endParaRPr>
          </a:p>
        </p:txBody>
      </p:sp>
      <p:pic>
        <p:nvPicPr>
          <p:cNvPr id="668" name="Google Shape;668;p24"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2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75" name="Google Shape;675;p25"/>
          <p:cNvSpPr txBox="1">
            <a:spLocks noGrp="1"/>
          </p:cNvSpPr>
          <p:nvPr>
            <p:ph type="title"/>
          </p:nvPr>
        </p:nvSpPr>
        <p:spPr>
          <a:xfrm>
            <a:off x="0"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676" name="Google Shape;676;p25"/>
          <p:cNvSpPr/>
          <p:nvPr/>
        </p:nvSpPr>
        <p:spPr>
          <a:xfrm>
            <a:off x="10113696" y="266018"/>
            <a:ext cx="196685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leer / escibir</a:t>
            </a:r>
            <a:endParaRPr sz="2000" b="1">
              <a:solidFill>
                <a:srgbClr val="FFFFFF"/>
              </a:solidFill>
              <a:latin typeface="Century Gothic"/>
              <a:ea typeface="Century Gothic"/>
              <a:cs typeface="Century Gothic"/>
              <a:sym typeface="Century Gothic"/>
            </a:endParaRPr>
          </a:p>
        </p:txBody>
      </p:sp>
      <p:sp>
        <p:nvSpPr>
          <p:cNvPr id="677" name="Google Shape;677;p25"/>
          <p:cNvSpPr/>
          <p:nvPr/>
        </p:nvSpPr>
        <p:spPr>
          <a:xfrm>
            <a:off x="148727" y="4815562"/>
            <a:ext cx="2387528" cy="1243602"/>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corazon</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[heart]</a:t>
            </a:r>
            <a:endParaRPr sz="2800">
              <a:solidFill>
                <a:srgbClr val="FFFFFF"/>
              </a:solidFill>
              <a:latin typeface="Century Gothic"/>
              <a:ea typeface="Century Gothic"/>
              <a:cs typeface="Century Gothic"/>
              <a:sym typeface="Century Gothic"/>
            </a:endParaRPr>
          </a:p>
        </p:txBody>
      </p:sp>
      <p:sp>
        <p:nvSpPr>
          <p:cNvPr id="678" name="Google Shape;678;p25"/>
          <p:cNvSpPr/>
          <p:nvPr/>
        </p:nvSpPr>
        <p:spPr>
          <a:xfrm>
            <a:off x="142382" y="341320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mejor</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[better]</a:t>
            </a:r>
            <a:endParaRPr sz="2800">
              <a:solidFill>
                <a:srgbClr val="FFFFFF"/>
              </a:solidFill>
              <a:latin typeface="Century Gothic"/>
              <a:ea typeface="Century Gothic"/>
              <a:cs typeface="Century Gothic"/>
              <a:sym typeface="Century Gothic"/>
            </a:endParaRPr>
          </a:p>
        </p:txBody>
      </p:sp>
      <p:sp>
        <p:nvSpPr>
          <p:cNvPr id="679" name="Google Shape;679;p25"/>
          <p:cNvSpPr/>
          <p:nvPr/>
        </p:nvSpPr>
        <p:spPr>
          <a:xfrm>
            <a:off x="155610" y="202407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avion</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[plane]</a:t>
            </a:r>
            <a:endParaRPr sz="2800">
              <a:solidFill>
                <a:srgbClr val="FFFFFF"/>
              </a:solidFill>
              <a:latin typeface="Century Gothic"/>
              <a:ea typeface="Century Gothic"/>
              <a:cs typeface="Century Gothic"/>
              <a:sym typeface="Century Gothic"/>
            </a:endParaRPr>
          </a:p>
        </p:txBody>
      </p:sp>
      <p:sp>
        <p:nvSpPr>
          <p:cNvPr id="680" name="Google Shape;680;p25"/>
          <p:cNvSpPr/>
          <p:nvPr/>
        </p:nvSpPr>
        <p:spPr>
          <a:xfrm>
            <a:off x="2689196" y="2044175"/>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adios</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[goodbye]</a:t>
            </a:r>
            <a:endParaRPr sz="2800">
              <a:solidFill>
                <a:srgbClr val="FFFFFF"/>
              </a:solidFill>
              <a:latin typeface="Century Gothic"/>
              <a:ea typeface="Century Gothic"/>
              <a:cs typeface="Century Gothic"/>
              <a:sym typeface="Century Gothic"/>
            </a:endParaRPr>
          </a:p>
        </p:txBody>
      </p:sp>
      <p:sp>
        <p:nvSpPr>
          <p:cNvPr id="681" name="Google Shape;681;p25"/>
          <p:cNvSpPr/>
          <p:nvPr/>
        </p:nvSpPr>
        <p:spPr>
          <a:xfrm>
            <a:off x="2675967" y="343330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peor</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[worse]</a:t>
            </a:r>
            <a:endParaRPr sz="2800">
              <a:solidFill>
                <a:srgbClr val="FFFFFF"/>
              </a:solidFill>
              <a:latin typeface="Century Gothic"/>
              <a:ea typeface="Century Gothic"/>
              <a:cs typeface="Century Gothic"/>
              <a:sym typeface="Century Gothic"/>
            </a:endParaRPr>
          </a:p>
        </p:txBody>
      </p:sp>
      <p:sp>
        <p:nvSpPr>
          <p:cNvPr id="682" name="Google Shape;682;p25"/>
          <p:cNvSpPr/>
          <p:nvPr/>
        </p:nvSpPr>
        <p:spPr>
          <a:xfrm>
            <a:off x="2689195" y="483566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reloj</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[watch]</a:t>
            </a:r>
            <a:endParaRPr sz="2800" dirty="0">
              <a:solidFill>
                <a:srgbClr val="FFFFFF"/>
              </a:solidFill>
              <a:latin typeface="Century Gothic"/>
              <a:ea typeface="Century Gothic"/>
              <a:cs typeface="Century Gothic"/>
              <a:sym typeface="Century Gothic"/>
            </a:endParaRPr>
          </a:p>
        </p:txBody>
      </p:sp>
      <p:sp>
        <p:nvSpPr>
          <p:cNvPr id="683" name="Google Shape;683;p25"/>
          <p:cNvSpPr/>
          <p:nvPr/>
        </p:nvSpPr>
        <p:spPr>
          <a:xfrm>
            <a:off x="5202669" y="2044175"/>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total</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[total]</a:t>
            </a:r>
            <a:endParaRPr sz="2800">
              <a:solidFill>
                <a:srgbClr val="FFFFFF"/>
              </a:solidFill>
              <a:latin typeface="Century Gothic"/>
              <a:ea typeface="Century Gothic"/>
              <a:cs typeface="Century Gothic"/>
              <a:sym typeface="Century Gothic"/>
            </a:endParaRPr>
          </a:p>
        </p:txBody>
      </p:sp>
      <p:sp>
        <p:nvSpPr>
          <p:cNvPr id="684" name="Google Shape;684;p25"/>
          <p:cNvSpPr/>
          <p:nvPr/>
        </p:nvSpPr>
        <p:spPr>
          <a:xfrm>
            <a:off x="5202669" y="344653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salud</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[health]</a:t>
            </a:r>
            <a:endParaRPr sz="2800">
              <a:solidFill>
                <a:srgbClr val="FFFFFF"/>
              </a:solidFill>
              <a:latin typeface="Century Gothic"/>
              <a:ea typeface="Century Gothic"/>
              <a:cs typeface="Century Gothic"/>
              <a:sym typeface="Century Gothic"/>
            </a:endParaRPr>
          </a:p>
        </p:txBody>
      </p:sp>
      <p:sp>
        <p:nvSpPr>
          <p:cNvPr id="685" name="Google Shape;685;p25"/>
          <p:cNvSpPr/>
          <p:nvPr/>
        </p:nvSpPr>
        <p:spPr>
          <a:xfrm>
            <a:off x="5202669" y="484889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habitacion</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[bedroom]</a:t>
            </a:r>
            <a:endParaRPr sz="2800">
              <a:solidFill>
                <a:srgbClr val="FFFFFF"/>
              </a:solidFill>
              <a:latin typeface="Century Gothic"/>
              <a:ea typeface="Century Gothic"/>
              <a:cs typeface="Century Gothic"/>
              <a:sym typeface="Century Gothic"/>
            </a:endParaRPr>
          </a:p>
        </p:txBody>
      </p:sp>
      <p:sp>
        <p:nvSpPr>
          <p:cNvPr id="686" name="Google Shape;686;p25"/>
          <p:cNvSpPr/>
          <p:nvPr/>
        </p:nvSpPr>
        <p:spPr>
          <a:xfrm>
            <a:off x="7716142" y="205740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jardin</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[garden] </a:t>
            </a:r>
            <a:endParaRPr sz="2800">
              <a:solidFill>
                <a:srgbClr val="FFFFFF"/>
              </a:solidFill>
              <a:latin typeface="Century Gothic"/>
              <a:ea typeface="Century Gothic"/>
              <a:cs typeface="Century Gothic"/>
              <a:sym typeface="Century Gothic"/>
            </a:endParaRPr>
          </a:p>
        </p:txBody>
      </p:sp>
      <p:sp>
        <p:nvSpPr>
          <p:cNvPr id="687" name="Google Shape;687;p25"/>
          <p:cNvSpPr/>
          <p:nvPr/>
        </p:nvSpPr>
        <p:spPr>
          <a:xfrm>
            <a:off x="7716143" y="3459764"/>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accion</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[action]</a:t>
            </a:r>
            <a:endParaRPr sz="2800">
              <a:solidFill>
                <a:srgbClr val="FFFFFF"/>
              </a:solidFill>
              <a:latin typeface="Century Gothic"/>
              <a:ea typeface="Century Gothic"/>
              <a:cs typeface="Century Gothic"/>
              <a:sym typeface="Century Gothic"/>
            </a:endParaRPr>
          </a:p>
        </p:txBody>
      </p:sp>
      <p:sp>
        <p:nvSpPr>
          <p:cNvPr id="688" name="Google Shape;688;p25"/>
          <p:cNvSpPr/>
          <p:nvPr/>
        </p:nvSpPr>
        <p:spPr>
          <a:xfrm>
            <a:off x="7716142" y="4848893"/>
            <a:ext cx="2387528" cy="1237245"/>
          </a:xfrm>
          <a:prstGeom prst="rect">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FFFFFF"/>
                </a:solidFill>
                <a:latin typeface="Century Gothic"/>
                <a:ea typeface="Century Gothic"/>
                <a:cs typeface="Century Gothic"/>
                <a:sym typeface="Century Gothic"/>
              </a:rPr>
              <a:t>interes</a:t>
            </a:r>
          </a:p>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[interest]</a:t>
            </a:r>
            <a:endParaRPr sz="2800">
              <a:solidFill>
                <a:srgbClr val="FFFFFF"/>
              </a:solidFill>
              <a:latin typeface="Century Gothic"/>
              <a:ea typeface="Century Gothic"/>
              <a:cs typeface="Century Gothic"/>
              <a:sym typeface="Century Gothic"/>
            </a:endParaRPr>
          </a:p>
        </p:txBody>
      </p:sp>
      <p:sp>
        <p:nvSpPr>
          <p:cNvPr id="689" name="Google Shape;689;p25"/>
          <p:cNvSpPr txBox="1"/>
          <p:nvPr/>
        </p:nvSpPr>
        <p:spPr>
          <a:xfrm>
            <a:off x="132828" y="1384312"/>
            <a:ext cx="89691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Elige</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siete</a:t>
            </a:r>
            <a:r>
              <a:rPr lang="en-GB" sz="2400" dirty="0">
                <a:solidFill>
                  <a:srgbClr val="1F3864"/>
                </a:solidFill>
                <a:latin typeface="Century Gothic"/>
                <a:ea typeface="Century Gothic"/>
                <a:cs typeface="Century Gothic"/>
                <a:sym typeface="Century Gothic"/>
              </a:rPr>
              <a:t>! Escribe las 7 palabras que </a:t>
            </a:r>
            <a:r>
              <a:rPr lang="en-GB" sz="2400" err="1">
                <a:solidFill>
                  <a:srgbClr val="1F3864"/>
                </a:solidFill>
                <a:latin typeface="Century Gothic"/>
                <a:ea typeface="Century Gothic"/>
                <a:cs typeface="Century Gothic"/>
                <a:sym typeface="Century Gothic"/>
              </a:rPr>
              <a:t>deben</a:t>
            </a:r>
            <a:r>
              <a:rPr lang="en-GB" sz="2400">
                <a:solidFill>
                  <a:srgbClr val="1F3864"/>
                </a:solidFill>
                <a:latin typeface="Century Gothic"/>
                <a:ea typeface="Century Gothic"/>
                <a:cs typeface="Century Gothic"/>
                <a:sym typeface="Century Gothic"/>
              </a:rPr>
              <a:t> llevar tilde.</a:t>
            </a:r>
            <a:endParaRPr sz="2400" dirty="0">
              <a:solidFill>
                <a:srgbClr val="1F3864"/>
              </a:solidFill>
              <a:latin typeface="Century Gothic"/>
              <a:ea typeface="Century Gothic"/>
              <a:cs typeface="Century Gothic"/>
              <a:sym typeface="Century Gothic"/>
            </a:endParaRPr>
          </a:p>
        </p:txBody>
      </p:sp>
      <p:sp>
        <p:nvSpPr>
          <p:cNvPr id="690" name="Google Shape;690;p25"/>
          <p:cNvSpPr/>
          <p:nvPr/>
        </p:nvSpPr>
        <p:spPr>
          <a:xfrm>
            <a:off x="501780" y="2186524"/>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avión</a:t>
            </a:r>
            <a:endParaRPr sz="2800">
              <a:solidFill>
                <a:srgbClr val="FFFFFF"/>
              </a:solidFill>
              <a:latin typeface="Century Gothic"/>
              <a:ea typeface="Century Gothic"/>
              <a:cs typeface="Century Gothic"/>
              <a:sym typeface="Century Gothic"/>
            </a:endParaRPr>
          </a:p>
        </p:txBody>
      </p:sp>
      <p:sp>
        <p:nvSpPr>
          <p:cNvPr id="691" name="Google Shape;691;p25"/>
          <p:cNvSpPr/>
          <p:nvPr/>
        </p:nvSpPr>
        <p:spPr>
          <a:xfrm>
            <a:off x="3078637" y="2153193"/>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adiós</a:t>
            </a:r>
            <a:endParaRPr sz="2800">
              <a:solidFill>
                <a:srgbClr val="FFFFFF"/>
              </a:solidFill>
              <a:latin typeface="Century Gothic"/>
              <a:ea typeface="Century Gothic"/>
              <a:cs typeface="Century Gothic"/>
              <a:sym typeface="Century Gothic"/>
            </a:endParaRPr>
          </a:p>
        </p:txBody>
      </p:sp>
      <p:sp>
        <p:nvSpPr>
          <p:cNvPr id="692" name="Google Shape;692;p25"/>
          <p:cNvSpPr/>
          <p:nvPr/>
        </p:nvSpPr>
        <p:spPr>
          <a:xfrm>
            <a:off x="8084318" y="2206370"/>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jardín</a:t>
            </a:r>
            <a:endParaRPr sz="2800">
              <a:solidFill>
                <a:srgbClr val="FFFFFF"/>
              </a:solidFill>
              <a:latin typeface="Century Gothic"/>
              <a:ea typeface="Century Gothic"/>
              <a:cs typeface="Century Gothic"/>
              <a:sym typeface="Century Gothic"/>
            </a:endParaRPr>
          </a:p>
        </p:txBody>
      </p:sp>
      <p:sp>
        <p:nvSpPr>
          <p:cNvPr id="693" name="Google Shape;693;p25"/>
          <p:cNvSpPr/>
          <p:nvPr/>
        </p:nvSpPr>
        <p:spPr>
          <a:xfrm>
            <a:off x="8084318" y="3595487"/>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acción</a:t>
            </a:r>
            <a:endParaRPr sz="2800">
              <a:solidFill>
                <a:srgbClr val="FFFFFF"/>
              </a:solidFill>
              <a:latin typeface="Century Gothic"/>
              <a:ea typeface="Century Gothic"/>
              <a:cs typeface="Century Gothic"/>
              <a:sym typeface="Century Gothic"/>
            </a:endParaRPr>
          </a:p>
        </p:txBody>
      </p:sp>
      <p:sp>
        <p:nvSpPr>
          <p:cNvPr id="694" name="Google Shape;694;p25"/>
          <p:cNvSpPr/>
          <p:nvPr/>
        </p:nvSpPr>
        <p:spPr>
          <a:xfrm>
            <a:off x="516227" y="4947861"/>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corazón</a:t>
            </a:r>
            <a:endParaRPr sz="2800">
              <a:solidFill>
                <a:srgbClr val="FFFFFF"/>
              </a:solidFill>
              <a:latin typeface="Century Gothic"/>
              <a:ea typeface="Century Gothic"/>
              <a:cs typeface="Century Gothic"/>
              <a:sym typeface="Century Gothic"/>
            </a:endParaRPr>
          </a:p>
        </p:txBody>
      </p:sp>
      <p:sp>
        <p:nvSpPr>
          <p:cNvPr id="695" name="Google Shape;695;p25"/>
          <p:cNvSpPr/>
          <p:nvPr/>
        </p:nvSpPr>
        <p:spPr>
          <a:xfrm>
            <a:off x="5355114" y="4964782"/>
            <a:ext cx="2143067" cy="489503"/>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habitación</a:t>
            </a:r>
            <a:endParaRPr sz="2800">
              <a:solidFill>
                <a:srgbClr val="FFFFFF"/>
              </a:solidFill>
              <a:latin typeface="Century Gothic"/>
              <a:ea typeface="Century Gothic"/>
              <a:cs typeface="Century Gothic"/>
              <a:sym typeface="Century Gothic"/>
            </a:endParaRPr>
          </a:p>
        </p:txBody>
      </p:sp>
      <p:sp>
        <p:nvSpPr>
          <p:cNvPr id="696" name="Google Shape;696;p25"/>
          <p:cNvSpPr/>
          <p:nvPr/>
        </p:nvSpPr>
        <p:spPr>
          <a:xfrm>
            <a:off x="8038812" y="4964783"/>
            <a:ext cx="1693287" cy="489502"/>
          </a:xfrm>
          <a:prstGeom prst="rect">
            <a:avLst/>
          </a:prstGeom>
          <a:solidFill>
            <a:srgbClr val="11507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rgbClr val="FFFFFF"/>
                </a:solidFill>
                <a:latin typeface="Century Gothic"/>
                <a:ea typeface="Century Gothic"/>
                <a:cs typeface="Century Gothic"/>
                <a:sym typeface="Century Gothic"/>
              </a:rPr>
              <a:t>interés</a:t>
            </a:r>
            <a:endParaRPr sz="2800">
              <a:solidFill>
                <a:srgbClr val="FFFFFF"/>
              </a:solidFill>
              <a:latin typeface="Century Gothic"/>
              <a:ea typeface="Century Gothic"/>
              <a:cs typeface="Century Gothic"/>
              <a:sym typeface="Century Gothic"/>
            </a:endParaRPr>
          </a:p>
        </p:txBody>
      </p:sp>
      <p:sp>
        <p:nvSpPr>
          <p:cNvPr id="43" name="Rectangle 14">
            <a:extLst>
              <a:ext uri="{FF2B5EF4-FFF2-40B4-BE49-F238E27FC236}">
                <a16:creationId xmlns:a16="http://schemas.microsoft.com/office/drawing/2014/main" id="{60F676D7-917C-C54F-B085-D1293E0BE482}"/>
              </a:ext>
            </a:extLst>
          </p:cNvPr>
          <p:cNvSpPr/>
          <p:nvPr/>
        </p:nvSpPr>
        <p:spPr>
          <a:xfrm>
            <a:off x="10405271" y="5485062"/>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2">
            <a:extLst>
              <a:ext uri="{FF2B5EF4-FFF2-40B4-BE49-F238E27FC236}">
                <a16:creationId xmlns:a16="http://schemas.microsoft.com/office/drawing/2014/main" id="{AE591573-3A6F-DF40-9947-06192FC31215}"/>
              </a:ext>
            </a:extLst>
          </p:cNvPr>
          <p:cNvSpPr>
            <a:spLocks noChangeArrowheads="1"/>
          </p:cNvSpPr>
          <p:nvPr/>
        </p:nvSpPr>
        <p:spPr bwMode="auto">
          <a:xfrm>
            <a:off x="10700015" y="138431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Rectangle 3">
            <a:extLst>
              <a:ext uri="{FF2B5EF4-FFF2-40B4-BE49-F238E27FC236}">
                <a16:creationId xmlns:a16="http://schemas.microsoft.com/office/drawing/2014/main" id="{77080E00-8280-0248-BE8E-DE6FC9E3C495}"/>
              </a:ext>
            </a:extLst>
          </p:cNvPr>
          <p:cNvSpPr>
            <a:spLocks noChangeArrowheads="1"/>
          </p:cNvSpPr>
          <p:nvPr/>
        </p:nvSpPr>
        <p:spPr bwMode="auto">
          <a:xfrm>
            <a:off x="10697649" y="138431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Line 4">
            <a:extLst>
              <a:ext uri="{FF2B5EF4-FFF2-40B4-BE49-F238E27FC236}">
                <a16:creationId xmlns:a16="http://schemas.microsoft.com/office/drawing/2014/main" id="{ADD6BCBB-476B-094E-907F-A67A8235F3BB}"/>
              </a:ext>
            </a:extLst>
          </p:cNvPr>
          <p:cNvSpPr>
            <a:spLocks noChangeShapeType="1"/>
          </p:cNvSpPr>
          <p:nvPr/>
        </p:nvSpPr>
        <p:spPr bwMode="auto">
          <a:xfrm>
            <a:off x="11383388" y="137288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7">
            <a:extLst>
              <a:ext uri="{FF2B5EF4-FFF2-40B4-BE49-F238E27FC236}">
                <a16:creationId xmlns:a16="http://schemas.microsoft.com/office/drawing/2014/main" id="{58113C43-C1D8-A245-A557-DA2C7F8E05F7}"/>
              </a:ext>
            </a:extLst>
          </p:cNvPr>
          <p:cNvSpPr>
            <a:spLocks noChangeShapeType="1"/>
          </p:cNvSpPr>
          <p:nvPr/>
        </p:nvSpPr>
        <p:spPr bwMode="auto">
          <a:xfrm>
            <a:off x="11408076" y="137288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Line 9">
            <a:extLst>
              <a:ext uri="{FF2B5EF4-FFF2-40B4-BE49-F238E27FC236}">
                <a16:creationId xmlns:a16="http://schemas.microsoft.com/office/drawing/2014/main" id="{346924C7-BF88-454A-BE5F-2FF473944F4D}"/>
              </a:ext>
            </a:extLst>
          </p:cNvPr>
          <p:cNvSpPr>
            <a:spLocks noChangeShapeType="1"/>
          </p:cNvSpPr>
          <p:nvPr/>
        </p:nvSpPr>
        <p:spPr bwMode="auto">
          <a:xfrm>
            <a:off x="11383388" y="552914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 Box 12">
            <a:extLst>
              <a:ext uri="{FF2B5EF4-FFF2-40B4-BE49-F238E27FC236}">
                <a16:creationId xmlns:a16="http://schemas.microsoft.com/office/drawing/2014/main" id="{DCB3BCEB-D52D-D347-857C-4EFADF0E347C}"/>
              </a:ext>
            </a:extLst>
          </p:cNvPr>
          <p:cNvSpPr txBox="1">
            <a:spLocks noChangeArrowheads="1"/>
          </p:cNvSpPr>
          <p:nvPr/>
        </p:nvSpPr>
        <p:spPr bwMode="auto">
          <a:xfrm>
            <a:off x="11624867" y="121503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49" name="Text Box 14">
            <a:extLst>
              <a:ext uri="{FF2B5EF4-FFF2-40B4-BE49-F238E27FC236}">
                <a16:creationId xmlns:a16="http://schemas.microsoft.com/office/drawing/2014/main" id="{05CA7616-CB12-444D-8219-EB9643085552}"/>
              </a:ext>
            </a:extLst>
          </p:cNvPr>
          <p:cNvSpPr txBox="1">
            <a:spLocks noChangeArrowheads="1"/>
          </p:cNvSpPr>
          <p:nvPr/>
        </p:nvSpPr>
        <p:spPr bwMode="auto">
          <a:xfrm>
            <a:off x="11600179" y="534861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0" name="AutoShape 11">
            <a:hlinkClick r:id="" action="ppaction://noaction" highlightClick="1"/>
            <a:extLst>
              <a:ext uri="{FF2B5EF4-FFF2-40B4-BE49-F238E27FC236}">
                <a16:creationId xmlns:a16="http://schemas.microsoft.com/office/drawing/2014/main" id="{6CF71AEB-1A20-764A-8342-2D8481CA201B}"/>
              </a:ext>
            </a:extLst>
          </p:cNvPr>
          <p:cNvSpPr>
            <a:spLocks noChangeArrowheads="1"/>
          </p:cNvSpPr>
          <p:nvPr/>
        </p:nvSpPr>
        <p:spPr bwMode="auto">
          <a:xfrm>
            <a:off x="10436751" y="5759565"/>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7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7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7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8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8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8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8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8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8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8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8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68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67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678"/>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7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68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81"/>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68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68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684"/>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685"/>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686"/>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68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68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0"/>
                    </p:tgtEl>
                  </p:cond>
                </p:stCondLst>
                <p:endSync evt="end" delay="0">
                  <p:rtn val="all"/>
                </p:endSync>
                <p:childTnLst>
                  <p:par>
                    <p:cTn id="70" fill="hold">
                      <p:stCondLst>
                        <p:cond delay="0"/>
                      </p:stCondLst>
                      <p:childTnLst>
                        <p:par>
                          <p:cTn id="71" fill="hold">
                            <p:stCondLst>
                              <p:cond delay="0"/>
                            </p:stCondLst>
                            <p:childTnLst>
                              <p:par>
                                <p:cTn id="72" presetID="12" presetClass="exit" presetSubtype="4" fill="hold" nodeType="afterEffect">
                                  <p:stCondLst>
                                    <p:cond delay="0"/>
                                  </p:stCondLst>
                                  <p:childTnLst>
                                    <p:animEffect transition="out" filter="slide(fromBottom)">
                                      <p:cBhvr>
                                        <p:cTn id="73" dur="59000"/>
                                        <p:tgtEl>
                                          <p:spTgt spid="40"/>
                                        </p:tgtEl>
                                      </p:cBhvr>
                                    </p:animEffect>
                                    <p:set>
                                      <p:cBhvr>
                                        <p:cTn id="74"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677" grpId="0" animBg="1"/>
      <p:bldP spid="677" grpId="1" animBg="1"/>
      <p:bldP spid="678" grpId="0" animBg="1"/>
      <p:bldP spid="678" grpId="1" animBg="1"/>
      <p:bldP spid="679" grpId="0" animBg="1"/>
      <p:bldP spid="679" grpId="1" animBg="1"/>
      <p:bldP spid="680" grpId="0" animBg="1"/>
      <p:bldP spid="680" grpId="1" animBg="1"/>
      <p:bldP spid="681" grpId="0" animBg="1"/>
      <p:bldP spid="681" grpId="1" animBg="1"/>
      <p:bldP spid="682" grpId="0" animBg="1"/>
      <p:bldP spid="682" grpId="1" animBg="1"/>
      <p:bldP spid="683" grpId="0" animBg="1"/>
      <p:bldP spid="683" grpId="1" animBg="1"/>
      <p:bldP spid="684" grpId="0" animBg="1"/>
      <p:bldP spid="684" grpId="1" animBg="1"/>
      <p:bldP spid="685" grpId="0" animBg="1"/>
      <p:bldP spid="685" grpId="1" animBg="1"/>
      <p:bldP spid="686" grpId="0" animBg="1"/>
      <p:bldP spid="686" grpId="1" animBg="1"/>
      <p:bldP spid="687" grpId="0" animBg="1"/>
      <p:bldP spid="687" grpId="1" animBg="1"/>
      <p:bldP spid="688" grpId="0" animBg="1"/>
      <p:bldP spid="688" grpId="1" animBg="1"/>
      <p:bldP spid="690" grpId="0" animBg="1"/>
      <p:bldP spid="691" grpId="0" animBg="1"/>
      <p:bldP spid="692" grpId="0" animBg="1"/>
      <p:bldP spid="693" grpId="0" animBg="1"/>
      <p:bldP spid="694" grpId="0" animBg="1"/>
      <p:bldP spid="695" grpId="0" animBg="1"/>
      <p:bldP spid="6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2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13" name="Google Shape;713;p2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dirty="0">
                <a:solidFill>
                  <a:schemeClr val="lt1"/>
                </a:solidFill>
              </a:rPr>
              <a:t>¿</a:t>
            </a:r>
            <a:r>
              <a:rPr lang="en-GB" sz="2800" b="1" dirty="0" err="1">
                <a:solidFill>
                  <a:schemeClr val="lt1"/>
                </a:solidFill>
              </a:rPr>
              <a:t>Qué</a:t>
            </a:r>
            <a:r>
              <a:rPr lang="en-GB" sz="2800" b="1" dirty="0">
                <a:solidFill>
                  <a:schemeClr val="lt1"/>
                </a:solidFill>
              </a:rPr>
              <a:t> </a:t>
            </a:r>
            <a:r>
              <a:rPr lang="en-GB" sz="2800" b="1" dirty="0" err="1">
                <a:solidFill>
                  <a:schemeClr val="lt1"/>
                </a:solidFill>
              </a:rPr>
              <a:t>pasó</a:t>
            </a:r>
            <a:r>
              <a:rPr lang="en-GB" sz="2800" b="1" dirty="0">
                <a:solidFill>
                  <a:schemeClr val="lt1"/>
                </a:solidFill>
              </a:rPr>
              <a:t> </a:t>
            </a:r>
            <a:r>
              <a:rPr lang="en-GB" sz="2800" b="1" dirty="0" err="1">
                <a:solidFill>
                  <a:schemeClr val="lt1"/>
                </a:solidFill>
              </a:rPr>
              <a:t>en</a:t>
            </a:r>
            <a:r>
              <a:rPr lang="en-GB" sz="2800" b="1" dirty="0">
                <a:solidFill>
                  <a:schemeClr val="lt1"/>
                </a:solidFill>
              </a:rPr>
              <a:t> la fiesta de Nadia?</a:t>
            </a:r>
            <a:br>
              <a:rPr lang="en-GB" sz="2800" b="1" dirty="0">
                <a:solidFill>
                  <a:schemeClr val="lt1"/>
                </a:solidFill>
              </a:rPr>
            </a:br>
            <a:r>
              <a:rPr lang="en-GB" sz="2800" b="1" dirty="0">
                <a:solidFill>
                  <a:schemeClr val="lt1"/>
                </a:solidFill>
              </a:rPr>
              <a:t>Vocabulary practice</a:t>
            </a:r>
            <a:endParaRPr sz="2800" b="1" dirty="0">
              <a:solidFill>
                <a:schemeClr val="lt1"/>
              </a:solidFill>
            </a:endParaRPr>
          </a:p>
        </p:txBody>
      </p:sp>
      <p:sp>
        <p:nvSpPr>
          <p:cNvPr id="714" name="Google Shape;714;p26"/>
          <p:cNvSpPr/>
          <p:nvPr/>
        </p:nvSpPr>
        <p:spPr>
          <a:xfrm>
            <a:off x="10528300" y="258166"/>
            <a:ext cx="13998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715" name="Google Shape;715;p26"/>
          <p:cNvGraphicFramePr/>
          <p:nvPr>
            <p:extLst>
              <p:ext uri="{D42A27DB-BD31-4B8C-83A1-F6EECF244321}">
                <p14:modId xmlns:p14="http://schemas.microsoft.com/office/powerpoint/2010/main" val="898843538"/>
              </p:ext>
            </p:extLst>
          </p:nvPr>
        </p:nvGraphicFramePr>
        <p:xfrm>
          <a:off x="234297" y="1778178"/>
          <a:ext cx="8725563" cy="4465352"/>
        </p:xfrm>
        <a:graphic>
          <a:graphicData uri="http://schemas.openxmlformats.org/drawingml/2006/table">
            <a:tbl>
              <a:tblPr firstRow="1" bandRow="1">
                <a:tableStyleId>{DCF07AD1-ED91-461E-8050-30C504A3F58A}</a:tableStyleId>
              </a:tblPr>
              <a:tblGrid>
                <a:gridCol w="761990">
                  <a:extLst>
                    <a:ext uri="{9D8B030D-6E8A-4147-A177-3AD203B41FA5}">
                      <a16:colId xmlns:a16="http://schemas.microsoft.com/office/drawing/2014/main" val="20000"/>
                    </a:ext>
                  </a:extLst>
                </a:gridCol>
                <a:gridCol w="7963573">
                  <a:extLst>
                    <a:ext uri="{9D8B030D-6E8A-4147-A177-3AD203B41FA5}">
                      <a16:colId xmlns:a16="http://schemas.microsoft.com/office/drawing/2014/main" val="20001"/>
                    </a:ext>
                  </a:extLst>
                </a:gridCol>
              </a:tblGrid>
              <a:tr h="558169">
                <a:tc>
                  <a:txBody>
                    <a:bodyPr/>
                    <a:lstStyle/>
                    <a:p>
                      <a:pPr marL="0" marR="0" lvl="0" indent="0" algn="ctr" rtl="0">
                        <a:spcBef>
                          <a:spcPts val="0"/>
                        </a:spcBef>
                        <a:spcAft>
                          <a:spcPts val="0"/>
                        </a:spcAft>
                        <a:buNone/>
                      </a:pPr>
                      <a:endParaRPr sz="2400" b="0" dirty="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spcBef>
                          <a:spcPts val="0"/>
                        </a:spcBef>
                        <a:spcAft>
                          <a:spcPts val="0"/>
                        </a:spcAft>
                        <a:buNone/>
                      </a:pPr>
                      <a:r>
                        <a:rPr lang="en-GB" sz="2400" b="0" dirty="0">
                          <a:solidFill>
                            <a:srgbClr val="002060"/>
                          </a:solidFill>
                          <a:latin typeface="Century Gothic" panose="020B0502020202020204" pitchFamily="34" charset="0"/>
                        </a:rPr>
                        <a:t>Her son threw an empty box at her.</a:t>
                      </a:r>
                      <a:endParaRPr sz="1600" b="0" dirty="0">
                        <a:solidFill>
                          <a:srgbClr val="002060"/>
                        </a:solidFill>
                        <a:latin typeface="Century Gothic" panose="020B0502020202020204" pitchFamily="34" charset="0"/>
                      </a:endParaRPr>
                    </a:p>
                  </a:txBody>
                  <a:tcPr marL="91450" marR="91450" marT="45725" marB="45725" anchor="ctr">
                    <a:lnB w="25400" cap="flat" cmpd="sng">
                      <a:noFill/>
                      <a:prstDash val="solid"/>
                      <a:round/>
                      <a:headEnd type="none" w="sm" len="sm"/>
                      <a:tailEnd type="none" w="sm" len="sm"/>
                    </a:lnB>
                    <a:noFill/>
                  </a:tcPr>
                </a:tc>
                <a:extLst>
                  <a:ext uri="{0D108BD9-81ED-4DB2-BD59-A6C34878D82A}">
                    <a16:rowId xmlns:a16="http://schemas.microsoft.com/office/drawing/2014/main" val="10001"/>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spcBef>
                          <a:spcPts val="0"/>
                        </a:spcBef>
                        <a:spcAft>
                          <a:spcPts val="0"/>
                        </a:spcAft>
                        <a:buNone/>
                      </a:pPr>
                      <a:r>
                        <a:rPr lang="en-GB" sz="2400" b="0" dirty="0">
                          <a:solidFill>
                            <a:srgbClr val="002060"/>
                          </a:solidFill>
                          <a:latin typeface="Century Gothic" panose="020B0502020202020204" pitchFamily="34" charset="0"/>
                        </a:rPr>
                        <a:t>Her uncle offered her a</a:t>
                      </a:r>
                      <a:r>
                        <a:rPr lang="en-GB" sz="2400" b="0" baseline="0" dirty="0">
                          <a:solidFill>
                            <a:srgbClr val="002060"/>
                          </a:solidFill>
                          <a:latin typeface="Century Gothic" panose="020B0502020202020204" pitchFamily="34" charset="0"/>
                        </a:rPr>
                        <a:t> present.</a:t>
                      </a:r>
                      <a:endParaRPr sz="1600" b="0" dirty="0">
                        <a:solidFill>
                          <a:srgbClr val="002060"/>
                        </a:solidFill>
                        <a:latin typeface="Century Gothic" panose="020B0502020202020204" pitchFamily="34" charset="0"/>
                      </a:endParaRPr>
                    </a:p>
                  </a:txBody>
                  <a:tcPr marL="91450" marR="91450" marT="45725" marB="45725" anchor="ctr">
                    <a:lnT w="254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2"/>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spcBef>
                          <a:spcPts val="0"/>
                        </a:spcBef>
                        <a:spcAft>
                          <a:spcPts val="0"/>
                        </a:spcAft>
                        <a:buNone/>
                      </a:pPr>
                      <a:r>
                        <a:rPr lang="en-GB" sz="2400" b="0" dirty="0">
                          <a:solidFill>
                            <a:srgbClr val="002060"/>
                          </a:solidFill>
                          <a:latin typeface="Century Gothic" panose="020B0502020202020204" pitchFamily="34" charset="0"/>
                        </a:rPr>
                        <a:t>Her daughter </a:t>
                      </a:r>
                      <a:r>
                        <a:rPr lang="en-GB" sz="2400" b="0">
                          <a:solidFill>
                            <a:srgbClr val="002060"/>
                          </a:solidFill>
                          <a:latin typeface="Century Gothic" panose="020B0502020202020204" pitchFamily="34" charset="0"/>
                        </a:rPr>
                        <a:t>took</a:t>
                      </a:r>
                      <a:r>
                        <a:rPr lang="en-GB" sz="2400" b="0" baseline="0">
                          <a:solidFill>
                            <a:srgbClr val="002060"/>
                          </a:solidFill>
                          <a:latin typeface="Century Gothic" panose="020B0502020202020204" pitchFamily="34" charset="0"/>
                        </a:rPr>
                        <a:t> </a:t>
                      </a:r>
                      <a:r>
                        <a:rPr lang="en-GB" sz="2400" b="0">
                          <a:solidFill>
                            <a:srgbClr val="002060"/>
                          </a:solidFill>
                          <a:latin typeface="Century Gothic" panose="020B0502020202020204" pitchFamily="34" charset="0"/>
                        </a:rPr>
                        <a:t>her phone off</a:t>
                      </a:r>
                      <a:r>
                        <a:rPr lang="en-GB" sz="2400" b="0" baseline="0">
                          <a:solidFill>
                            <a:srgbClr val="002060"/>
                          </a:solidFill>
                          <a:latin typeface="Century Gothic" panose="020B0502020202020204" pitchFamily="34" charset="0"/>
                        </a:rPr>
                        <a:t> her</a:t>
                      </a:r>
                      <a:r>
                        <a:rPr lang="en-GB" sz="2400" b="0">
                          <a:solidFill>
                            <a:srgbClr val="002060"/>
                          </a:solidFill>
                          <a:latin typeface="Century Gothic" panose="020B0502020202020204" pitchFamily="34" charset="0"/>
                        </a:rPr>
                        <a:t>.</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3"/>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spcBef>
                          <a:spcPts val="0"/>
                        </a:spcBef>
                        <a:spcAft>
                          <a:spcPts val="0"/>
                        </a:spcAft>
                        <a:buNone/>
                      </a:pPr>
                      <a:r>
                        <a:rPr lang="en-GB" sz="2400" b="0" dirty="0">
                          <a:solidFill>
                            <a:srgbClr val="002060"/>
                          </a:solidFill>
                          <a:latin typeface="Century Gothic" panose="020B0502020202020204" pitchFamily="34" charset="0"/>
                        </a:rPr>
                        <a:t>Her boyfriend sent her</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twenty five emails.</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4"/>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spcBef>
                          <a:spcPts val="0"/>
                        </a:spcBef>
                        <a:spcAft>
                          <a:spcPts val="0"/>
                        </a:spcAft>
                        <a:buNone/>
                      </a:pPr>
                      <a:r>
                        <a:rPr lang="en-GB" sz="2400" b="0" dirty="0">
                          <a:solidFill>
                            <a:srgbClr val="002060"/>
                          </a:solidFill>
                          <a:latin typeface="Century Gothic" panose="020B0502020202020204" pitchFamily="34" charset="0"/>
                        </a:rPr>
                        <a:t>Her cousin wrote her a birthday card.</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5"/>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400" b="0">
                          <a:solidFill>
                            <a:srgbClr val="002060"/>
                          </a:solidFill>
                          <a:latin typeface="Century Gothic" panose="020B0502020202020204" pitchFamily="34" charset="0"/>
                        </a:rPr>
                        <a:t>Her Dad gave </a:t>
                      </a:r>
                      <a:r>
                        <a:rPr lang="en-GB" sz="2400" b="0" dirty="0">
                          <a:solidFill>
                            <a:srgbClr val="002060"/>
                          </a:solidFill>
                          <a:latin typeface="Century Gothic" panose="020B0502020202020204" pitchFamily="34" charset="0"/>
                        </a:rPr>
                        <a:t>her a beautiful dress.</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6"/>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400" b="0">
                          <a:solidFill>
                            <a:srgbClr val="002060"/>
                          </a:solidFill>
                          <a:latin typeface="Century Gothic" panose="020B0502020202020204" pitchFamily="34" charset="0"/>
                        </a:rPr>
                        <a:t>Her brother </a:t>
                      </a:r>
                      <a:r>
                        <a:rPr lang="en-GB" sz="2400" b="0" dirty="0">
                          <a:solidFill>
                            <a:srgbClr val="002060"/>
                          </a:solidFill>
                          <a:latin typeface="Century Gothic" panose="020B0502020202020204" pitchFamily="34" charset="0"/>
                        </a:rPr>
                        <a:t>bought her a watch.</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lnB w="12700" cap="flat" cmpd="sng">
                      <a:noFill/>
                      <a:prstDash val="solid"/>
                      <a:round/>
                      <a:headEnd type="none" w="sm" len="sm"/>
                      <a:tailEnd type="none" w="sm" len="sm"/>
                    </a:lnB>
                    <a:noFill/>
                  </a:tcPr>
                </a:tc>
                <a:extLst>
                  <a:ext uri="{0D108BD9-81ED-4DB2-BD59-A6C34878D82A}">
                    <a16:rowId xmlns:a16="http://schemas.microsoft.com/office/drawing/2014/main" val="10007"/>
                  </a:ext>
                </a:extLst>
              </a:tr>
              <a:tr h="558169">
                <a:tc>
                  <a:txBody>
                    <a:bodyPr/>
                    <a:lstStyle/>
                    <a:p>
                      <a:pPr marL="0" marR="0" lvl="0" indent="0" algn="ctr" rtl="0">
                        <a:spcBef>
                          <a:spcPts val="0"/>
                        </a:spcBef>
                        <a:spcAft>
                          <a:spcPts val="0"/>
                        </a:spcAft>
                        <a:buNone/>
                      </a:pPr>
                      <a:endParaRPr sz="2400" b="0">
                        <a:solidFill>
                          <a:srgbClr val="002060"/>
                        </a:solidFill>
                        <a:latin typeface="Century Gothic" panose="020B0502020202020204" pitchFamily="34" charset="0"/>
                      </a:endParaRPr>
                    </a:p>
                  </a:txBody>
                  <a:tcPr marL="91450" marR="91450" marT="45725" marB="45725" anchor="ctr">
                    <a:noFill/>
                  </a:tcPr>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400" b="0">
                          <a:solidFill>
                            <a:srgbClr val="002060"/>
                          </a:solidFill>
                          <a:latin typeface="Century Gothic" panose="020B0502020202020204" pitchFamily="34" charset="0"/>
                        </a:rPr>
                        <a:t>Her aunt </a:t>
                      </a:r>
                      <a:r>
                        <a:rPr lang="en-GB" sz="2400" b="0" dirty="0">
                          <a:solidFill>
                            <a:srgbClr val="002060"/>
                          </a:solidFill>
                          <a:latin typeface="Century Gothic" panose="020B0502020202020204" pitchFamily="34" charset="0"/>
                        </a:rPr>
                        <a:t>organised a party full </a:t>
                      </a:r>
                      <a:r>
                        <a:rPr lang="en-GB" sz="2400" b="0">
                          <a:solidFill>
                            <a:srgbClr val="002060"/>
                          </a:solidFill>
                          <a:latin typeface="Century Gothic" panose="020B0502020202020204" pitchFamily="34" charset="0"/>
                        </a:rPr>
                        <a:t>of people for her! </a:t>
                      </a:r>
                      <a:endParaRPr sz="1600" b="0" dirty="0">
                        <a:solidFill>
                          <a:srgbClr val="002060"/>
                        </a:solidFill>
                        <a:latin typeface="Century Gothic" panose="020B0502020202020204" pitchFamily="34" charset="0"/>
                      </a:endParaRPr>
                    </a:p>
                  </a:txBody>
                  <a:tcPr marL="91450" marR="91450" marT="45725" marB="45725" anchor="ctr">
                    <a:lnT w="12700" cap="flat" cmpd="sng">
                      <a:noFill/>
                      <a:prstDash val="solid"/>
                      <a:round/>
                      <a:headEnd type="none" w="sm" len="sm"/>
                      <a:tailEnd type="none" w="sm" len="sm"/>
                    </a:lnT>
                    <a:noFill/>
                  </a:tcPr>
                </a:tc>
                <a:extLst>
                  <a:ext uri="{0D108BD9-81ED-4DB2-BD59-A6C34878D82A}">
                    <a16:rowId xmlns:a16="http://schemas.microsoft.com/office/drawing/2014/main" val="10008"/>
                  </a:ext>
                </a:extLst>
              </a:tr>
            </a:tbl>
          </a:graphicData>
        </a:graphic>
      </p:graphicFrame>
      <p:sp>
        <p:nvSpPr>
          <p:cNvPr id="716" name="Google Shape;716;p26">
            <a:hlinkClick r:id="" action="ppaction://noaction">
              <a:snd r:embed="rId4" name="Su hijo le tiro%CC%81 una caja vaci%CC%81a.wav"/>
            </a:hlinkClick>
          </p:cNvPr>
          <p:cNvSpPr/>
          <p:nvPr/>
        </p:nvSpPr>
        <p:spPr>
          <a:xfrm>
            <a:off x="416183" y="186141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1</a:t>
            </a:r>
            <a:endParaRPr sz="2200"/>
          </a:p>
        </p:txBody>
      </p:sp>
      <p:sp>
        <p:nvSpPr>
          <p:cNvPr id="717" name="Google Shape;717;p26">
            <a:hlinkClick r:id="" action="ppaction://noaction">
              <a:snd r:embed="rId5" name="Su ti%CC%81o le ofrecio%CC%81 un regalo.wav"/>
            </a:hlinkClick>
          </p:cNvPr>
          <p:cNvSpPr/>
          <p:nvPr/>
        </p:nvSpPr>
        <p:spPr>
          <a:xfrm>
            <a:off x="402535" y="239783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2</a:t>
            </a:r>
            <a:endParaRPr sz="2200"/>
          </a:p>
        </p:txBody>
      </p:sp>
      <p:sp>
        <p:nvSpPr>
          <p:cNvPr id="718" name="Google Shape;718;p26">
            <a:hlinkClick r:id="" action="ppaction://noaction">
              <a:snd r:embed="rId6" name="Su hija le quito%CC%81 el mo%CC%81vil.wav"/>
            </a:hlinkClick>
          </p:cNvPr>
          <p:cNvSpPr/>
          <p:nvPr/>
        </p:nvSpPr>
        <p:spPr>
          <a:xfrm>
            <a:off x="402411" y="296922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3</a:t>
            </a:r>
            <a:endParaRPr sz="2200"/>
          </a:p>
        </p:txBody>
      </p:sp>
      <p:sp>
        <p:nvSpPr>
          <p:cNvPr id="719" name="Google Shape;719;p26">
            <a:hlinkClick r:id="" action="ppaction://noaction">
              <a:snd r:embed="rId7" name="Su novio le envio%CC%81 veinticinco correos electro%CC%81nicos.wav"/>
            </a:hlinkClick>
          </p:cNvPr>
          <p:cNvSpPr/>
          <p:nvPr/>
        </p:nvSpPr>
        <p:spPr>
          <a:xfrm>
            <a:off x="416183" y="350113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4</a:t>
            </a:r>
            <a:endParaRPr sz="2200"/>
          </a:p>
        </p:txBody>
      </p:sp>
      <p:sp>
        <p:nvSpPr>
          <p:cNvPr id="720" name="Google Shape;720;p26">
            <a:hlinkClick r:id="" action="ppaction://noaction">
              <a:snd r:embed="rId8" name="Su primo le escribio%CC%81 una tarjeta de cumplean%CC%83os.wav"/>
            </a:hlinkClick>
          </p:cNvPr>
          <p:cNvSpPr/>
          <p:nvPr/>
        </p:nvSpPr>
        <p:spPr>
          <a:xfrm>
            <a:off x="416183" y="406801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5</a:t>
            </a:r>
            <a:endParaRPr sz="2200"/>
          </a:p>
        </p:txBody>
      </p:sp>
      <p:sp>
        <p:nvSpPr>
          <p:cNvPr id="721" name="Google Shape;721;p26">
            <a:hlinkClick r:id="" action="ppaction://noaction">
              <a:snd r:embed="rId9" name="Su padre le regalo%CC%81 un vestido precioso.wav"/>
            </a:hlinkClick>
          </p:cNvPr>
          <p:cNvSpPr/>
          <p:nvPr/>
        </p:nvSpPr>
        <p:spPr>
          <a:xfrm>
            <a:off x="380313" y="463282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a:solidFill>
                  <a:srgbClr val="FFFFFF"/>
                </a:solidFill>
                <a:latin typeface="Century Gothic"/>
                <a:ea typeface="Century Gothic"/>
                <a:cs typeface="Century Gothic"/>
                <a:sym typeface="Century Gothic"/>
              </a:rPr>
              <a:t>6</a:t>
            </a:r>
            <a:endParaRPr sz="2200"/>
          </a:p>
        </p:txBody>
      </p:sp>
      <p:sp>
        <p:nvSpPr>
          <p:cNvPr id="722" name="Google Shape;722;p26">
            <a:hlinkClick r:id="" action="ppaction://noaction">
              <a:snd r:embed="rId10" name="Su hermano le compro%CC%81 un reloj.wav"/>
            </a:hlinkClick>
          </p:cNvPr>
          <p:cNvSpPr/>
          <p:nvPr/>
        </p:nvSpPr>
        <p:spPr>
          <a:xfrm>
            <a:off x="380313" y="519763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a:solidFill>
                  <a:srgbClr val="FFFFFF"/>
                </a:solidFill>
                <a:latin typeface="Century Gothic"/>
                <a:ea typeface="Century Gothic"/>
                <a:cs typeface="Century Gothic"/>
                <a:sym typeface="Century Gothic"/>
              </a:rPr>
              <a:t>7</a:t>
            </a:r>
            <a:endParaRPr sz="2200" b="1" i="0" u="none" strike="noStrike" cap="none">
              <a:solidFill>
                <a:srgbClr val="FFFFFF"/>
              </a:solidFill>
              <a:latin typeface="Century Gothic"/>
              <a:ea typeface="Century Gothic"/>
              <a:cs typeface="Century Gothic"/>
              <a:sym typeface="Century Gothic"/>
            </a:endParaRPr>
          </a:p>
        </p:txBody>
      </p:sp>
      <p:sp>
        <p:nvSpPr>
          <p:cNvPr id="723" name="Google Shape;723;p26">
            <a:hlinkClick r:id="" action="ppaction://noaction">
              <a:snd r:embed="rId11" name="Su tía le organizó una fiesta llena de gente.wav"/>
            </a:hlinkClick>
          </p:cNvPr>
          <p:cNvSpPr/>
          <p:nvPr/>
        </p:nvSpPr>
        <p:spPr>
          <a:xfrm>
            <a:off x="402411" y="576244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200" b="1" i="0" u="none" strike="noStrike" cap="none" dirty="0">
                <a:solidFill>
                  <a:srgbClr val="FFFFFF"/>
                </a:solidFill>
                <a:latin typeface="Century Gothic"/>
                <a:ea typeface="Century Gothic"/>
                <a:cs typeface="Century Gothic"/>
                <a:sym typeface="Century Gothic"/>
              </a:rPr>
              <a:t>8</a:t>
            </a:r>
            <a:endParaRPr sz="2200" dirty="0"/>
          </a:p>
        </p:txBody>
      </p:sp>
      <p:sp>
        <p:nvSpPr>
          <p:cNvPr id="724" name="Google Shape;724;p26"/>
          <p:cNvSpPr txBox="1"/>
          <p:nvPr/>
        </p:nvSpPr>
        <p:spPr>
          <a:xfrm>
            <a:off x="234297" y="1207223"/>
            <a:ext cx="625260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dirty="0" err="1">
                <a:solidFill>
                  <a:srgbClr val="1F3864"/>
                </a:solidFill>
                <a:latin typeface="Century Gothic"/>
                <a:ea typeface="Century Gothic"/>
                <a:cs typeface="Century Gothic"/>
                <a:sym typeface="Century Gothic"/>
              </a:rPr>
              <a:t>Escucha</a:t>
            </a:r>
            <a:r>
              <a:rPr lang="en-GB" sz="2400" b="1" i="0" u="none" strike="noStrike" cap="none" dirty="0">
                <a:solidFill>
                  <a:srgbClr val="1F3864"/>
                </a:solidFill>
                <a:latin typeface="Century Gothic"/>
                <a:ea typeface="Century Gothic"/>
                <a:cs typeface="Century Gothic"/>
                <a:sym typeface="Century Gothic"/>
              </a:rPr>
              <a:t> y </a:t>
            </a:r>
            <a:r>
              <a:rPr lang="en-GB" sz="2400" b="1" i="0" u="none" strike="noStrike" cap="none" dirty="0" err="1">
                <a:solidFill>
                  <a:srgbClr val="1F3864"/>
                </a:solidFill>
                <a:latin typeface="Century Gothic"/>
                <a:ea typeface="Century Gothic"/>
                <a:cs typeface="Century Gothic"/>
                <a:sym typeface="Century Gothic"/>
              </a:rPr>
              <a:t>completa</a:t>
            </a:r>
            <a:r>
              <a:rPr lang="en-GB" sz="2400" b="1" i="0" u="none" strike="noStrike" cap="none" dirty="0">
                <a:solidFill>
                  <a:srgbClr val="1F3864"/>
                </a:solidFill>
                <a:latin typeface="Century Gothic"/>
                <a:ea typeface="Century Gothic"/>
                <a:cs typeface="Century Gothic"/>
                <a:sym typeface="Century Gothic"/>
              </a:rPr>
              <a:t> las </a:t>
            </a:r>
            <a:r>
              <a:rPr lang="en-GB" sz="2400" b="1" i="0" u="none" strike="noStrike" cap="none" dirty="0" err="1">
                <a:solidFill>
                  <a:srgbClr val="1F3864"/>
                </a:solidFill>
                <a:latin typeface="Century Gothic"/>
                <a:ea typeface="Century Gothic"/>
                <a:cs typeface="Century Gothic"/>
                <a:sym typeface="Century Gothic"/>
              </a:rPr>
              <a:t>frases</a:t>
            </a:r>
            <a:r>
              <a:rPr lang="en-GB" sz="2400" b="1" i="0" u="none" strike="noStrike" cap="none" dirty="0">
                <a:solidFill>
                  <a:srgbClr val="1F3864"/>
                </a:solidFill>
                <a:latin typeface="Century Gothic"/>
                <a:ea typeface="Century Gothic"/>
                <a:cs typeface="Century Gothic"/>
                <a:sym typeface="Century Gothic"/>
              </a:rPr>
              <a:t> </a:t>
            </a:r>
            <a:r>
              <a:rPr lang="en-GB" sz="2400" b="1" i="0" u="none" strike="noStrike" cap="none" dirty="0" err="1">
                <a:solidFill>
                  <a:srgbClr val="1F3864"/>
                </a:solidFill>
                <a:latin typeface="Century Gothic"/>
                <a:ea typeface="Century Gothic"/>
                <a:cs typeface="Century Gothic"/>
                <a:sym typeface="Century Gothic"/>
              </a:rPr>
              <a:t>en</a:t>
            </a:r>
            <a:r>
              <a:rPr lang="en-GB" sz="2400" b="1" i="0" u="none" strike="noStrike" cap="none" dirty="0">
                <a:solidFill>
                  <a:srgbClr val="1F3864"/>
                </a:solidFill>
                <a:latin typeface="Century Gothic"/>
                <a:ea typeface="Century Gothic"/>
                <a:cs typeface="Century Gothic"/>
                <a:sym typeface="Century Gothic"/>
              </a:rPr>
              <a:t> </a:t>
            </a:r>
            <a:r>
              <a:rPr lang="en-GB" sz="2400" b="1" i="0" u="none" strike="noStrike" cap="none" dirty="0" err="1">
                <a:solidFill>
                  <a:srgbClr val="1F3864"/>
                </a:solidFill>
                <a:latin typeface="Century Gothic"/>
                <a:ea typeface="Century Gothic"/>
                <a:cs typeface="Century Gothic"/>
                <a:sym typeface="Century Gothic"/>
              </a:rPr>
              <a:t>inglés</a:t>
            </a:r>
            <a:r>
              <a:rPr lang="en-GB" sz="2400" b="1" i="0" u="none" strike="noStrike" cap="none" dirty="0">
                <a:solidFill>
                  <a:srgbClr val="1F3864"/>
                </a:solidFill>
                <a:latin typeface="Century Gothic"/>
                <a:ea typeface="Century Gothic"/>
                <a:cs typeface="Century Gothic"/>
                <a:sym typeface="Century Gothic"/>
              </a:rPr>
              <a:t>.</a:t>
            </a:r>
            <a:endParaRPr b="1" dirty="0"/>
          </a:p>
        </p:txBody>
      </p:sp>
      <p:sp>
        <p:nvSpPr>
          <p:cNvPr id="726" name="Google Shape;726;p26" descr="text box hiding answer"/>
          <p:cNvSpPr txBox="1"/>
          <p:nvPr/>
        </p:nvSpPr>
        <p:spPr>
          <a:xfrm>
            <a:off x="2239468" y="1904028"/>
            <a:ext cx="899982"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a:t>
            </a:r>
            <a:endParaRPr dirty="0"/>
          </a:p>
        </p:txBody>
      </p:sp>
      <p:sp>
        <p:nvSpPr>
          <p:cNvPr id="727" name="Google Shape;727;p26" descr="text box hiding answer"/>
          <p:cNvSpPr txBox="1"/>
          <p:nvPr/>
        </p:nvSpPr>
        <p:spPr>
          <a:xfrm>
            <a:off x="3666753" y="1939750"/>
            <a:ext cx="945182" cy="305648"/>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_______</a:t>
            </a:r>
            <a:endParaRPr dirty="0"/>
          </a:p>
        </p:txBody>
      </p:sp>
      <p:sp>
        <p:nvSpPr>
          <p:cNvPr id="728" name="Google Shape;728;p26" descr="text box hiding answer"/>
          <p:cNvSpPr txBox="1"/>
          <p:nvPr/>
        </p:nvSpPr>
        <p:spPr>
          <a:xfrm>
            <a:off x="1646252" y="1901349"/>
            <a:ext cx="593216"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a:t>
            </a:r>
            <a:endParaRPr dirty="0"/>
          </a:p>
        </p:txBody>
      </p:sp>
      <p:sp>
        <p:nvSpPr>
          <p:cNvPr id="731" name="Google Shape;731;p26" descr="text box hiding answer"/>
          <p:cNvSpPr txBox="1"/>
          <p:nvPr/>
        </p:nvSpPr>
        <p:spPr>
          <a:xfrm>
            <a:off x="1652737" y="2494975"/>
            <a:ext cx="842967"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a:t>
            </a:r>
            <a:endParaRPr dirty="0"/>
          </a:p>
        </p:txBody>
      </p:sp>
      <p:sp>
        <p:nvSpPr>
          <p:cNvPr id="732" name="Google Shape;732;p26" descr="text box hiding answer"/>
          <p:cNvSpPr txBox="1"/>
          <p:nvPr/>
        </p:nvSpPr>
        <p:spPr>
          <a:xfrm>
            <a:off x="1644779" y="3062497"/>
            <a:ext cx="1452072"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___________</a:t>
            </a:r>
            <a:endParaRPr dirty="0"/>
          </a:p>
        </p:txBody>
      </p:sp>
      <p:sp>
        <p:nvSpPr>
          <p:cNvPr id="736" name="Google Shape;736;p26" descr="text box hiding answer"/>
          <p:cNvSpPr txBox="1"/>
          <p:nvPr/>
        </p:nvSpPr>
        <p:spPr>
          <a:xfrm>
            <a:off x="4390832" y="4156240"/>
            <a:ext cx="1342079"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__________</a:t>
            </a:r>
            <a:endParaRPr dirty="0"/>
          </a:p>
        </p:txBody>
      </p:sp>
      <p:sp>
        <p:nvSpPr>
          <p:cNvPr id="737" name="Google Shape;737;p26" descr="text box hiding answer"/>
          <p:cNvSpPr txBox="1"/>
          <p:nvPr/>
        </p:nvSpPr>
        <p:spPr>
          <a:xfrm>
            <a:off x="4406377" y="3611662"/>
            <a:ext cx="1027711"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a:t>
            </a:r>
            <a:endParaRPr dirty="0"/>
          </a:p>
        </p:txBody>
      </p:sp>
      <p:sp>
        <p:nvSpPr>
          <p:cNvPr id="738" name="Google Shape;738;p26" descr="text box hiding answer"/>
          <p:cNvSpPr txBox="1"/>
          <p:nvPr/>
        </p:nvSpPr>
        <p:spPr>
          <a:xfrm>
            <a:off x="1664437" y="4128751"/>
            <a:ext cx="1015263"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a:t>
            </a:r>
            <a:endParaRPr dirty="0"/>
          </a:p>
        </p:txBody>
      </p:sp>
      <p:sp>
        <p:nvSpPr>
          <p:cNvPr id="739" name="Google Shape;739;p26" descr="text box hiding answer"/>
          <p:cNvSpPr txBox="1"/>
          <p:nvPr/>
        </p:nvSpPr>
        <p:spPr>
          <a:xfrm>
            <a:off x="1623499" y="5836236"/>
            <a:ext cx="831267"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a:t>
            </a:r>
            <a:endParaRPr sz="2000" b="0" i="0" u="none" strike="noStrike" cap="none" dirty="0">
              <a:solidFill>
                <a:srgbClr val="1E4E79"/>
              </a:solidFill>
              <a:latin typeface="Century Gothic"/>
              <a:ea typeface="Century Gothic"/>
              <a:cs typeface="Century Gothic"/>
              <a:sym typeface="Century Gothic"/>
            </a:endParaRPr>
          </a:p>
        </p:txBody>
      </p:sp>
      <p:sp>
        <p:nvSpPr>
          <p:cNvPr id="740" name="Google Shape;740;p26" descr="text box hiding answer"/>
          <p:cNvSpPr txBox="1"/>
          <p:nvPr/>
        </p:nvSpPr>
        <p:spPr>
          <a:xfrm>
            <a:off x="5132642" y="5829974"/>
            <a:ext cx="447994"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a:t>
            </a:r>
            <a:endParaRPr dirty="0"/>
          </a:p>
        </p:txBody>
      </p:sp>
      <p:sp>
        <p:nvSpPr>
          <p:cNvPr id="741" name="Google Shape;741;p26" descr="text box hiding answer"/>
          <p:cNvSpPr txBox="1"/>
          <p:nvPr/>
        </p:nvSpPr>
        <p:spPr>
          <a:xfrm>
            <a:off x="5587470" y="5829974"/>
            <a:ext cx="447995"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a:t>
            </a:r>
            <a:endParaRPr dirty="0"/>
          </a:p>
        </p:txBody>
      </p:sp>
      <p:sp>
        <p:nvSpPr>
          <p:cNvPr id="743" name="Google Shape;743;p26" descr="text box hiding answer"/>
          <p:cNvSpPr txBox="1"/>
          <p:nvPr/>
        </p:nvSpPr>
        <p:spPr>
          <a:xfrm>
            <a:off x="5446925" y="4722968"/>
            <a:ext cx="801475"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a:t>
            </a:r>
            <a:endParaRPr dirty="0"/>
          </a:p>
        </p:txBody>
      </p:sp>
      <p:sp>
        <p:nvSpPr>
          <p:cNvPr id="744" name="Google Shape;744;p26" descr="text box hiding answer"/>
          <p:cNvSpPr txBox="1"/>
          <p:nvPr/>
        </p:nvSpPr>
        <p:spPr>
          <a:xfrm>
            <a:off x="1564826" y="4719616"/>
            <a:ext cx="831267"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a:t>
            </a:r>
            <a:endParaRPr dirty="0"/>
          </a:p>
        </p:txBody>
      </p:sp>
      <p:sp>
        <p:nvSpPr>
          <p:cNvPr id="747" name="Google Shape;747;p26" descr="text box hiding answer"/>
          <p:cNvSpPr txBox="1"/>
          <p:nvPr/>
        </p:nvSpPr>
        <p:spPr>
          <a:xfrm>
            <a:off x="1652737" y="5271892"/>
            <a:ext cx="1145122" cy="317272"/>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________</a:t>
            </a:r>
            <a:endParaRPr dirty="0"/>
          </a:p>
        </p:txBody>
      </p:sp>
      <p:sp>
        <p:nvSpPr>
          <p:cNvPr id="748" name="Google Shape;748;p26" descr="text box hiding answer"/>
          <p:cNvSpPr txBox="1"/>
          <p:nvPr/>
        </p:nvSpPr>
        <p:spPr>
          <a:xfrm>
            <a:off x="4555306" y="5259718"/>
            <a:ext cx="1244460"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_________</a:t>
            </a:r>
            <a:endParaRPr dirty="0"/>
          </a:p>
        </p:txBody>
      </p:sp>
      <p:sp>
        <p:nvSpPr>
          <p:cNvPr id="750" name="Google Shape;750;p26" descr="text box hiding answer"/>
          <p:cNvSpPr txBox="1"/>
          <p:nvPr/>
        </p:nvSpPr>
        <p:spPr>
          <a:xfrm>
            <a:off x="6037353" y="5829974"/>
            <a:ext cx="1100047"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________</a:t>
            </a:r>
            <a:endParaRPr dirty="0"/>
          </a:p>
        </p:txBody>
      </p:sp>
      <p:sp>
        <p:nvSpPr>
          <p:cNvPr id="751" name="Google Shape;751;p26" descr="text box hiding answer"/>
          <p:cNvSpPr txBox="1"/>
          <p:nvPr/>
        </p:nvSpPr>
        <p:spPr>
          <a:xfrm>
            <a:off x="5811292" y="4146832"/>
            <a:ext cx="685624"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a:t>
            </a:r>
            <a:endParaRPr dirty="0"/>
          </a:p>
        </p:txBody>
      </p:sp>
      <p:sp>
        <p:nvSpPr>
          <p:cNvPr id="752" name="Google Shape;752;p26" descr="text box hiding answer"/>
          <p:cNvSpPr txBox="1"/>
          <p:nvPr/>
        </p:nvSpPr>
        <p:spPr>
          <a:xfrm>
            <a:off x="5508914" y="3602872"/>
            <a:ext cx="584729"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dirty="0">
                <a:solidFill>
                  <a:srgbClr val="1E4E79"/>
                </a:solidFill>
                <a:latin typeface="Century Gothic"/>
                <a:ea typeface="Century Gothic"/>
                <a:cs typeface="Century Gothic"/>
                <a:sym typeface="Century Gothic"/>
              </a:rPr>
              <a:t>__</a:t>
            </a:r>
            <a:r>
              <a:rPr lang="en-GB" sz="2000" b="0" i="0" u="none" strike="noStrike" cap="none" dirty="0">
                <a:solidFill>
                  <a:srgbClr val="1E4E79"/>
                </a:solidFill>
                <a:latin typeface="Century Gothic"/>
                <a:ea typeface="Century Gothic"/>
                <a:cs typeface="Century Gothic"/>
                <a:sym typeface="Century Gothic"/>
              </a:rPr>
              <a:t>__</a:t>
            </a:r>
            <a:endParaRPr dirty="0"/>
          </a:p>
        </p:txBody>
      </p:sp>
      <p:pic>
        <p:nvPicPr>
          <p:cNvPr id="1028" name="Picture 4" descr="send an email clipart - Clip Art Library">
            <a:extLst>
              <a:ext uri="{FF2B5EF4-FFF2-40B4-BE49-F238E27FC236}">
                <a16:creationId xmlns:a16="http://schemas.microsoft.com/office/drawing/2014/main" id="{72FCD395-D1FF-2747-944B-36B8BB018D1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104124" y="862073"/>
            <a:ext cx="23495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rt Clip art - Hearts PNG Picture png download - 4454*5262 ...">
            <a:extLst>
              <a:ext uri="{FF2B5EF4-FFF2-40B4-BE49-F238E27FC236}">
                <a16:creationId xmlns:a16="http://schemas.microsoft.com/office/drawing/2014/main" id="{AE289C73-5D1E-3345-A142-A04C5322041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849062" y="157953"/>
            <a:ext cx="863343" cy="10198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Open Present Box Png, Download Free Clip Art, Free Clip Art ...">
            <a:extLst>
              <a:ext uri="{FF2B5EF4-FFF2-40B4-BE49-F238E27FC236}">
                <a16:creationId xmlns:a16="http://schemas.microsoft.com/office/drawing/2014/main" id="{3B5F439F-5679-914E-81A0-25E2C4759D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712405" y="4866288"/>
            <a:ext cx="2099282" cy="143110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silver vivienne westwood mens watch - Clip Art Library">
            <a:extLst>
              <a:ext uri="{FF2B5EF4-FFF2-40B4-BE49-F238E27FC236}">
                <a16:creationId xmlns:a16="http://schemas.microsoft.com/office/drawing/2014/main" id="{2F0D80D9-5E32-FE47-AFE9-505F8A6A4F7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21322111">
            <a:off x="10519133" y="3277864"/>
            <a:ext cx="454809" cy="212868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 name="Google Shape;727;p26" descr="text box hiding answer">
            <a:extLst>
              <a:ext uri="{FF2B5EF4-FFF2-40B4-BE49-F238E27FC236}">
                <a16:creationId xmlns:a16="http://schemas.microsoft.com/office/drawing/2014/main" id="{48E08AD8-A1BB-7849-94A1-2996233DA791}"/>
              </a:ext>
            </a:extLst>
          </p:cNvPr>
          <p:cNvSpPr txBox="1"/>
          <p:nvPr/>
        </p:nvSpPr>
        <p:spPr>
          <a:xfrm>
            <a:off x="4615784" y="1932687"/>
            <a:ext cx="646531"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a:t>
            </a:r>
            <a:endParaRPr dirty="0"/>
          </a:p>
        </p:txBody>
      </p:sp>
      <p:sp>
        <p:nvSpPr>
          <p:cNvPr id="45" name="Google Shape;732;p26" descr="text box hiding answer"/>
          <p:cNvSpPr txBox="1"/>
          <p:nvPr/>
        </p:nvSpPr>
        <p:spPr>
          <a:xfrm>
            <a:off x="2563956" y="2483274"/>
            <a:ext cx="1169058"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_________</a:t>
            </a:r>
            <a:endParaRPr dirty="0"/>
          </a:p>
        </p:txBody>
      </p:sp>
      <p:sp>
        <p:nvSpPr>
          <p:cNvPr id="46" name="Google Shape;732;p26" descr="text box hiding answer"/>
          <p:cNvSpPr txBox="1"/>
          <p:nvPr/>
        </p:nvSpPr>
        <p:spPr>
          <a:xfrm>
            <a:off x="4509185" y="2497591"/>
            <a:ext cx="1223726"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_________</a:t>
            </a:r>
            <a:endParaRPr dirty="0"/>
          </a:p>
        </p:txBody>
      </p:sp>
      <p:sp>
        <p:nvSpPr>
          <p:cNvPr id="47" name="Google Shape;733;p26" descr="text box hiding answer"/>
          <p:cNvSpPr txBox="1"/>
          <p:nvPr/>
        </p:nvSpPr>
        <p:spPr>
          <a:xfrm>
            <a:off x="3148485" y="3062496"/>
            <a:ext cx="711419"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a:t>
            </a:r>
            <a:endParaRPr dirty="0"/>
          </a:p>
        </p:txBody>
      </p:sp>
      <p:sp>
        <p:nvSpPr>
          <p:cNvPr id="48" name="Google Shape;733;p26" descr="text box hiding answer"/>
          <p:cNvSpPr txBox="1"/>
          <p:nvPr/>
        </p:nvSpPr>
        <p:spPr>
          <a:xfrm>
            <a:off x="1646252" y="3607591"/>
            <a:ext cx="1486713" cy="313000"/>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___________</a:t>
            </a:r>
            <a:endParaRPr dirty="0"/>
          </a:p>
        </p:txBody>
      </p:sp>
      <p:sp>
        <p:nvSpPr>
          <p:cNvPr id="52" name="Google Shape;733;p26" descr="text box hiding answer"/>
          <p:cNvSpPr txBox="1"/>
          <p:nvPr/>
        </p:nvSpPr>
        <p:spPr>
          <a:xfrm>
            <a:off x="5446925" y="3057446"/>
            <a:ext cx="518526" cy="307777"/>
          </a:xfrm>
          <a:prstGeom prst="rect">
            <a:avLst/>
          </a:prstGeom>
          <a:solidFill>
            <a:schemeClr val="bg1"/>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4E79"/>
              </a:buClr>
              <a:buSzPts val="2000"/>
              <a:buFont typeface="Century Gothic"/>
              <a:buNone/>
            </a:pPr>
            <a:r>
              <a:rPr lang="en-GB" sz="2000" b="0" i="0" u="none" strike="noStrike" cap="none">
                <a:solidFill>
                  <a:srgbClr val="1E4E79"/>
                </a:solidFill>
                <a:latin typeface="Century Gothic"/>
                <a:ea typeface="Century Gothic"/>
                <a:cs typeface="Century Gothic"/>
                <a:sym typeface="Century Gothic"/>
              </a:rPr>
              <a:t>____</a:t>
            </a:r>
            <a:endParaRPr dirty="0"/>
          </a:p>
        </p:txBody>
      </p:sp>
      <p:pic>
        <p:nvPicPr>
          <p:cNvPr id="2" name="Picture 1"/>
          <p:cNvPicPr>
            <a:picLocks noChangeAspect="1"/>
          </p:cNvPicPr>
          <p:nvPr/>
        </p:nvPicPr>
        <p:blipFill rotWithShape="1">
          <a:blip r:embed="rId16">
            <a:extLst>
              <a:ext uri="{28A0092B-C50C-407E-A947-70E740481C1C}">
                <a14:useLocalDpi xmlns:a14="http://schemas.microsoft.com/office/drawing/2010/main" val="0"/>
              </a:ext>
            </a:extLst>
          </a:blip>
          <a:srcRect l="23160" r="50799"/>
          <a:stretch/>
        </p:blipFill>
        <p:spPr>
          <a:xfrm>
            <a:off x="6876394" y="-222109"/>
            <a:ext cx="926057" cy="2000287"/>
          </a:xfrm>
          <a:prstGeom prst="rect">
            <a:avLst/>
          </a:prstGeom>
        </p:spPr>
      </p:pic>
      <p:sp>
        <p:nvSpPr>
          <p:cNvPr id="44" name="Google Shape;744;p26" descr="text box hiding answer"/>
          <p:cNvSpPr txBox="1"/>
          <p:nvPr/>
        </p:nvSpPr>
        <p:spPr>
          <a:xfrm>
            <a:off x="2356732" y="4719616"/>
            <a:ext cx="831267" cy="307777"/>
          </a:xfrm>
          <a:prstGeom prst="rect">
            <a:avLst/>
          </a:prstGeom>
          <a:solidFill>
            <a:schemeClr val="bg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1E4E79"/>
              </a:buClr>
              <a:buSzPts val="2000"/>
              <a:buFont typeface="Century Gothic"/>
              <a:buNone/>
            </a:pPr>
            <a:r>
              <a:rPr lang="en-GB" sz="2000" b="0" i="0" u="none" strike="noStrike" cap="none" dirty="0">
                <a:solidFill>
                  <a:srgbClr val="1E4E79"/>
                </a:solidFill>
                <a:latin typeface="Century Gothic"/>
                <a:ea typeface="Century Gothic"/>
                <a:cs typeface="Century Gothic"/>
                <a:sym typeface="Century Gothic"/>
              </a:rPr>
              <a:t>_____</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7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7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7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7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7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7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
                                          </p:stCondLst>
                                        </p:cTn>
                                        <p:tgtEl>
                                          <p:spTgt spid="7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75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7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1"/>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7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1"/>
                                          </p:stCondLst>
                                        </p:cTn>
                                        <p:tgtEl>
                                          <p:spTgt spid="7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1"/>
                                          </p:stCondLst>
                                        </p:cTn>
                                        <p:tgtEl>
                                          <p:spTgt spid="7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1"/>
                                          </p:stCondLst>
                                        </p:cTn>
                                        <p:tgtEl>
                                          <p:spTgt spid="73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1"/>
                                          </p:stCondLst>
                                        </p:cTn>
                                        <p:tgtEl>
                                          <p:spTgt spid="7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1"/>
                                          </p:stCondLst>
                                        </p:cTn>
                                        <p:tgtEl>
                                          <p:spTgt spid="74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1"/>
                                          </p:stCondLst>
                                        </p:cTn>
                                        <p:tgtEl>
                                          <p:spTgt spid="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27"/>
          <p:cNvSpPr txBox="1">
            <a:spLocks noGrp="1"/>
          </p:cNvSpPr>
          <p:nvPr>
            <p:ph type="title"/>
          </p:nvPr>
        </p:nvSpPr>
        <p:spPr>
          <a:xfrm>
            <a:off x="345813" y="178620"/>
            <a:ext cx="9755981" cy="6429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15076"/>
              </a:buClr>
              <a:buSzPts val="2400"/>
              <a:buFont typeface="Century Gothic"/>
              <a:buNone/>
            </a:pPr>
            <a:r>
              <a:rPr lang="en-GB" sz="2400" b="1" dirty="0">
                <a:solidFill>
                  <a:srgbClr val="002060"/>
                </a:solidFill>
              </a:rPr>
              <a:t>¡</a:t>
            </a:r>
            <a:r>
              <a:rPr lang="en-GB" sz="2400" b="1" dirty="0" err="1">
                <a:solidFill>
                  <a:srgbClr val="002060"/>
                </a:solidFill>
              </a:rPr>
              <a:t>Hacer</a:t>
            </a:r>
            <a:r>
              <a:rPr lang="en-GB" sz="2400" b="1" dirty="0">
                <a:solidFill>
                  <a:srgbClr val="002060"/>
                </a:solidFill>
              </a:rPr>
              <a:t> fila! </a:t>
            </a:r>
            <a:r>
              <a:rPr lang="en-GB" sz="2400" dirty="0">
                <a:solidFill>
                  <a:srgbClr val="002060"/>
                </a:solidFill>
              </a:rPr>
              <a:t>There has been a race and the announcer reads out the finishing positions. Escribe los </a:t>
            </a:r>
            <a:r>
              <a:rPr lang="en-GB" sz="2400" dirty="0" err="1">
                <a:solidFill>
                  <a:srgbClr val="002060"/>
                </a:solidFill>
              </a:rPr>
              <a:t>números</a:t>
            </a:r>
            <a:r>
              <a:rPr lang="en-GB" sz="2400" dirty="0">
                <a:solidFill>
                  <a:srgbClr val="002060"/>
                </a:solidFill>
              </a:rPr>
              <a:t> </a:t>
            </a:r>
            <a:r>
              <a:rPr lang="en-GB" sz="2400" dirty="0" err="1">
                <a:solidFill>
                  <a:srgbClr val="002060"/>
                </a:solidFill>
              </a:rPr>
              <a:t>en</a:t>
            </a:r>
            <a:r>
              <a:rPr lang="en-GB" sz="2400" dirty="0">
                <a:solidFill>
                  <a:srgbClr val="002060"/>
                </a:solidFill>
              </a:rPr>
              <a:t> el </a:t>
            </a:r>
            <a:r>
              <a:rPr lang="en-GB" sz="2400" err="1">
                <a:solidFill>
                  <a:srgbClr val="002060"/>
                </a:solidFill>
              </a:rPr>
              <a:t>orden</a:t>
            </a:r>
            <a:r>
              <a:rPr lang="en-GB" sz="2400">
                <a:solidFill>
                  <a:srgbClr val="002060"/>
                </a:solidFill>
              </a:rPr>
              <a:t> correcto.</a:t>
            </a:r>
            <a:endParaRPr sz="2400" dirty="0">
              <a:solidFill>
                <a:srgbClr val="002060"/>
              </a:solidFill>
            </a:endParaRPr>
          </a:p>
        </p:txBody>
      </p:sp>
      <p:sp>
        <p:nvSpPr>
          <p:cNvPr id="760" name="Google Shape;760;p27"/>
          <p:cNvSpPr/>
          <p:nvPr/>
        </p:nvSpPr>
        <p:spPr>
          <a:xfrm>
            <a:off x="10509956" y="258166"/>
            <a:ext cx="1418187"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escuch</a:t>
            </a:r>
            <a:r>
              <a:rPr lang="en-GB" sz="2000" b="1" i="0" u="none" strike="noStrike" cap="none">
                <a:solidFill>
                  <a:srgbClr val="FFFFFF"/>
                </a:solidFill>
                <a:latin typeface="Century Gothic"/>
                <a:ea typeface="Century Gothic"/>
                <a:cs typeface="Century Gothic"/>
                <a:sym typeface="Century Gothic"/>
              </a:rPr>
              <a:t>ar</a:t>
            </a:r>
            <a:endParaRPr sz="2000" b="1" i="0" u="none" strike="noStrike" cap="none">
              <a:solidFill>
                <a:srgbClr val="FFFFFF"/>
              </a:solidFill>
              <a:latin typeface="Century Gothic"/>
              <a:ea typeface="Century Gothic"/>
              <a:cs typeface="Century Gothic"/>
              <a:sym typeface="Century Gothic"/>
            </a:endParaRPr>
          </a:p>
        </p:txBody>
      </p:sp>
      <p:pic>
        <p:nvPicPr>
          <p:cNvPr id="761" name="Google Shape;761;p27" descr="21.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6863" y="889292"/>
            <a:ext cx="1251380" cy="1092126"/>
          </a:xfrm>
          <a:prstGeom prst="rect">
            <a:avLst/>
          </a:prstGeom>
          <a:noFill/>
          <a:ln>
            <a:noFill/>
          </a:ln>
        </p:spPr>
      </p:pic>
      <p:pic>
        <p:nvPicPr>
          <p:cNvPr id="762" name="Google Shape;762;p27" descr="22.png"/>
          <p:cNvPicPr preferRelativeResize="0"/>
          <p:nvPr/>
        </p:nvPicPr>
        <p:blipFill rotWithShape="1">
          <a:blip r:embed="rId6">
            <a:alphaModFix/>
          </a:blip>
          <a:srcRect/>
          <a:stretch/>
        </p:blipFill>
        <p:spPr>
          <a:xfrm>
            <a:off x="3057529" y="954180"/>
            <a:ext cx="1462455" cy="1128838"/>
          </a:xfrm>
          <a:prstGeom prst="rect">
            <a:avLst/>
          </a:prstGeom>
          <a:noFill/>
          <a:ln>
            <a:noFill/>
          </a:ln>
        </p:spPr>
      </p:pic>
      <p:pic>
        <p:nvPicPr>
          <p:cNvPr id="763" name="Google Shape;763;p27" descr="23.png"/>
          <p:cNvPicPr preferRelativeResize="0"/>
          <p:nvPr/>
        </p:nvPicPr>
        <p:blipFill rotWithShape="1">
          <a:blip r:embed="rId7">
            <a:alphaModFix/>
          </a:blip>
          <a:srcRect/>
          <a:stretch/>
        </p:blipFill>
        <p:spPr>
          <a:xfrm>
            <a:off x="5597528" y="939927"/>
            <a:ext cx="1296610" cy="1109223"/>
          </a:xfrm>
          <a:prstGeom prst="rect">
            <a:avLst/>
          </a:prstGeom>
          <a:noFill/>
          <a:ln>
            <a:noFill/>
          </a:ln>
        </p:spPr>
      </p:pic>
      <p:pic>
        <p:nvPicPr>
          <p:cNvPr id="764" name="Google Shape;764;p27" descr="24.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900462" y="963956"/>
            <a:ext cx="1482006" cy="1085194"/>
          </a:xfrm>
          <a:prstGeom prst="rect">
            <a:avLst/>
          </a:prstGeom>
          <a:noFill/>
          <a:ln>
            <a:noFill/>
          </a:ln>
        </p:spPr>
      </p:pic>
      <p:pic>
        <p:nvPicPr>
          <p:cNvPr id="765" name="Google Shape;765;p27" descr="25.png"/>
          <p:cNvPicPr preferRelativeResize="0"/>
          <p:nvPr/>
        </p:nvPicPr>
        <p:blipFill rotWithShape="1">
          <a:blip r:embed="rId9">
            <a:alphaModFix/>
          </a:blip>
          <a:srcRect/>
          <a:stretch/>
        </p:blipFill>
        <p:spPr>
          <a:xfrm>
            <a:off x="10067929" y="1055034"/>
            <a:ext cx="1418188" cy="977184"/>
          </a:xfrm>
          <a:prstGeom prst="rect">
            <a:avLst/>
          </a:prstGeom>
          <a:noFill/>
          <a:ln>
            <a:noFill/>
          </a:ln>
        </p:spPr>
      </p:pic>
      <p:pic>
        <p:nvPicPr>
          <p:cNvPr id="766" name="Google Shape;766;p27" descr="26.png"/>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03794" y="2168916"/>
            <a:ext cx="1326764" cy="1133302"/>
          </a:xfrm>
          <a:prstGeom prst="rect">
            <a:avLst/>
          </a:prstGeom>
          <a:noFill/>
          <a:ln>
            <a:noFill/>
          </a:ln>
        </p:spPr>
      </p:pic>
      <p:pic>
        <p:nvPicPr>
          <p:cNvPr id="767" name="Google Shape;767;p27" descr="27.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032979" y="2103289"/>
            <a:ext cx="1514467" cy="1181996"/>
          </a:xfrm>
          <a:prstGeom prst="rect">
            <a:avLst/>
          </a:prstGeom>
          <a:noFill/>
          <a:ln>
            <a:noFill/>
          </a:ln>
        </p:spPr>
      </p:pic>
      <p:pic>
        <p:nvPicPr>
          <p:cNvPr id="768" name="Google Shape;768;p27" descr="28.png"/>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495929" y="2116884"/>
            <a:ext cx="1492609" cy="1168400"/>
          </a:xfrm>
          <a:prstGeom prst="rect">
            <a:avLst/>
          </a:prstGeom>
          <a:noFill/>
          <a:ln>
            <a:noFill/>
          </a:ln>
        </p:spPr>
      </p:pic>
      <p:pic>
        <p:nvPicPr>
          <p:cNvPr id="769" name="Google Shape;769;p27" descr="29.jpe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934328" y="2094673"/>
            <a:ext cx="1440885" cy="1207545"/>
          </a:xfrm>
          <a:prstGeom prst="rect">
            <a:avLst/>
          </a:prstGeom>
          <a:noFill/>
          <a:ln>
            <a:noFill/>
          </a:ln>
        </p:spPr>
      </p:pic>
      <p:pic>
        <p:nvPicPr>
          <p:cNvPr id="770" name="Google Shape;770;p27" descr="30.png"/>
          <p:cNvPicPr preferRelativeResize="0"/>
          <p:nvPr/>
        </p:nvPicPr>
        <p:blipFill rotWithShape="1">
          <a:blip r:embed="rId14">
            <a:alphaModFix/>
          </a:blip>
          <a:srcRect/>
          <a:stretch/>
        </p:blipFill>
        <p:spPr>
          <a:xfrm>
            <a:off x="10000195" y="2221062"/>
            <a:ext cx="1477532" cy="945690"/>
          </a:xfrm>
          <a:prstGeom prst="rect">
            <a:avLst/>
          </a:prstGeom>
          <a:noFill/>
          <a:ln>
            <a:noFill/>
          </a:ln>
        </p:spPr>
      </p:pic>
      <p:sp>
        <p:nvSpPr>
          <p:cNvPr id="774" name="Google Shape;774;p27">
            <a:hlinkClick r:id="" action="ppaction://noaction">
              <a:snd r:embed="rId15" name="Sp8.3.1.5_slide_25_item_1.wav"/>
            </a:hlinkClick>
          </p:cNvPr>
          <p:cNvSpPr/>
          <p:nvPr/>
        </p:nvSpPr>
        <p:spPr>
          <a:xfrm>
            <a:off x="505794" y="36110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775" name="Google Shape;775;p27">
            <a:hlinkClick r:id="" action="ppaction://noaction">
              <a:snd r:embed="rId16" name="sp8.3.1.5_slide_25_item_2.wav"/>
            </a:hlinkClick>
          </p:cNvPr>
          <p:cNvSpPr/>
          <p:nvPr/>
        </p:nvSpPr>
        <p:spPr>
          <a:xfrm>
            <a:off x="2757927" y="364488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2</a:t>
            </a:r>
            <a:endParaRPr sz="2000" b="1" i="0" u="none" strike="noStrike" cap="none">
              <a:solidFill>
                <a:srgbClr val="FFFFFF"/>
              </a:solidFill>
              <a:latin typeface="Century Gothic"/>
              <a:ea typeface="Century Gothic"/>
              <a:cs typeface="Century Gothic"/>
              <a:sym typeface="Century Gothic"/>
            </a:endParaRPr>
          </a:p>
        </p:txBody>
      </p:sp>
      <p:sp>
        <p:nvSpPr>
          <p:cNvPr id="776" name="Google Shape;776;p27">
            <a:hlinkClick r:id="" action="ppaction://noaction">
              <a:snd r:embed="rId17" name="Sp8.3.1.5_slide_25_item_3.wav"/>
            </a:hlinkClick>
          </p:cNvPr>
          <p:cNvSpPr/>
          <p:nvPr/>
        </p:nvSpPr>
        <p:spPr>
          <a:xfrm>
            <a:off x="5162460" y="36279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3</a:t>
            </a:r>
            <a:endParaRPr sz="2000" b="1" i="0" u="none" strike="noStrike" cap="none">
              <a:solidFill>
                <a:srgbClr val="FFFFFF"/>
              </a:solidFill>
              <a:latin typeface="Century Gothic"/>
              <a:ea typeface="Century Gothic"/>
              <a:cs typeface="Century Gothic"/>
              <a:sym typeface="Century Gothic"/>
            </a:endParaRPr>
          </a:p>
        </p:txBody>
      </p:sp>
      <p:sp>
        <p:nvSpPr>
          <p:cNvPr id="777" name="Google Shape;777;p27">
            <a:hlinkClick r:id="" action="ppaction://noaction">
              <a:snd r:embed="rId18" name="Sp8.3.1.5_slide_25_item_4.wav"/>
            </a:hlinkClick>
          </p:cNvPr>
          <p:cNvSpPr/>
          <p:nvPr/>
        </p:nvSpPr>
        <p:spPr>
          <a:xfrm>
            <a:off x="7482327" y="36618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4</a:t>
            </a:r>
            <a:endParaRPr sz="2000" b="1" i="0" u="none" strike="noStrike" cap="none">
              <a:solidFill>
                <a:srgbClr val="FFFFFF"/>
              </a:solidFill>
              <a:latin typeface="Century Gothic"/>
              <a:ea typeface="Century Gothic"/>
              <a:cs typeface="Century Gothic"/>
              <a:sym typeface="Century Gothic"/>
            </a:endParaRPr>
          </a:p>
        </p:txBody>
      </p:sp>
      <p:sp>
        <p:nvSpPr>
          <p:cNvPr id="778" name="Google Shape;778;p27">
            <a:hlinkClick r:id="" action="ppaction://noaction">
              <a:snd r:embed="rId19" name="Sp8.3.1.5_slide_25_item_5.wav"/>
            </a:hlinkClick>
          </p:cNvPr>
          <p:cNvSpPr/>
          <p:nvPr/>
        </p:nvSpPr>
        <p:spPr>
          <a:xfrm>
            <a:off x="9903794" y="36618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5</a:t>
            </a:r>
            <a:endParaRPr sz="2000" b="1" i="0" u="none" strike="noStrike" cap="none">
              <a:solidFill>
                <a:srgbClr val="FFFFFF"/>
              </a:solidFill>
              <a:latin typeface="Century Gothic"/>
              <a:ea typeface="Century Gothic"/>
              <a:cs typeface="Century Gothic"/>
              <a:sym typeface="Century Gothic"/>
            </a:endParaRPr>
          </a:p>
        </p:txBody>
      </p:sp>
      <p:sp>
        <p:nvSpPr>
          <p:cNvPr id="779" name="Google Shape;779;p27">
            <a:hlinkClick r:id="" action="ppaction://noaction">
              <a:snd r:embed="rId20" name="Sp8.3.1.5_slide_25_item_6.wav"/>
            </a:hlinkClick>
          </p:cNvPr>
          <p:cNvSpPr/>
          <p:nvPr/>
        </p:nvSpPr>
        <p:spPr>
          <a:xfrm>
            <a:off x="505793" y="506728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6</a:t>
            </a:r>
            <a:endParaRPr sz="2000" b="1" i="0" u="none" strike="noStrike" cap="none">
              <a:solidFill>
                <a:srgbClr val="FFFFFF"/>
              </a:solidFill>
              <a:latin typeface="Century Gothic"/>
              <a:ea typeface="Century Gothic"/>
              <a:cs typeface="Century Gothic"/>
              <a:sym typeface="Century Gothic"/>
            </a:endParaRPr>
          </a:p>
        </p:txBody>
      </p:sp>
      <p:sp>
        <p:nvSpPr>
          <p:cNvPr id="780" name="Google Shape;780;p27">
            <a:hlinkClick r:id="" action="ppaction://noaction">
              <a:snd r:embed="rId21" name="Sp8.3.1.5_slide_25_item_7.wav"/>
            </a:hlinkClick>
          </p:cNvPr>
          <p:cNvSpPr/>
          <p:nvPr/>
        </p:nvSpPr>
        <p:spPr>
          <a:xfrm>
            <a:off x="2791793"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7</a:t>
            </a:r>
            <a:endParaRPr sz="2000" b="1" i="0" u="none" strike="noStrike" cap="none">
              <a:solidFill>
                <a:srgbClr val="FFFFFF"/>
              </a:solidFill>
              <a:latin typeface="Century Gothic"/>
              <a:ea typeface="Century Gothic"/>
              <a:cs typeface="Century Gothic"/>
              <a:sym typeface="Century Gothic"/>
            </a:endParaRPr>
          </a:p>
        </p:txBody>
      </p:sp>
      <p:sp>
        <p:nvSpPr>
          <p:cNvPr id="781" name="Google Shape;781;p27">
            <a:hlinkClick r:id="" action="ppaction://noaction">
              <a:snd r:embed="rId22" name="Sp8.3.1.5_slide_25_item_8.wav"/>
            </a:hlinkClick>
          </p:cNvPr>
          <p:cNvSpPr/>
          <p:nvPr/>
        </p:nvSpPr>
        <p:spPr>
          <a:xfrm>
            <a:off x="5179394"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8</a:t>
            </a:r>
            <a:endParaRPr sz="2000" b="1" i="0" u="none" strike="noStrike" cap="none">
              <a:solidFill>
                <a:srgbClr val="FFFFFF"/>
              </a:solidFill>
              <a:latin typeface="Century Gothic"/>
              <a:ea typeface="Century Gothic"/>
              <a:cs typeface="Century Gothic"/>
              <a:sym typeface="Century Gothic"/>
            </a:endParaRPr>
          </a:p>
        </p:txBody>
      </p:sp>
      <p:sp>
        <p:nvSpPr>
          <p:cNvPr id="782" name="Google Shape;782;p27">
            <a:hlinkClick r:id="" action="ppaction://noaction">
              <a:snd r:embed="rId23" name="Sp8.3.1.5_slide_25_item_9.wav"/>
            </a:hlinkClick>
          </p:cNvPr>
          <p:cNvSpPr/>
          <p:nvPr/>
        </p:nvSpPr>
        <p:spPr>
          <a:xfrm>
            <a:off x="7516193" y="508421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9</a:t>
            </a:r>
            <a:endParaRPr sz="2000" b="1" i="0" u="none" strike="noStrike" cap="none">
              <a:solidFill>
                <a:srgbClr val="FFFFFF"/>
              </a:solidFill>
              <a:latin typeface="Century Gothic"/>
              <a:ea typeface="Century Gothic"/>
              <a:cs typeface="Century Gothic"/>
              <a:sym typeface="Century Gothic"/>
            </a:endParaRPr>
          </a:p>
        </p:txBody>
      </p:sp>
      <p:sp>
        <p:nvSpPr>
          <p:cNvPr id="783" name="Google Shape;783;p27">
            <a:hlinkClick r:id="" action="ppaction://noaction">
              <a:snd r:embed="rId24" name="Sp8.3.1.5_slide_25_item_10.wav"/>
            </a:hlinkClick>
          </p:cNvPr>
          <p:cNvSpPr/>
          <p:nvPr/>
        </p:nvSpPr>
        <p:spPr>
          <a:xfrm>
            <a:off x="9937660" y="51011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10</a:t>
            </a:r>
            <a:endParaRPr sz="2000" b="1" i="0" u="none" strike="noStrike" cap="none">
              <a:solidFill>
                <a:srgbClr val="FFFFFF"/>
              </a:solidFill>
              <a:latin typeface="Century Gothic"/>
              <a:ea typeface="Century Gothic"/>
              <a:cs typeface="Century Gothic"/>
              <a:sym typeface="Century Gothic"/>
            </a:endParaRPr>
          </a:p>
        </p:txBody>
      </p:sp>
      <p:sp>
        <p:nvSpPr>
          <p:cNvPr id="27" name="Google Shape;759;p27">
            <a:extLst>
              <a:ext uri="{FF2B5EF4-FFF2-40B4-BE49-F238E27FC236}">
                <a16:creationId xmlns:a16="http://schemas.microsoft.com/office/drawing/2014/main" id="{E321403C-734C-3145-A591-1A468E60F8C3}"/>
              </a:ext>
            </a:extLst>
          </p:cNvPr>
          <p:cNvSpPr txBox="1">
            <a:spLocks/>
          </p:cNvSpPr>
          <p:nvPr/>
        </p:nvSpPr>
        <p:spPr>
          <a:xfrm>
            <a:off x="4156348" y="3048483"/>
            <a:ext cx="4361818" cy="64293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115076"/>
              </a:buClr>
              <a:buSzPts val="2400"/>
            </a:pPr>
            <a:r>
              <a:rPr lang="en-GB" sz="2400" b="1" dirty="0">
                <a:solidFill>
                  <a:srgbClr val="002060"/>
                </a:solidFill>
              </a:rPr>
              <a:t>¿</a:t>
            </a:r>
            <a:r>
              <a:rPr lang="en-GB" sz="2400" b="1" dirty="0" err="1">
                <a:solidFill>
                  <a:srgbClr val="002060"/>
                </a:solidFill>
              </a:rPr>
              <a:t>Qué</a:t>
            </a:r>
            <a:r>
              <a:rPr lang="en-GB" sz="2400" b="1" dirty="0">
                <a:solidFill>
                  <a:srgbClr val="002060"/>
                </a:solidFill>
              </a:rPr>
              <a:t> </a:t>
            </a:r>
            <a:r>
              <a:rPr lang="en-GB" sz="2400" b="1" dirty="0" err="1">
                <a:solidFill>
                  <a:srgbClr val="002060"/>
                </a:solidFill>
              </a:rPr>
              <a:t>números</a:t>
            </a:r>
            <a:r>
              <a:rPr lang="en-GB" sz="2400" b="1" dirty="0">
                <a:solidFill>
                  <a:srgbClr val="002060"/>
                </a:solidFill>
              </a:rPr>
              <a:t> </a:t>
            </a:r>
            <a:r>
              <a:rPr lang="en-GB" sz="2400" b="1" dirty="0" err="1">
                <a:solidFill>
                  <a:srgbClr val="002060"/>
                </a:solidFill>
              </a:rPr>
              <a:t>llevan</a:t>
            </a:r>
            <a:r>
              <a:rPr lang="en-GB" sz="2400" b="1" dirty="0">
                <a:solidFill>
                  <a:srgbClr val="002060"/>
                </a:solidFill>
              </a:rPr>
              <a:t> tilde?</a:t>
            </a:r>
          </a:p>
        </p:txBody>
      </p:sp>
      <p:sp>
        <p:nvSpPr>
          <p:cNvPr id="2" name="CuadroTexto 1">
            <a:extLst>
              <a:ext uri="{FF2B5EF4-FFF2-40B4-BE49-F238E27FC236}">
                <a16:creationId xmlns:a16="http://schemas.microsoft.com/office/drawing/2014/main" id="{BA5C0FC1-7C98-A54D-AF18-50D626F3246D}"/>
              </a:ext>
            </a:extLst>
          </p:cNvPr>
          <p:cNvSpPr txBox="1"/>
          <p:nvPr/>
        </p:nvSpPr>
        <p:spPr>
          <a:xfrm>
            <a:off x="3266651" y="4591771"/>
            <a:ext cx="1611339" cy="492443"/>
          </a:xfrm>
          <a:prstGeom prst="rect">
            <a:avLst/>
          </a:prstGeom>
          <a:solidFill>
            <a:schemeClr val="bg1"/>
          </a:solidFill>
          <a:ln>
            <a:solidFill>
              <a:srgbClr val="002060"/>
            </a:solidFill>
          </a:ln>
        </p:spPr>
        <p:txBody>
          <a:bodyPr wrap="none" rtlCol="0">
            <a:spAutoFit/>
          </a:bodyPr>
          <a:lstStyle/>
          <a:p>
            <a:r>
              <a:rPr lang="es-GB" sz="2600" dirty="0">
                <a:solidFill>
                  <a:srgbClr val="002060"/>
                </a:solidFill>
                <a:latin typeface="Century Gothic" panose="020B0502020202020204" pitchFamily="34" charset="0"/>
              </a:rPr>
              <a:t>veintidós</a:t>
            </a:r>
          </a:p>
        </p:txBody>
      </p:sp>
      <p:sp>
        <p:nvSpPr>
          <p:cNvPr id="29" name="CuadroTexto 28">
            <a:extLst>
              <a:ext uri="{FF2B5EF4-FFF2-40B4-BE49-F238E27FC236}">
                <a16:creationId xmlns:a16="http://schemas.microsoft.com/office/drawing/2014/main" id="{7F610A34-E9EE-F546-ADF1-BF5D8C903D39}"/>
              </a:ext>
            </a:extLst>
          </p:cNvPr>
          <p:cNvSpPr txBox="1"/>
          <p:nvPr/>
        </p:nvSpPr>
        <p:spPr>
          <a:xfrm>
            <a:off x="8120203" y="4591770"/>
            <a:ext cx="1579278" cy="492443"/>
          </a:xfrm>
          <a:prstGeom prst="rect">
            <a:avLst/>
          </a:prstGeom>
          <a:solidFill>
            <a:schemeClr val="bg1"/>
          </a:solidFill>
          <a:ln>
            <a:solidFill>
              <a:srgbClr val="002060"/>
            </a:solidFill>
          </a:ln>
        </p:spPr>
        <p:txBody>
          <a:bodyPr wrap="none" rtlCol="0">
            <a:spAutoFit/>
          </a:bodyPr>
          <a:lstStyle/>
          <a:p>
            <a:r>
              <a:rPr lang="es-GB" sz="2600" dirty="0">
                <a:solidFill>
                  <a:srgbClr val="002060"/>
                </a:solidFill>
                <a:latin typeface="Century Gothic" panose="020B0502020202020204" pitchFamily="34" charset="0"/>
              </a:rPr>
              <a:t>veintiséis</a:t>
            </a:r>
          </a:p>
        </p:txBody>
      </p:sp>
      <p:sp>
        <p:nvSpPr>
          <p:cNvPr id="30" name="CuadroTexto 29">
            <a:extLst>
              <a:ext uri="{FF2B5EF4-FFF2-40B4-BE49-F238E27FC236}">
                <a16:creationId xmlns:a16="http://schemas.microsoft.com/office/drawing/2014/main" id="{35CC16CB-970C-444E-832D-2920B55F4276}"/>
              </a:ext>
            </a:extLst>
          </p:cNvPr>
          <p:cNvSpPr txBox="1"/>
          <p:nvPr/>
        </p:nvSpPr>
        <p:spPr>
          <a:xfrm>
            <a:off x="935914" y="5722486"/>
            <a:ext cx="1595309" cy="492443"/>
          </a:xfrm>
          <a:prstGeom prst="rect">
            <a:avLst/>
          </a:prstGeom>
          <a:solidFill>
            <a:schemeClr val="bg1"/>
          </a:solidFill>
          <a:ln>
            <a:solidFill>
              <a:srgbClr val="002060"/>
            </a:solidFill>
          </a:ln>
        </p:spPr>
        <p:txBody>
          <a:bodyPr wrap="none" rtlCol="0">
            <a:spAutoFit/>
          </a:bodyPr>
          <a:lstStyle/>
          <a:p>
            <a:r>
              <a:rPr lang="es-GB" sz="2600" dirty="0">
                <a:solidFill>
                  <a:srgbClr val="002060"/>
                </a:solidFill>
                <a:latin typeface="Century Gothic" panose="020B0502020202020204" pitchFamily="34" charset="0"/>
              </a:rPr>
              <a:t>veintitrés</a:t>
            </a:r>
          </a:p>
        </p:txBody>
      </p:sp>
      <p:pic>
        <p:nvPicPr>
          <p:cNvPr id="3" name="Slide 25 Señoras y seño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830860" y="3543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77556E-17 L -0.74322 0.40463 " pathEditMode="relative" rAng="0" ptsTypes="AA">
                                      <p:cBhvr>
                                        <p:cTn id="6" dur="2000" fill="hold"/>
                                        <p:tgtEl>
                                          <p:spTgt spid="765"/>
                                        </p:tgtEl>
                                        <p:attrNameLst>
                                          <p:attrName>ppt_x</p:attrName>
                                          <p:attrName>ppt_y</p:attrName>
                                        </p:attrNameLst>
                                      </p:cBhvr>
                                      <p:rCtr x="-37161" y="2023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821 0.01736 L 0.02057 0.41319 " pathEditMode="relative" rAng="0" ptsTypes="AA">
                                      <p:cBhvr>
                                        <p:cTn id="10" dur="2000" fill="hold"/>
                                        <p:tgtEl>
                                          <p:spTgt spid="762"/>
                                        </p:tgtEl>
                                        <p:attrNameLst>
                                          <p:attrName>ppt_x</p:attrName>
                                          <p:attrName>ppt_y</p:attrName>
                                        </p:attrNameLst>
                                      </p:cBhvr>
                                      <p:rCtr x="1432" y="1979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859 0.02223 L -0.34701 0.23588 " pathEditMode="relative" rAng="0" ptsTypes="AA">
                                      <p:cBhvr>
                                        <p:cTn id="14" dur="2000" fill="hold"/>
                                        <p:tgtEl>
                                          <p:spTgt spid="770"/>
                                        </p:tgtEl>
                                        <p:attrNameLst>
                                          <p:attrName>ppt_x</p:attrName>
                                          <p:attrName>ppt_y</p:attrName>
                                        </p:attrNameLst>
                                      </p:cBhvr>
                                      <p:rCtr x="-16927" y="10671"/>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925 -0.00092 L 0.61367 0.20972 " pathEditMode="relative" rAng="0" ptsTypes="AA">
                                      <p:cBhvr>
                                        <p:cTn id="18" dur="2000" fill="hold"/>
                                        <p:tgtEl>
                                          <p:spTgt spid="766"/>
                                        </p:tgtEl>
                                        <p:attrNameLst>
                                          <p:attrName>ppt_x</p:attrName>
                                          <p:attrName>ppt_y</p:attrName>
                                        </p:attrNameLst>
                                      </p:cBhvr>
                                      <p:rCtr x="31146" y="10532"/>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26 -0.00023 L 0.40859 0.23495 " pathEditMode="relative" rAng="0" ptsTypes="AA">
                                      <p:cBhvr>
                                        <p:cTn id="22" dur="2000" fill="hold"/>
                                        <p:tgtEl>
                                          <p:spTgt spid="768"/>
                                        </p:tgtEl>
                                        <p:attrNameLst>
                                          <p:attrName>ppt_x</p:attrName>
                                          <p:attrName>ppt_y</p:attrName>
                                        </p:attrNameLst>
                                      </p:cBhvr>
                                      <p:rCtr x="20443" y="1175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898 0.01227 L -0.3707 0.5838 " pathEditMode="relative" rAng="0" ptsTypes="AA">
                                      <p:cBhvr>
                                        <p:cTn id="26" dur="2000" fill="hold"/>
                                        <p:tgtEl>
                                          <p:spTgt spid="763"/>
                                        </p:tgtEl>
                                        <p:attrNameLst>
                                          <p:attrName>ppt_x</p:attrName>
                                          <p:attrName>ppt_y</p:attrName>
                                        </p:attrNameLst>
                                      </p:cBhvr>
                                      <p:rCtr x="-18086" y="28565"/>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2539 0.02871 C 0.02487 0.15973 0.02448 0.29098 0.02409 0.42223 " pathEditMode="relative" ptsTypes="AA">
                                      <p:cBhvr>
                                        <p:cTn id="30" dur="2000" fill="hold"/>
                                        <p:tgtEl>
                                          <p:spTgt spid="76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365 0.00579 L 0.42826 0.59514 " pathEditMode="relative" ptsTypes="AA">
                                      <p:cBhvr>
                                        <p:cTn id="34" dur="2000" fill="hold"/>
                                        <p:tgtEl>
                                          <p:spTgt spid="761"/>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468 0.02129 L 0.01784 0.6 " pathEditMode="relative" rAng="0" ptsTypes="AA">
                                      <p:cBhvr>
                                        <p:cTn id="38" dur="2000" fill="hold"/>
                                        <p:tgtEl>
                                          <p:spTgt spid="764"/>
                                        </p:tgtEl>
                                        <p:attrNameLst>
                                          <p:attrName>ppt_x</p:attrName>
                                          <p:attrName>ppt_y</p:attrName>
                                        </p:attrNameLst>
                                      </p:cBhvr>
                                      <p:rCtr x="1120" y="2893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1106 0.01967 L 0.20559 0.42639 " pathEditMode="relative" rAng="0" ptsTypes="AA">
                                      <p:cBhvr>
                                        <p:cTn id="42" dur="2000" fill="hold"/>
                                        <p:tgtEl>
                                          <p:spTgt spid="769"/>
                                        </p:tgtEl>
                                        <p:attrNameLst>
                                          <p:attrName>ppt_x</p:attrName>
                                          <p:attrName>ppt_y</p:attrName>
                                        </p:attrNameLst>
                                      </p:cBhvr>
                                      <p:rCtr x="9727" y="20324"/>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5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
                </p:tgtEl>
              </p:cMediaNode>
            </p:audio>
          </p:childTnLst>
        </p:cTn>
      </p:par>
    </p:tnLst>
    <p:bldLst>
      <p:bldP spid="759" grpId="0"/>
      <p:bldP spid="27" grpId="0"/>
      <p:bldP spid="2"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12;p2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76200" y="0"/>
            <a:ext cx="10515600" cy="1325563"/>
          </a:xfrm>
        </p:spPr>
        <p:txBody>
          <a:bodyPr>
            <a:normAutofit/>
          </a:bodyPr>
          <a:lstStyle/>
          <a:p>
            <a:r>
              <a:rPr lang="en-GB" sz="4000" b="1" dirty="0" err="1">
                <a:solidFill>
                  <a:schemeClr val="bg1"/>
                </a:solidFill>
              </a:rPr>
              <a:t>Vocabulario</a:t>
            </a:r>
            <a:endParaRPr lang="en-GB" sz="4000" b="1" dirty="0">
              <a:solidFill>
                <a:schemeClr val="bg1"/>
              </a:solidFill>
            </a:endParaRPr>
          </a:p>
        </p:txBody>
      </p:sp>
      <p:sp>
        <p:nvSpPr>
          <p:cNvPr id="9" name="Rectangle 8"/>
          <p:cNvSpPr/>
          <p:nvPr/>
        </p:nvSpPr>
        <p:spPr>
          <a:xfrm>
            <a:off x="3419643" y="1267955"/>
            <a:ext cx="2101857" cy="421654"/>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hacer (una) fila</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0" name="Rectangle 9"/>
          <p:cNvSpPr/>
          <p:nvPr/>
        </p:nvSpPr>
        <p:spPr>
          <a:xfrm>
            <a:off x="198873" y="1267435"/>
            <a:ext cx="2940978"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to line up, make a line</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1" name="Rectangle 10"/>
          <p:cNvSpPr/>
          <p:nvPr/>
        </p:nvSpPr>
        <p:spPr>
          <a:xfrm>
            <a:off x="3439687" y="1831575"/>
            <a:ext cx="1673856"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hacer daño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2" name="Rectangle 11"/>
          <p:cNvSpPr/>
          <p:nvPr/>
        </p:nvSpPr>
        <p:spPr>
          <a:xfrm>
            <a:off x="214727" y="1813603"/>
            <a:ext cx="2837278"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to hurt (‘do harm to’)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3" name="Rectangle 12"/>
          <p:cNvSpPr/>
          <p:nvPr/>
        </p:nvSpPr>
        <p:spPr>
          <a:xfrm>
            <a:off x="197249" y="2367774"/>
            <a:ext cx="2462229"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countryside, pitch</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4" name="Rectangle 13"/>
          <p:cNvSpPr/>
          <p:nvPr/>
        </p:nvSpPr>
        <p:spPr>
          <a:xfrm>
            <a:off x="3445127" y="2360896"/>
            <a:ext cx="1398140" cy="421654"/>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el campo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6" name="Rectangle 15"/>
          <p:cNvSpPr/>
          <p:nvPr/>
        </p:nvSpPr>
        <p:spPr>
          <a:xfrm>
            <a:off x="214726" y="2934214"/>
            <a:ext cx="1501825"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back, end</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7" name="Rectangle 16"/>
          <p:cNvSpPr/>
          <p:nvPr/>
        </p:nvSpPr>
        <p:spPr>
          <a:xfrm>
            <a:off x="3419643" y="2907804"/>
            <a:ext cx="1223413"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el fondo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8" name="Rectangle 17"/>
          <p:cNvSpPr/>
          <p:nvPr/>
        </p:nvSpPr>
        <p:spPr>
          <a:xfrm>
            <a:off x="153287" y="3473705"/>
            <a:ext cx="2678511"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at the back, end of</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19" name="Rectangle 18"/>
          <p:cNvSpPr/>
          <p:nvPr/>
        </p:nvSpPr>
        <p:spPr>
          <a:xfrm>
            <a:off x="3370533" y="3502390"/>
            <a:ext cx="1719648"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al fondo de</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0" name="Rectangle 19"/>
          <p:cNvSpPr/>
          <p:nvPr/>
        </p:nvSpPr>
        <p:spPr>
          <a:xfrm>
            <a:off x="94984" y="4051580"/>
            <a:ext cx="1428086"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stadium</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1" name="Rectangle 20"/>
          <p:cNvSpPr/>
          <p:nvPr/>
        </p:nvSpPr>
        <p:spPr>
          <a:xfrm>
            <a:off x="3371692" y="4047096"/>
            <a:ext cx="1541747"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el estadio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2" name="Rectangle 21"/>
          <p:cNvSpPr/>
          <p:nvPr/>
        </p:nvSpPr>
        <p:spPr>
          <a:xfrm>
            <a:off x="-148396" y="4652795"/>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May</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3" name="Rectangle 22"/>
          <p:cNvSpPr/>
          <p:nvPr/>
        </p:nvSpPr>
        <p:spPr>
          <a:xfrm>
            <a:off x="3199402" y="4577675"/>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mayo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4" name="Rectangle 23"/>
          <p:cNvSpPr/>
          <p:nvPr/>
        </p:nvSpPr>
        <p:spPr>
          <a:xfrm>
            <a:off x="-148396" y="5235369"/>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June</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5" name="Rectangle 24"/>
          <p:cNvSpPr/>
          <p:nvPr/>
        </p:nvSpPr>
        <p:spPr>
          <a:xfrm>
            <a:off x="3139850" y="5165625"/>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junio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6" name="Rectangle 25"/>
          <p:cNvSpPr/>
          <p:nvPr/>
        </p:nvSpPr>
        <p:spPr>
          <a:xfrm>
            <a:off x="-52096" y="5719676"/>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inside</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7" name="Rectangle 26"/>
          <p:cNvSpPr/>
          <p:nvPr/>
        </p:nvSpPr>
        <p:spPr>
          <a:xfrm>
            <a:off x="3199402" y="5738768"/>
            <a:ext cx="142808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sym typeface="Century Gothic"/>
              </a:rPr>
              <a:t>dentro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28" name="Rounded Rectangle 27"/>
          <p:cNvSpPr/>
          <p:nvPr/>
        </p:nvSpPr>
        <p:spPr>
          <a:xfrm>
            <a:off x="3378676" y="1305618"/>
            <a:ext cx="2113290"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29" name="TextBox 28"/>
          <p:cNvSpPr txBox="1"/>
          <p:nvPr/>
        </p:nvSpPr>
        <p:spPr>
          <a:xfrm>
            <a:off x="6096391" y="1223668"/>
            <a:ext cx="244663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Palabras </a:t>
            </a:r>
            <a:r>
              <a:rPr lang="en-GB" sz="2000" b="1" dirty="0" err="1">
                <a:solidFill>
                  <a:srgbClr val="002060"/>
                </a:solidFill>
                <a:latin typeface="Century Gothic" panose="020B0502020202020204" pitchFamily="34" charset="0"/>
              </a:rPr>
              <a:t>nuevas</a:t>
            </a:r>
            <a:r>
              <a:rPr lang="en-GB" sz="2000" b="1" dirty="0">
                <a:solidFill>
                  <a:srgbClr val="002060"/>
                </a:solidFill>
                <a:latin typeface="Century Gothic" panose="020B0502020202020204" pitchFamily="34" charset="0"/>
              </a:rPr>
              <a:t>:</a:t>
            </a:r>
          </a:p>
        </p:txBody>
      </p:sp>
      <p:sp>
        <p:nvSpPr>
          <p:cNvPr id="30" name="Rectangle 29"/>
          <p:cNvSpPr/>
          <p:nvPr/>
        </p:nvSpPr>
        <p:spPr>
          <a:xfrm>
            <a:off x="6096025" y="2095067"/>
            <a:ext cx="1843773"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la habitación</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1" name="Rectangle 30"/>
          <p:cNvSpPr/>
          <p:nvPr/>
        </p:nvSpPr>
        <p:spPr>
          <a:xfrm>
            <a:off x="6107453" y="2559226"/>
            <a:ext cx="1217000"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el fuego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2" name="Rectangle 31"/>
          <p:cNvSpPr/>
          <p:nvPr/>
        </p:nvSpPr>
        <p:spPr>
          <a:xfrm>
            <a:off x="6107453" y="1632802"/>
            <a:ext cx="883576"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evitar</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3" name="Rectangle 32"/>
          <p:cNvSpPr/>
          <p:nvPr/>
        </p:nvSpPr>
        <p:spPr>
          <a:xfrm>
            <a:off x="6114599" y="3539948"/>
            <a:ext cx="1495922"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viejo, vieja</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5" name="Rounded Rectangle 34"/>
          <p:cNvSpPr/>
          <p:nvPr/>
        </p:nvSpPr>
        <p:spPr>
          <a:xfrm>
            <a:off x="3378677" y="1861879"/>
            <a:ext cx="2113290"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6" name="Rounded Rectangle 35"/>
          <p:cNvSpPr/>
          <p:nvPr/>
        </p:nvSpPr>
        <p:spPr>
          <a:xfrm>
            <a:off x="3370533" y="2416169"/>
            <a:ext cx="2121433"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7" name="Rounded Rectangle 36"/>
          <p:cNvSpPr/>
          <p:nvPr/>
        </p:nvSpPr>
        <p:spPr>
          <a:xfrm>
            <a:off x="3378677" y="2973347"/>
            <a:ext cx="2142824"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8" name="Rounded Rectangle 37"/>
          <p:cNvSpPr/>
          <p:nvPr/>
        </p:nvSpPr>
        <p:spPr>
          <a:xfrm>
            <a:off x="3395058" y="3530525"/>
            <a:ext cx="2096908"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39" name="Rounded Rectangle 38"/>
          <p:cNvSpPr/>
          <p:nvPr/>
        </p:nvSpPr>
        <p:spPr>
          <a:xfrm>
            <a:off x="3378676" y="4084037"/>
            <a:ext cx="2113290"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0" name="Rounded Rectangle 39"/>
          <p:cNvSpPr/>
          <p:nvPr/>
        </p:nvSpPr>
        <p:spPr>
          <a:xfrm>
            <a:off x="3378676" y="4652795"/>
            <a:ext cx="2142824"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1" name="Rounded Rectangle 40"/>
          <p:cNvSpPr/>
          <p:nvPr/>
        </p:nvSpPr>
        <p:spPr>
          <a:xfrm>
            <a:off x="3395058" y="5196799"/>
            <a:ext cx="2126442"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2" name="Rounded Rectangle 41"/>
          <p:cNvSpPr/>
          <p:nvPr/>
        </p:nvSpPr>
        <p:spPr>
          <a:xfrm>
            <a:off x="3395058" y="5714695"/>
            <a:ext cx="2126442" cy="359959"/>
          </a:xfrm>
          <a:prstGeom prst="round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latin typeface="Century Gothic" panose="020B0502020202020204" pitchFamily="34" charset="0"/>
              </a:rPr>
              <a:t>?</a:t>
            </a:r>
          </a:p>
        </p:txBody>
      </p:sp>
      <p:sp>
        <p:nvSpPr>
          <p:cNvPr id="44" name="Rectangle 43"/>
          <p:cNvSpPr/>
          <p:nvPr/>
        </p:nvSpPr>
        <p:spPr>
          <a:xfrm>
            <a:off x="7994382" y="3556105"/>
            <a:ext cx="580608"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old</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45" name="Rectangle 44"/>
          <p:cNvSpPr/>
          <p:nvPr/>
        </p:nvSpPr>
        <p:spPr>
          <a:xfrm>
            <a:off x="7994382" y="1628404"/>
            <a:ext cx="2481770" cy="421654"/>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to avoid, avoiding</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46" name="Rectangle 45"/>
          <p:cNvSpPr/>
          <p:nvPr/>
        </p:nvSpPr>
        <p:spPr>
          <a:xfrm>
            <a:off x="8022200" y="2569065"/>
            <a:ext cx="559770"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fire</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47" name="Rectangle 46"/>
          <p:cNvSpPr/>
          <p:nvPr/>
        </p:nvSpPr>
        <p:spPr>
          <a:xfrm>
            <a:off x="8028133" y="2076194"/>
            <a:ext cx="1356462" cy="396199"/>
          </a:xfrm>
          <a:prstGeom prst="rect">
            <a:avLst/>
          </a:prstGeom>
        </p:spPr>
        <p:txBody>
          <a:bodyPr wrap="none">
            <a:spAutoFit/>
          </a:bodyPr>
          <a:lstStyle/>
          <a:p>
            <a:pPr lvl="0" algn="ctr">
              <a:lnSpc>
                <a:spcPct val="107000"/>
              </a:lnSpc>
            </a:pPr>
            <a:r>
              <a:rPr lang="en-GB" sz="2000">
                <a:solidFill>
                  <a:srgbClr val="002060"/>
                </a:solidFill>
                <a:latin typeface="Century Gothic" panose="020B0502020202020204" pitchFamily="34" charset="0"/>
                <a:sym typeface="Century Gothic"/>
              </a:rPr>
              <a:t>bedroom</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48" name="Rounded Rectangular Callout 47"/>
          <p:cNvSpPr/>
          <p:nvPr/>
        </p:nvSpPr>
        <p:spPr>
          <a:xfrm>
            <a:off x="5797159" y="4174046"/>
            <a:ext cx="5925434" cy="1940877"/>
          </a:xfrm>
          <a:prstGeom prst="wedgeRoundRectCallout">
            <a:avLst>
              <a:gd name="adj1" fmla="val -19798"/>
              <a:gd name="adj2" fmla="val -5675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Antiguo</a:t>
            </a:r>
            <a:r>
              <a:rPr lang="en-GB" sz="2000">
                <a:solidFill>
                  <a:srgbClr val="002060"/>
                </a:solidFill>
                <a:latin typeface="Century Gothic" panose="020B0502020202020204" pitchFamily="34" charset="0"/>
              </a:rPr>
              <a:t>’ is often used for places and things that are ancient (e.g. a city, a coin). </a:t>
            </a:r>
          </a:p>
          <a:p>
            <a:pPr algn="ctr"/>
            <a:endParaRPr lang="en-GB" sz="2000">
              <a:solidFill>
                <a:srgbClr val="002060"/>
              </a:solidFill>
              <a:latin typeface="Century Gothic" panose="020B0502020202020204" pitchFamily="34" charset="0"/>
            </a:endParaRPr>
          </a:p>
          <a:p>
            <a:pPr algn="ctr"/>
            <a:r>
              <a:rPr lang="en-GB" sz="2000">
                <a:solidFill>
                  <a:srgbClr val="002060"/>
                </a:solidFill>
                <a:latin typeface="Century Gothic" panose="020B0502020202020204" pitchFamily="34" charset="0"/>
              </a:rPr>
              <a:t>‘</a:t>
            </a:r>
            <a:r>
              <a:rPr lang="en-GB" sz="2000" b="1" i="1">
                <a:solidFill>
                  <a:srgbClr val="002060"/>
                </a:solidFill>
                <a:latin typeface="Century Gothic" panose="020B0502020202020204" pitchFamily="34" charset="0"/>
              </a:rPr>
              <a:t>Viejo</a:t>
            </a:r>
            <a:r>
              <a:rPr lang="en-GB" sz="2000">
                <a:solidFill>
                  <a:srgbClr val="002060"/>
                </a:solidFill>
                <a:latin typeface="Century Gothic" panose="020B0502020202020204" pitchFamily="34" charset="0"/>
              </a:rPr>
              <a:t>’ can be used for objects (e.g. un coche viejo) or people, but be careful – ‘una persona vieja’ can be rude! </a:t>
            </a:r>
          </a:p>
        </p:txBody>
      </p:sp>
      <p:sp>
        <p:nvSpPr>
          <p:cNvPr id="49" name="Rectangle 48"/>
          <p:cNvSpPr/>
          <p:nvPr/>
        </p:nvSpPr>
        <p:spPr>
          <a:xfrm>
            <a:off x="6097025" y="3051594"/>
            <a:ext cx="1157246" cy="421654"/>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el jardín</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50" name="Rectangle 49"/>
          <p:cNvSpPr/>
          <p:nvPr/>
        </p:nvSpPr>
        <p:spPr>
          <a:xfrm>
            <a:off x="7964402" y="3034517"/>
            <a:ext cx="1157246" cy="396199"/>
          </a:xfrm>
          <a:prstGeom prst="rect">
            <a:avLst/>
          </a:prstGeom>
        </p:spPr>
        <p:txBody>
          <a:bodyPr wrap="square">
            <a:spAutoFit/>
          </a:bodyPr>
          <a:lstStyle/>
          <a:p>
            <a:pPr lvl="0" algn="ctr">
              <a:lnSpc>
                <a:spcPct val="107000"/>
              </a:lnSpc>
            </a:pPr>
            <a:r>
              <a:rPr lang="en-GB" sz="2000">
                <a:solidFill>
                  <a:srgbClr val="002060"/>
                </a:solidFill>
                <a:latin typeface="Century Gothic" panose="020B0502020202020204" pitchFamily="34" charset="0"/>
                <a:ea typeface="Century Gothic"/>
                <a:cs typeface="Century Gothic"/>
                <a:sym typeface="Century Gothic"/>
              </a:rPr>
              <a:t>garden</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 name="Rounded Rectangular Callout 2"/>
          <p:cNvSpPr/>
          <p:nvPr/>
        </p:nvSpPr>
        <p:spPr>
          <a:xfrm>
            <a:off x="8675479" y="223368"/>
            <a:ext cx="3268267" cy="1344069"/>
          </a:xfrm>
          <a:prstGeom prst="wedgeRoundRectCallout">
            <a:avLst>
              <a:gd name="adj1" fmla="val -19802"/>
              <a:gd name="adj2" fmla="val 59095"/>
              <a:gd name="adj3" fmla="val 16667"/>
            </a:avLst>
          </a:prstGeom>
          <a:solidFill>
            <a:srgbClr val="00206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latin typeface="Century Gothic" panose="020B0502020202020204" pitchFamily="34" charset="0"/>
              </a:rPr>
              <a:t>Want to say ‘to avoid </a:t>
            </a:r>
            <a:r>
              <a:rPr lang="en-GB" sz="2000" b="1" i="1">
                <a:solidFill>
                  <a:schemeClr val="bg1"/>
                </a:solidFill>
                <a:latin typeface="Century Gothic" panose="020B0502020202020204" pitchFamily="34" charset="0"/>
              </a:rPr>
              <a:t>doing</a:t>
            </a:r>
            <a:r>
              <a:rPr lang="en-GB" sz="2000">
                <a:solidFill>
                  <a:schemeClr val="bg1"/>
                </a:solidFill>
                <a:latin typeface="Century Gothic" panose="020B0502020202020204" pitchFamily="34" charset="0"/>
              </a:rPr>
              <a:t> something’?</a:t>
            </a:r>
          </a:p>
          <a:p>
            <a:pPr algn="ctr"/>
            <a:r>
              <a:rPr lang="en-GB" sz="2000">
                <a:solidFill>
                  <a:schemeClr val="bg1"/>
                </a:solidFill>
                <a:latin typeface="Century Gothic" panose="020B0502020202020204" pitchFamily="34" charset="0"/>
              </a:rPr>
              <a:t>Use evitar </a:t>
            </a:r>
            <a:r>
              <a:rPr lang="en-GB" sz="2000" b="1" i="1">
                <a:solidFill>
                  <a:schemeClr val="bg1"/>
                </a:solidFill>
                <a:latin typeface="Century Gothic" panose="020B0502020202020204" pitchFamily="34" charset="0"/>
              </a:rPr>
              <a:t>+ infinitive</a:t>
            </a:r>
            <a:r>
              <a:rPr lang="en-GB" sz="200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5969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6"/>
                                        </p:tgtEl>
                                      </p:cBhvr>
                                    </p:animEffect>
                                    <p:set>
                                      <p:cBhvr>
                                        <p:cTn id="17" dur="1" fill="hold">
                                          <p:stCondLst>
                                            <p:cond delay="499"/>
                                          </p:stCondLst>
                                        </p:cTn>
                                        <p:tgtEl>
                                          <p:spTgt spid="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1" grpId="0"/>
      <p:bldP spid="32" grpId="0"/>
      <p:bldP spid="33" grpId="0"/>
      <p:bldP spid="35" grpId="0" animBg="1"/>
      <p:bldP spid="36" grpId="0" animBg="1"/>
      <p:bldP spid="37" grpId="0" animBg="1"/>
      <p:bldP spid="38" grpId="0" animBg="1"/>
      <p:bldP spid="39" grpId="0" animBg="1"/>
      <p:bldP spid="40" grpId="0" animBg="1"/>
      <p:bldP spid="41" grpId="0" animBg="1"/>
      <p:bldP spid="42" grpId="0" animBg="1"/>
      <p:bldP spid="44" grpId="0"/>
      <p:bldP spid="45" grpId="0"/>
      <p:bldP spid="46" grpId="0"/>
      <p:bldP spid="47" grpId="0"/>
      <p:bldP spid="48" grpId="0" animBg="1"/>
      <p:bldP spid="49" grpId="0"/>
      <p:bldP spid="5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33" name="Google Shape;810;p28"/>
          <p:cNvSpPr txBox="1"/>
          <p:nvPr/>
        </p:nvSpPr>
        <p:spPr>
          <a:xfrm>
            <a:off x="242359" y="1649028"/>
            <a:ext cx="7445621"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rgbClr val="1F3864"/>
                </a:solidFill>
                <a:latin typeface="Century Gothic"/>
                <a:ea typeface="Century Gothic"/>
                <a:cs typeface="Century Gothic"/>
                <a:sym typeface="Century Gothic"/>
              </a:rPr>
              <a:t>To say ‘</a:t>
            </a:r>
            <a:r>
              <a:rPr lang="en-GB" sz="2200" b="1" dirty="0">
                <a:solidFill>
                  <a:srgbClr val="1F3864"/>
                </a:solidFill>
                <a:latin typeface="Century Gothic"/>
                <a:ea typeface="Century Gothic"/>
                <a:cs typeface="Century Gothic"/>
                <a:sym typeface="Century Gothic"/>
              </a:rPr>
              <a:t>I did</a:t>
            </a:r>
            <a:r>
              <a:rPr lang="en-GB" sz="2200">
                <a:solidFill>
                  <a:srgbClr val="1F3864"/>
                </a:solidFill>
                <a:latin typeface="Century Gothic"/>
                <a:ea typeface="Century Gothic"/>
                <a:cs typeface="Century Gothic"/>
                <a:sym typeface="Century Gothic"/>
              </a:rPr>
              <a:t>’ or </a:t>
            </a:r>
            <a:r>
              <a:rPr lang="en-GB" sz="2200" dirty="0">
                <a:solidFill>
                  <a:srgbClr val="1F3864"/>
                </a:solidFill>
                <a:latin typeface="Century Gothic"/>
                <a:ea typeface="Century Gothic"/>
                <a:cs typeface="Century Gothic"/>
                <a:sym typeface="Century Gothic"/>
              </a:rPr>
              <a:t>‘</a:t>
            </a:r>
            <a:r>
              <a:rPr lang="en-GB" sz="2200" b="1" dirty="0">
                <a:solidFill>
                  <a:srgbClr val="1F3864"/>
                </a:solidFill>
                <a:latin typeface="Century Gothic"/>
                <a:ea typeface="Century Gothic"/>
                <a:cs typeface="Century Gothic"/>
                <a:sym typeface="Century Gothic"/>
              </a:rPr>
              <a:t>I made</a:t>
            </a:r>
            <a:r>
              <a:rPr lang="en-GB" sz="2200" dirty="0">
                <a:solidFill>
                  <a:srgbClr val="1F3864"/>
                </a:solidFill>
                <a:latin typeface="Century Gothic"/>
                <a:ea typeface="Century Gothic"/>
                <a:cs typeface="Century Gothic"/>
                <a:sym typeface="Century Gothic"/>
              </a:rPr>
              <a:t>’ </a:t>
            </a:r>
            <a:r>
              <a:rPr lang="en-GB" sz="2200">
                <a:solidFill>
                  <a:srgbClr val="1F3864"/>
                </a:solidFill>
                <a:latin typeface="Century Gothic"/>
                <a:ea typeface="Century Gothic"/>
                <a:cs typeface="Century Gothic"/>
                <a:sym typeface="Century Gothic"/>
              </a:rPr>
              <a:t>in Spanish, use ______.</a:t>
            </a:r>
            <a:endParaRPr sz="2200" dirty="0">
              <a:solidFill>
                <a:srgbClr val="1F3864"/>
              </a:solidFill>
              <a:latin typeface="Century Gothic"/>
              <a:ea typeface="Century Gothic"/>
              <a:cs typeface="Century Gothic"/>
              <a:sym typeface="Century Gothic"/>
            </a:endParaRPr>
          </a:p>
        </p:txBody>
      </p:sp>
      <p:sp>
        <p:nvSpPr>
          <p:cNvPr id="28" name="Google Shape;800;p28"/>
          <p:cNvSpPr txBox="1"/>
          <p:nvPr/>
        </p:nvSpPr>
        <p:spPr>
          <a:xfrm>
            <a:off x="5657648" y="1622426"/>
            <a:ext cx="94826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E46801"/>
                </a:solidFill>
                <a:latin typeface="Century Gothic"/>
                <a:ea typeface="Century Gothic"/>
                <a:cs typeface="Century Gothic"/>
                <a:sym typeface="Century Gothic"/>
              </a:rPr>
              <a:t>hice</a:t>
            </a:r>
            <a:endParaRPr sz="2200" b="1" dirty="0">
              <a:solidFill>
                <a:srgbClr val="E46801"/>
              </a:solidFill>
              <a:latin typeface="Century Gothic"/>
              <a:ea typeface="Century Gothic"/>
              <a:cs typeface="Century Gothic"/>
              <a:sym typeface="Century Gothic"/>
            </a:endParaRPr>
          </a:p>
        </p:txBody>
      </p:sp>
      <p:sp>
        <p:nvSpPr>
          <p:cNvPr id="34" name="Google Shape;811;p28"/>
          <p:cNvSpPr txBox="1"/>
          <p:nvPr/>
        </p:nvSpPr>
        <p:spPr>
          <a:xfrm>
            <a:off x="242359" y="3285618"/>
            <a:ext cx="1056640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rgbClr val="1F3864"/>
                </a:solidFill>
                <a:latin typeface="Century Gothic"/>
                <a:ea typeface="Century Gothic"/>
                <a:cs typeface="Century Gothic"/>
                <a:sym typeface="Century Gothic"/>
              </a:rPr>
              <a:t>To say ‘</a:t>
            </a:r>
            <a:r>
              <a:rPr lang="en-GB" sz="2200" b="1" dirty="0">
                <a:solidFill>
                  <a:srgbClr val="1F3864"/>
                </a:solidFill>
                <a:latin typeface="Century Gothic"/>
                <a:ea typeface="Century Gothic"/>
                <a:cs typeface="Century Gothic"/>
                <a:sym typeface="Century Gothic"/>
              </a:rPr>
              <a:t>you did</a:t>
            </a:r>
            <a:r>
              <a:rPr lang="en-GB" sz="2200">
                <a:solidFill>
                  <a:srgbClr val="1F3864"/>
                </a:solidFill>
                <a:latin typeface="Century Gothic"/>
                <a:ea typeface="Century Gothic"/>
                <a:cs typeface="Century Gothic"/>
                <a:sym typeface="Century Gothic"/>
              </a:rPr>
              <a:t>’ or </a:t>
            </a:r>
            <a:r>
              <a:rPr lang="en-GB" sz="2200" dirty="0">
                <a:solidFill>
                  <a:srgbClr val="1F3864"/>
                </a:solidFill>
                <a:latin typeface="Century Gothic"/>
                <a:ea typeface="Century Gothic"/>
                <a:cs typeface="Century Gothic"/>
                <a:sym typeface="Century Gothic"/>
              </a:rPr>
              <a:t>‘</a:t>
            </a:r>
            <a:r>
              <a:rPr lang="en-GB" sz="2200" b="1" dirty="0">
                <a:solidFill>
                  <a:srgbClr val="1F3864"/>
                </a:solidFill>
                <a:latin typeface="Century Gothic"/>
                <a:ea typeface="Century Gothic"/>
                <a:cs typeface="Century Gothic"/>
                <a:sym typeface="Century Gothic"/>
              </a:rPr>
              <a:t>you </a:t>
            </a:r>
            <a:r>
              <a:rPr lang="en-GB" sz="2200" b="1">
                <a:solidFill>
                  <a:srgbClr val="1F3864"/>
                </a:solidFill>
                <a:latin typeface="Century Gothic"/>
                <a:ea typeface="Century Gothic"/>
                <a:cs typeface="Century Gothic"/>
                <a:sym typeface="Century Gothic"/>
              </a:rPr>
              <a:t>made</a:t>
            </a:r>
            <a:r>
              <a:rPr lang="en-GB" sz="2200">
                <a:solidFill>
                  <a:srgbClr val="1F3864"/>
                </a:solidFill>
                <a:latin typeface="Century Gothic"/>
                <a:ea typeface="Century Gothic"/>
                <a:cs typeface="Century Gothic"/>
                <a:sym typeface="Century Gothic"/>
              </a:rPr>
              <a:t>’, use _________.</a:t>
            </a:r>
            <a:endParaRPr sz="2200" dirty="0">
              <a:solidFill>
                <a:srgbClr val="1F3864"/>
              </a:solidFill>
              <a:latin typeface="Century Gothic"/>
              <a:ea typeface="Century Gothic"/>
              <a:cs typeface="Century Gothic"/>
              <a:sym typeface="Century Gothic"/>
            </a:endParaRPr>
          </a:p>
        </p:txBody>
      </p:sp>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Saying what different people did</a:t>
            </a:r>
            <a:br>
              <a:rPr lang="en-GB" sz="2400" b="1">
                <a:solidFill>
                  <a:schemeClr val="lt1"/>
                </a:solidFill>
              </a:rPr>
            </a:br>
            <a:r>
              <a:rPr lang="en-GB" sz="2400" b="1">
                <a:solidFill>
                  <a:schemeClr val="lt1"/>
                </a:solidFill>
              </a:rPr>
              <a:t>HACER in the preterite</a:t>
            </a:r>
            <a:endParaRPr sz="2400" b="1">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29" name="Google Shape;801;p28"/>
          <p:cNvSpPr txBox="1"/>
          <p:nvPr/>
        </p:nvSpPr>
        <p:spPr>
          <a:xfrm>
            <a:off x="5326223" y="3265411"/>
            <a:ext cx="111760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EE6000"/>
                </a:solidFill>
                <a:latin typeface="Century Gothic"/>
                <a:ea typeface="Century Gothic"/>
                <a:cs typeface="Century Gothic"/>
                <a:sym typeface="Century Gothic"/>
              </a:rPr>
              <a:t>hiciste</a:t>
            </a:r>
            <a:endParaRPr sz="2200" b="1" dirty="0">
              <a:solidFill>
                <a:srgbClr val="EE6000"/>
              </a:solidFill>
              <a:latin typeface="Century Gothic"/>
              <a:ea typeface="Century Gothic"/>
              <a:cs typeface="Century Gothic"/>
              <a:sym typeface="Century Gothic"/>
            </a:endParaRPr>
          </a:p>
        </p:txBody>
      </p:sp>
      <p:sp>
        <p:nvSpPr>
          <p:cNvPr id="30" name="Google Shape;802;p28"/>
          <p:cNvSpPr txBox="1"/>
          <p:nvPr/>
        </p:nvSpPr>
        <p:spPr>
          <a:xfrm>
            <a:off x="3732336" y="2154310"/>
            <a:ext cx="3586445"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EE6000"/>
                </a:solidFill>
                <a:latin typeface="Century Gothic"/>
                <a:ea typeface="Century Gothic"/>
                <a:cs typeface="Century Gothic"/>
                <a:sym typeface="Century Gothic"/>
              </a:rPr>
              <a:t>Hice</a:t>
            </a:r>
            <a:r>
              <a:rPr lang="en-GB" sz="2200">
                <a:solidFill>
                  <a:srgbClr val="1F3864"/>
                </a:solidFill>
                <a:latin typeface="Century Gothic"/>
                <a:ea typeface="Century Gothic"/>
                <a:cs typeface="Century Gothic"/>
                <a:sym typeface="Century Gothic"/>
              </a:rPr>
              <a:t> la actividad.</a:t>
            </a:r>
            <a:endParaRPr sz="2200" dirty="0">
              <a:solidFill>
                <a:srgbClr val="1F3864"/>
              </a:solidFill>
              <a:latin typeface="Century Gothic"/>
              <a:ea typeface="Century Gothic"/>
              <a:cs typeface="Century Gothic"/>
              <a:sym typeface="Century Gothic"/>
            </a:endParaRPr>
          </a:p>
        </p:txBody>
      </p:sp>
      <p:sp>
        <p:nvSpPr>
          <p:cNvPr id="31" name="Google Shape;803;p28"/>
          <p:cNvSpPr txBox="1"/>
          <p:nvPr/>
        </p:nvSpPr>
        <p:spPr>
          <a:xfrm>
            <a:off x="242360" y="3753733"/>
            <a:ext cx="3133336"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E46801"/>
                </a:solidFill>
                <a:latin typeface="Century Gothic"/>
                <a:ea typeface="Century Gothic"/>
                <a:cs typeface="Century Gothic"/>
                <a:sym typeface="Century Gothic"/>
              </a:rPr>
              <a:t>You made </a:t>
            </a:r>
            <a:r>
              <a:rPr lang="en-GB" sz="2200" dirty="0">
                <a:solidFill>
                  <a:srgbClr val="1F3864"/>
                </a:solidFill>
                <a:latin typeface="Century Gothic"/>
                <a:ea typeface="Century Gothic"/>
                <a:cs typeface="Century Gothic"/>
                <a:sym typeface="Century Gothic"/>
              </a:rPr>
              <a:t>a change.</a:t>
            </a:r>
            <a:endParaRPr sz="2200" dirty="0">
              <a:solidFill>
                <a:srgbClr val="1F3864"/>
              </a:solidFill>
              <a:latin typeface="Century Gothic"/>
              <a:ea typeface="Century Gothic"/>
              <a:cs typeface="Century Gothic"/>
              <a:sym typeface="Century Gothic"/>
            </a:endParaRPr>
          </a:p>
        </p:txBody>
      </p:sp>
      <p:sp>
        <p:nvSpPr>
          <p:cNvPr id="32" name="Google Shape;804;p28"/>
          <p:cNvSpPr txBox="1"/>
          <p:nvPr/>
        </p:nvSpPr>
        <p:spPr>
          <a:xfrm>
            <a:off x="4319764" y="3723573"/>
            <a:ext cx="2784243"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rgbClr val="EE6000"/>
                </a:solidFill>
                <a:latin typeface="Century Gothic"/>
                <a:ea typeface="Century Gothic"/>
                <a:cs typeface="Century Gothic"/>
                <a:sym typeface="Century Gothic"/>
              </a:rPr>
              <a:t>Hiciste</a:t>
            </a:r>
            <a:r>
              <a:rPr lang="en-GB" sz="2200">
                <a:solidFill>
                  <a:srgbClr val="1F3864"/>
                </a:solidFill>
                <a:latin typeface="Century Gothic"/>
                <a:ea typeface="Century Gothic"/>
                <a:cs typeface="Century Gothic"/>
                <a:sym typeface="Century Gothic"/>
              </a:rPr>
              <a:t> un cambio.</a:t>
            </a:r>
            <a:endParaRPr sz="2200" dirty="0">
              <a:solidFill>
                <a:srgbClr val="1F3864"/>
              </a:solidFill>
              <a:latin typeface="Century Gothic"/>
              <a:ea typeface="Century Gothic"/>
              <a:cs typeface="Century Gothic"/>
              <a:sym typeface="Century Gothic"/>
            </a:endParaRPr>
          </a:p>
        </p:txBody>
      </p:sp>
      <p:sp>
        <p:nvSpPr>
          <p:cNvPr id="36" name="Google Shape;813;p28"/>
          <p:cNvSpPr txBox="1"/>
          <p:nvPr/>
        </p:nvSpPr>
        <p:spPr>
          <a:xfrm>
            <a:off x="242359" y="2157583"/>
            <a:ext cx="2490241"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E46801"/>
                </a:solidFill>
                <a:latin typeface="Century Gothic"/>
                <a:ea typeface="Century Gothic"/>
                <a:cs typeface="Century Gothic"/>
                <a:sym typeface="Century Gothic"/>
              </a:rPr>
              <a:t>I did </a:t>
            </a:r>
            <a:r>
              <a:rPr lang="en-GB" sz="2200" dirty="0">
                <a:solidFill>
                  <a:srgbClr val="1F3864"/>
                </a:solidFill>
                <a:latin typeface="Century Gothic"/>
                <a:ea typeface="Century Gothic"/>
                <a:cs typeface="Century Gothic"/>
                <a:sym typeface="Century Gothic"/>
              </a:rPr>
              <a:t>the activity.</a:t>
            </a:r>
            <a:endParaRPr sz="2200" dirty="0"/>
          </a:p>
        </p:txBody>
      </p:sp>
      <p:sp>
        <p:nvSpPr>
          <p:cNvPr id="37" name="Google Shape;814;p28"/>
          <p:cNvSpPr txBox="1"/>
          <p:nvPr/>
        </p:nvSpPr>
        <p:spPr>
          <a:xfrm>
            <a:off x="242359" y="4880376"/>
            <a:ext cx="10877178"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rgbClr val="1F3864"/>
                </a:solidFill>
                <a:latin typeface="Century Gothic"/>
                <a:ea typeface="Century Gothic"/>
                <a:cs typeface="Century Gothic"/>
                <a:sym typeface="Century Gothic"/>
              </a:rPr>
              <a:t>To say ‘</a:t>
            </a:r>
            <a:r>
              <a:rPr lang="en-GB" sz="2200" b="1" dirty="0">
                <a:solidFill>
                  <a:srgbClr val="1F3864"/>
                </a:solidFill>
                <a:latin typeface="Century Gothic"/>
                <a:ea typeface="Century Gothic"/>
                <a:cs typeface="Century Gothic"/>
                <a:sym typeface="Century Gothic"/>
              </a:rPr>
              <a:t>s/he did / made’ </a:t>
            </a:r>
            <a:r>
              <a:rPr lang="en-GB" sz="2200" dirty="0">
                <a:solidFill>
                  <a:srgbClr val="1F3864"/>
                </a:solidFill>
                <a:latin typeface="Century Gothic"/>
                <a:ea typeface="Century Gothic"/>
                <a:cs typeface="Century Gothic"/>
                <a:sym typeface="Century Gothic"/>
              </a:rPr>
              <a:t>or </a:t>
            </a:r>
            <a:r>
              <a:rPr lang="en-GB" sz="2200" b="1" dirty="0">
                <a:solidFill>
                  <a:srgbClr val="1F3864"/>
                </a:solidFill>
                <a:latin typeface="Century Gothic"/>
                <a:ea typeface="Century Gothic"/>
                <a:cs typeface="Century Gothic"/>
                <a:sym typeface="Century Gothic"/>
              </a:rPr>
              <a:t>‘it did/made’</a:t>
            </a:r>
            <a:r>
              <a:rPr lang="en-GB" sz="2200" dirty="0">
                <a:solidFill>
                  <a:srgbClr val="1F3864"/>
                </a:solidFill>
                <a:latin typeface="Century Gothic"/>
                <a:ea typeface="Century Gothic"/>
                <a:cs typeface="Century Gothic"/>
                <a:sym typeface="Century Gothic"/>
              </a:rPr>
              <a:t>, say </a:t>
            </a:r>
            <a:r>
              <a:rPr lang="en-GB" sz="2200" b="1" dirty="0" err="1">
                <a:solidFill>
                  <a:srgbClr val="E46801"/>
                </a:solidFill>
                <a:latin typeface="Century Gothic"/>
                <a:ea typeface="Century Gothic"/>
                <a:cs typeface="Century Gothic"/>
                <a:sym typeface="Century Gothic"/>
              </a:rPr>
              <a:t>hizo</a:t>
            </a:r>
            <a:r>
              <a:rPr lang="en-GB" sz="2200" b="1" dirty="0">
                <a:solidFill>
                  <a:srgbClr val="E46801"/>
                </a:solidFill>
                <a:latin typeface="Century Gothic"/>
                <a:ea typeface="Century Gothic"/>
                <a:cs typeface="Century Gothic"/>
                <a:sym typeface="Century Gothic"/>
              </a:rPr>
              <a:t>. </a:t>
            </a:r>
            <a:endParaRPr sz="2200" dirty="0">
              <a:solidFill>
                <a:srgbClr val="E46801"/>
              </a:solidFill>
              <a:latin typeface="Century Gothic"/>
              <a:ea typeface="Century Gothic"/>
              <a:cs typeface="Century Gothic"/>
              <a:sym typeface="Century Gothic"/>
            </a:endParaRPr>
          </a:p>
        </p:txBody>
      </p:sp>
      <p:sp>
        <p:nvSpPr>
          <p:cNvPr id="38" name="Google Shape;803;p28"/>
          <p:cNvSpPr txBox="1"/>
          <p:nvPr/>
        </p:nvSpPr>
        <p:spPr>
          <a:xfrm>
            <a:off x="242360" y="5331430"/>
            <a:ext cx="3133336"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rgbClr val="E46801"/>
                </a:solidFill>
                <a:latin typeface="Century Gothic"/>
                <a:ea typeface="Century Gothic"/>
                <a:cs typeface="Century Gothic"/>
                <a:sym typeface="Century Gothic"/>
              </a:rPr>
              <a:t>She did </a:t>
            </a:r>
            <a:r>
              <a:rPr lang="en-GB" sz="2200" dirty="0">
                <a:solidFill>
                  <a:srgbClr val="1F3864"/>
                </a:solidFill>
                <a:latin typeface="Century Gothic"/>
                <a:ea typeface="Century Gothic"/>
                <a:cs typeface="Century Gothic"/>
                <a:sym typeface="Century Gothic"/>
              </a:rPr>
              <a:t>an interview.</a:t>
            </a:r>
            <a:endParaRPr sz="2200" dirty="0">
              <a:solidFill>
                <a:srgbClr val="1F3864"/>
              </a:solidFill>
              <a:latin typeface="Century Gothic"/>
              <a:ea typeface="Century Gothic"/>
              <a:cs typeface="Century Gothic"/>
              <a:sym typeface="Century Gothic"/>
            </a:endParaRPr>
          </a:p>
        </p:txBody>
      </p:sp>
      <p:sp>
        <p:nvSpPr>
          <p:cNvPr id="39" name="Google Shape;803;p28"/>
          <p:cNvSpPr txBox="1"/>
          <p:nvPr/>
        </p:nvSpPr>
        <p:spPr>
          <a:xfrm>
            <a:off x="4372830" y="5307869"/>
            <a:ext cx="3133336"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err="1">
                <a:solidFill>
                  <a:srgbClr val="E46801"/>
                </a:solidFill>
                <a:latin typeface="Century Gothic"/>
                <a:ea typeface="Century Gothic"/>
                <a:cs typeface="Century Gothic"/>
                <a:sym typeface="Century Gothic"/>
              </a:rPr>
              <a:t>Hizo</a:t>
            </a:r>
            <a:r>
              <a:rPr lang="en-GB" sz="2200" dirty="0">
                <a:solidFill>
                  <a:srgbClr val="1F3864"/>
                </a:solidFill>
                <a:latin typeface="Century Gothic"/>
                <a:ea typeface="Century Gothic"/>
                <a:cs typeface="Century Gothic"/>
                <a:sym typeface="Century Gothic"/>
              </a:rPr>
              <a:t> una </a:t>
            </a:r>
            <a:r>
              <a:rPr lang="en-GB" sz="2200" dirty="0" err="1">
                <a:solidFill>
                  <a:srgbClr val="1F3864"/>
                </a:solidFill>
                <a:latin typeface="Century Gothic"/>
                <a:ea typeface="Century Gothic"/>
                <a:cs typeface="Century Gothic"/>
                <a:sym typeface="Century Gothic"/>
              </a:rPr>
              <a:t>entrevista</a:t>
            </a:r>
            <a:r>
              <a:rPr lang="en-GB" sz="2200" dirty="0">
                <a:solidFill>
                  <a:srgbClr val="1F3864"/>
                </a:solidFill>
                <a:latin typeface="Century Gothic"/>
                <a:ea typeface="Century Gothic"/>
                <a:cs typeface="Century Gothic"/>
                <a:sym typeface="Century Gothic"/>
              </a:rPr>
              <a:t>.</a:t>
            </a:r>
            <a:endParaRPr sz="2200" dirty="0">
              <a:solidFill>
                <a:srgbClr val="1F3864"/>
              </a:solidFill>
              <a:latin typeface="Century Gothic"/>
              <a:ea typeface="Century Gothic"/>
              <a:cs typeface="Century Gothic"/>
              <a:sym typeface="Century Gothic"/>
            </a:endParaRPr>
          </a:p>
        </p:txBody>
      </p:sp>
      <p:cxnSp>
        <p:nvCxnSpPr>
          <p:cNvPr id="55" name="Straight Arrow Connector 54"/>
          <p:cNvCxnSpPr/>
          <p:nvPr/>
        </p:nvCxnSpPr>
        <p:spPr>
          <a:xfrm>
            <a:off x="2836650" y="23609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504072" y="39738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528392" y="55232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5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Comparing what different people do</a:t>
            </a:r>
            <a:br>
              <a:rPr lang="en-GB" sz="2400" b="1">
                <a:solidFill>
                  <a:schemeClr val="lt1"/>
                </a:solidFill>
              </a:rPr>
            </a:br>
            <a:r>
              <a:rPr lang="en-GB" sz="2400" b="1">
                <a:solidFill>
                  <a:schemeClr val="lt1"/>
                </a:solidFill>
              </a:rPr>
              <a:t>subject pronouns [revisited]</a:t>
            </a:r>
            <a:endParaRPr sz="2400" b="1">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8" name="TextBox 37"/>
          <p:cNvSpPr txBox="1"/>
          <p:nvPr/>
        </p:nvSpPr>
        <p:spPr>
          <a:xfrm>
            <a:off x="1770619" y="3571622"/>
            <a:ext cx="7183851"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She </a:t>
            </a:r>
            <a:r>
              <a:rPr lang="en-GB" sz="2200">
                <a:solidFill>
                  <a:srgbClr val="002060"/>
                </a:solidFill>
                <a:latin typeface="Century Gothic" panose="020B0502020202020204" pitchFamily="34" charset="0"/>
              </a:rPr>
              <a:t>did the homework, whereas </a:t>
            </a:r>
            <a:r>
              <a:rPr lang="en-GB" sz="2200" b="1">
                <a:solidFill>
                  <a:srgbClr val="002060"/>
                </a:solidFill>
                <a:latin typeface="Century Gothic" panose="020B0502020202020204" pitchFamily="34" charset="0"/>
              </a:rPr>
              <a:t>he</a:t>
            </a:r>
            <a:r>
              <a:rPr lang="en-GB" sz="2200">
                <a:solidFill>
                  <a:srgbClr val="002060"/>
                </a:solidFill>
                <a:latin typeface="Century Gothic" panose="020B0502020202020204" pitchFamily="34" charset="0"/>
              </a:rPr>
              <a:t> did little.</a:t>
            </a:r>
          </a:p>
        </p:txBody>
      </p:sp>
      <p:sp>
        <p:nvSpPr>
          <p:cNvPr id="40" name="TextBox 39"/>
          <p:cNvSpPr txBox="1"/>
          <p:nvPr/>
        </p:nvSpPr>
        <p:spPr>
          <a:xfrm>
            <a:off x="1788202" y="4056320"/>
            <a:ext cx="9858043"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____ </a:t>
            </a:r>
            <a:r>
              <a:rPr lang="en-GB" sz="2200">
                <a:solidFill>
                  <a:srgbClr val="002060"/>
                </a:solidFill>
                <a:latin typeface="Century Gothic" panose="020B0502020202020204" pitchFamily="34" charset="0"/>
              </a:rPr>
              <a:t>hizo los deberes, mientras que </a:t>
            </a:r>
            <a:r>
              <a:rPr lang="en-GB" sz="2200" b="1">
                <a:solidFill>
                  <a:srgbClr val="002060"/>
                </a:solidFill>
                <a:latin typeface="Century Gothic" panose="020B0502020202020204" pitchFamily="34" charset="0"/>
              </a:rPr>
              <a:t>___ </a:t>
            </a:r>
            <a:r>
              <a:rPr lang="en-GB" sz="2200">
                <a:solidFill>
                  <a:srgbClr val="002060"/>
                </a:solidFill>
                <a:latin typeface="Century Gothic" panose="020B0502020202020204" pitchFamily="34" charset="0"/>
              </a:rPr>
              <a:t>hizo poco.</a:t>
            </a:r>
          </a:p>
        </p:txBody>
      </p:sp>
      <p:sp>
        <p:nvSpPr>
          <p:cNvPr id="41" name="TextBox 40"/>
          <p:cNvSpPr txBox="1"/>
          <p:nvPr/>
        </p:nvSpPr>
        <p:spPr>
          <a:xfrm>
            <a:off x="1808294" y="4034657"/>
            <a:ext cx="649268" cy="430887"/>
          </a:xfrm>
          <a:prstGeom prst="rect">
            <a:avLst/>
          </a:prstGeom>
          <a:noFill/>
        </p:spPr>
        <p:txBody>
          <a:bodyPr wrap="square" rtlCol="0">
            <a:spAutoFit/>
          </a:bodyPr>
          <a:lstStyle/>
          <a:p>
            <a:r>
              <a:rPr lang="en-GB" sz="2200" b="1" dirty="0">
                <a:solidFill>
                  <a:srgbClr val="E46801"/>
                </a:solidFill>
                <a:latin typeface="Century Gothic" panose="020B0502020202020204" pitchFamily="34" charset="0"/>
              </a:rPr>
              <a:t>Ella</a:t>
            </a:r>
          </a:p>
        </p:txBody>
      </p:sp>
      <p:sp>
        <p:nvSpPr>
          <p:cNvPr id="42" name="TextBox 41"/>
          <p:cNvSpPr txBox="1"/>
          <p:nvPr/>
        </p:nvSpPr>
        <p:spPr>
          <a:xfrm>
            <a:off x="6641055" y="4042318"/>
            <a:ext cx="532585"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él</a:t>
            </a:r>
            <a:endParaRPr lang="en-GB" sz="2200" b="1" dirty="0">
              <a:solidFill>
                <a:srgbClr val="E46801"/>
              </a:solidFill>
              <a:latin typeface="Century Gothic" panose="020B0502020202020204" pitchFamily="34" charset="0"/>
            </a:endParaRPr>
          </a:p>
        </p:txBody>
      </p:sp>
      <p:sp>
        <p:nvSpPr>
          <p:cNvPr id="44" name="TextBox 43"/>
          <p:cNvSpPr txBox="1"/>
          <p:nvPr/>
        </p:nvSpPr>
        <p:spPr>
          <a:xfrm>
            <a:off x="1892340" y="2295887"/>
            <a:ext cx="5974269"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I </a:t>
            </a:r>
            <a:r>
              <a:rPr lang="en-GB" sz="2200">
                <a:solidFill>
                  <a:srgbClr val="002060"/>
                </a:solidFill>
                <a:latin typeface="Century Gothic" panose="020B0502020202020204" pitchFamily="34" charset="0"/>
              </a:rPr>
              <a:t>made an effort but </a:t>
            </a:r>
            <a:r>
              <a:rPr lang="en-GB" sz="2200" b="1">
                <a:solidFill>
                  <a:srgbClr val="002060"/>
                </a:solidFill>
                <a:latin typeface="Century Gothic" panose="020B0502020202020204" pitchFamily="34" charset="0"/>
              </a:rPr>
              <a:t>you</a:t>
            </a:r>
            <a:r>
              <a:rPr lang="en-GB" sz="2200">
                <a:solidFill>
                  <a:srgbClr val="002060"/>
                </a:solidFill>
                <a:latin typeface="Century Gothic" panose="020B0502020202020204" pitchFamily="34" charset="0"/>
              </a:rPr>
              <a:t> only made noise.</a:t>
            </a:r>
          </a:p>
        </p:txBody>
      </p:sp>
      <p:sp>
        <p:nvSpPr>
          <p:cNvPr id="45" name="Rectangle 44"/>
          <p:cNvSpPr/>
          <p:nvPr/>
        </p:nvSpPr>
        <p:spPr>
          <a:xfrm>
            <a:off x="438343" y="1353373"/>
            <a:ext cx="11143513" cy="769441"/>
          </a:xfrm>
          <a:prstGeom prst="rect">
            <a:avLst/>
          </a:prstGeom>
        </p:spPr>
        <p:txBody>
          <a:bodyPr wrap="square">
            <a:spAutoFit/>
          </a:bodyPr>
          <a:lstStyle/>
          <a:p>
            <a:r>
              <a:rPr lang="en-GB" sz="2200" dirty="0">
                <a:solidFill>
                  <a:srgbClr val="002060"/>
                </a:solidFill>
                <a:latin typeface="Century Gothic" panose="020B0502020202020204" pitchFamily="34" charset="0"/>
              </a:rPr>
              <a:t>Remember to use subject pronouns when comparing what different people do or did.</a:t>
            </a:r>
          </a:p>
        </p:txBody>
      </p:sp>
      <p:sp>
        <p:nvSpPr>
          <p:cNvPr id="46" name="TextBox 45"/>
          <p:cNvSpPr txBox="1"/>
          <p:nvPr/>
        </p:nvSpPr>
        <p:spPr>
          <a:xfrm>
            <a:off x="1886533" y="2759091"/>
            <a:ext cx="7183851"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___ </a:t>
            </a:r>
            <a:r>
              <a:rPr lang="en-GB" sz="2200">
                <a:solidFill>
                  <a:srgbClr val="002060"/>
                </a:solidFill>
                <a:latin typeface="Century Gothic" panose="020B0502020202020204" pitchFamily="34" charset="0"/>
              </a:rPr>
              <a:t>hice un esfuerzo, pero </a:t>
            </a:r>
            <a:r>
              <a:rPr lang="en-GB" sz="2200" b="1">
                <a:solidFill>
                  <a:srgbClr val="002060"/>
                </a:solidFill>
                <a:latin typeface="Century Gothic" panose="020B0502020202020204" pitchFamily="34" charset="0"/>
              </a:rPr>
              <a:t>___ </a:t>
            </a:r>
            <a:r>
              <a:rPr lang="en-GB" sz="2200">
                <a:solidFill>
                  <a:srgbClr val="002060"/>
                </a:solidFill>
                <a:latin typeface="Century Gothic" panose="020B0502020202020204" pitchFamily="34" charset="0"/>
              </a:rPr>
              <a:t>sólo hiciste ruido.</a:t>
            </a:r>
          </a:p>
        </p:txBody>
      </p:sp>
      <p:sp>
        <p:nvSpPr>
          <p:cNvPr id="47" name="TextBox 46"/>
          <p:cNvSpPr txBox="1"/>
          <p:nvPr/>
        </p:nvSpPr>
        <p:spPr>
          <a:xfrm>
            <a:off x="1886534" y="2730362"/>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48" name="TextBox 47"/>
          <p:cNvSpPr txBox="1"/>
          <p:nvPr/>
        </p:nvSpPr>
        <p:spPr>
          <a:xfrm>
            <a:off x="5555490" y="2759091"/>
            <a:ext cx="532585"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tú</a:t>
            </a:r>
            <a:endParaRPr lang="en-GB" sz="2200" b="1" dirty="0">
              <a:solidFill>
                <a:srgbClr val="E46801"/>
              </a:solidFill>
              <a:latin typeface="Century Gothic" panose="020B0502020202020204" pitchFamily="34" charset="0"/>
            </a:endParaRPr>
          </a:p>
        </p:txBody>
      </p:sp>
      <p:sp>
        <p:nvSpPr>
          <p:cNvPr id="49" name="TextBox 48"/>
          <p:cNvSpPr txBox="1"/>
          <p:nvPr/>
        </p:nvSpPr>
        <p:spPr>
          <a:xfrm>
            <a:off x="482640" y="2276078"/>
            <a:ext cx="140389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Ejemplo</a:t>
            </a:r>
            <a:r>
              <a:rPr lang="en-GB" sz="2200" b="1"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p:txBody>
      </p:sp>
      <p:sp>
        <p:nvSpPr>
          <p:cNvPr id="50" name="TextBox 49"/>
          <p:cNvSpPr txBox="1"/>
          <p:nvPr/>
        </p:nvSpPr>
        <p:spPr>
          <a:xfrm>
            <a:off x="482640" y="3542893"/>
            <a:ext cx="1403893"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Ejemplo:</a:t>
            </a:r>
            <a:endParaRPr lang="en-GB" sz="2200">
              <a:solidFill>
                <a:srgbClr val="002060"/>
              </a:solidFill>
              <a:latin typeface="Century Gothic" panose="020B0502020202020204" pitchFamily="34" charset="0"/>
            </a:endParaRPr>
          </a:p>
        </p:txBody>
      </p:sp>
      <p:sp>
        <p:nvSpPr>
          <p:cNvPr id="5" name="Rounded Rectangular Callout 4"/>
          <p:cNvSpPr/>
          <p:nvPr/>
        </p:nvSpPr>
        <p:spPr>
          <a:xfrm>
            <a:off x="1714519" y="4722798"/>
            <a:ext cx="8229581" cy="1168400"/>
          </a:xfrm>
          <a:prstGeom prst="wedgeRoundRectCallout">
            <a:avLst>
              <a:gd name="adj1" fmla="val -21557"/>
              <a:gd name="adj2" fmla="val -5815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The verb (e.g. hizo) is the same for ‘he’ and ‘she’, so sometimes we need the pronoun to say who does what!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4" grpId="0"/>
      <p:bldP spid="45" grpId="0"/>
      <p:bldP spid="46" grpId="0"/>
      <p:bldP spid="47" grpId="0"/>
      <p:bldP spid="48" grpId="0"/>
      <p:bldP spid="49" grpId="0"/>
      <p:bldP spid="50"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ular Callout 46"/>
          <p:cNvSpPr/>
          <p:nvPr/>
        </p:nvSpPr>
        <p:spPr>
          <a:xfrm>
            <a:off x="192616" y="2885530"/>
            <a:ext cx="5033167" cy="3238976"/>
          </a:xfrm>
          <a:prstGeom prst="wedgeRoundRectCallout">
            <a:avLst>
              <a:gd name="adj1" fmla="val 23321"/>
              <a:gd name="adj2" fmla="val 556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0" y="0"/>
            <a:ext cx="10515600" cy="1325563"/>
          </a:xfrm>
        </p:spPr>
        <p:txBody>
          <a:bodyPr>
            <a:normAutofit/>
          </a:bodyPr>
          <a:lstStyle/>
          <a:p>
            <a:r>
              <a:rPr lang="en-GB" sz="2800" b="1">
                <a:solidFill>
                  <a:schemeClr val="bg1"/>
                </a:solidFill>
              </a:rPr>
              <a:t>Un sábado lleno de actividades</a:t>
            </a:r>
          </a:p>
        </p:txBody>
      </p:sp>
      <p:sp>
        <p:nvSpPr>
          <p:cNvPr id="6" name="TextBox 5"/>
          <p:cNvSpPr txBox="1"/>
          <p:nvPr/>
        </p:nvSpPr>
        <p:spPr>
          <a:xfrm>
            <a:off x="151706" y="3008254"/>
            <a:ext cx="5338233" cy="707886"/>
          </a:xfrm>
          <a:prstGeom prst="rect">
            <a:avLst/>
          </a:prstGeom>
          <a:noFill/>
        </p:spPr>
        <p:txBody>
          <a:bodyPr wrap="square" rtlCol="0">
            <a:spAutoFit/>
          </a:bodyPr>
          <a:lstStyle/>
          <a:p>
            <a:r>
              <a:rPr lang="en-GB" sz="2000">
                <a:solidFill>
                  <a:srgbClr val="002060"/>
                </a:solidFill>
                <a:latin typeface="Century Gothic" panose="020B0502020202020204" pitchFamily="34" charset="0"/>
              </a:rPr>
              <a:t>1. “Pues el sábado </a:t>
            </a:r>
            <a:r>
              <a:rPr lang="en-GB" sz="2000">
                <a:solidFill>
                  <a:srgbClr val="002060"/>
                </a:solidFill>
                <a:latin typeface="Century Gothic"/>
                <a:ea typeface="Century Gothic"/>
                <a:cs typeface="Century Gothic"/>
                <a:sym typeface="Century Gothic"/>
              </a:rPr>
              <a:t>_____</a:t>
            </a:r>
            <a:r>
              <a:rPr lang="en-GB" sz="2000">
                <a:solidFill>
                  <a:srgbClr val="002060"/>
                </a:solidFill>
                <a:latin typeface="Century Gothic" panose="020B0502020202020204" pitchFamily="34" charset="0"/>
              </a:rPr>
              <a:t> hiciste los deberes… y </a:t>
            </a:r>
            <a:r>
              <a:rPr lang="en-GB" sz="2000">
                <a:solidFill>
                  <a:srgbClr val="002060"/>
                </a:solidFill>
                <a:latin typeface="Century Gothic"/>
                <a:ea typeface="Century Gothic"/>
                <a:cs typeface="Century Gothic"/>
                <a:sym typeface="Century Gothic"/>
              </a:rPr>
              <a:t>_____</a:t>
            </a:r>
            <a:r>
              <a:rPr lang="en-GB" sz="2000">
                <a:solidFill>
                  <a:srgbClr val="002060"/>
                </a:solidFill>
                <a:latin typeface="Century Gothic" panose="020B0502020202020204" pitchFamily="34" charset="0"/>
              </a:rPr>
              <a:t> hice unas llamadas”.</a:t>
            </a:r>
          </a:p>
        </p:txBody>
      </p:sp>
      <p:graphicFrame>
        <p:nvGraphicFramePr>
          <p:cNvPr id="19" name="Google Shape;822;p29"/>
          <p:cNvGraphicFramePr/>
          <p:nvPr>
            <p:extLst>
              <p:ext uri="{D42A27DB-BD31-4B8C-83A1-F6EECF244321}">
                <p14:modId xmlns:p14="http://schemas.microsoft.com/office/powerpoint/2010/main" val="347709291"/>
              </p:ext>
            </p:extLst>
          </p:nvPr>
        </p:nvGraphicFramePr>
        <p:xfrm>
          <a:off x="5627687" y="1273696"/>
          <a:ext cx="6259514" cy="4450839"/>
        </p:xfrm>
        <a:graphic>
          <a:graphicData uri="http://schemas.openxmlformats.org/drawingml/2006/table">
            <a:tbl>
              <a:tblPr firstRow="1" bandRow="1">
                <a:noFill/>
                <a:tableStyleId>{9E512B16-46D1-46F8-9A00-CE9E516D6457}</a:tableStyleId>
              </a:tblPr>
              <a:tblGrid>
                <a:gridCol w="3091672">
                  <a:extLst>
                    <a:ext uri="{9D8B030D-6E8A-4147-A177-3AD203B41FA5}">
                      <a16:colId xmlns:a16="http://schemas.microsoft.com/office/drawing/2014/main" val="20000"/>
                    </a:ext>
                  </a:extLst>
                </a:gridCol>
                <a:gridCol w="1003375">
                  <a:extLst>
                    <a:ext uri="{9D8B030D-6E8A-4147-A177-3AD203B41FA5}">
                      <a16:colId xmlns:a16="http://schemas.microsoft.com/office/drawing/2014/main" val="20001"/>
                    </a:ext>
                  </a:extLst>
                </a:gridCol>
                <a:gridCol w="1030147">
                  <a:extLst>
                    <a:ext uri="{9D8B030D-6E8A-4147-A177-3AD203B41FA5}">
                      <a16:colId xmlns:a16="http://schemas.microsoft.com/office/drawing/2014/main" val="20002"/>
                    </a:ext>
                  </a:extLst>
                </a:gridCol>
                <a:gridCol w="1134320">
                  <a:extLst>
                    <a:ext uri="{9D8B030D-6E8A-4147-A177-3AD203B41FA5}">
                      <a16:colId xmlns:a16="http://schemas.microsoft.com/office/drawing/2014/main" val="20003"/>
                    </a:ext>
                  </a:extLst>
                </a:gridCol>
              </a:tblGrid>
              <a:tr h="777267">
                <a:tc>
                  <a:txBody>
                    <a:bodyPr/>
                    <a:lstStyle/>
                    <a:p>
                      <a:pPr marL="0" marR="0" lvl="0" indent="0" algn="l" rtl="0">
                        <a:spcBef>
                          <a:spcPts val="0"/>
                        </a:spcBef>
                        <a:spcAft>
                          <a:spcPts val="0"/>
                        </a:spcAft>
                        <a:buNone/>
                      </a:pPr>
                      <a:r>
                        <a:rPr lang="en-GB" sz="2000"/>
                        <a:t>¿Who…?</a:t>
                      </a:r>
                      <a:endParaRPr sz="2000"/>
                    </a:p>
                  </a:txBody>
                  <a:tcPr marL="91450" marR="91450" marT="45725" marB="45725" anchor="ctr"/>
                </a:tc>
                <a:tc>
                  <a:txBody>
                    <a:bodyPr/>
                    <a:lstStyle/>
                    <a:p>
                      <a:pPr marL="0" marR="0" lvl="0" indent="0" algn="ctr" rtl="0">
                        <a:spcBef>
                          <a:spcPts val="0"/>
                        </a:spcBef>
                        <a:spcAft>
                          <a:spcPts val="0"/>
                        </a:spcAft>
                        <a:buNone/>
                      </a:pPr>
                      <a:r>
                        <a:rPr lang="en-GB" sz="2000" dirty="0"/>
                        <a:t>Lucía (I)</a:t>
                      </a:r>
                      <a:endParaRPr sz="2000" dirty="0"/>
                    </a:p>
                  </a:txBody>
                  <a:tcPr marL="91450" marR="91450" marT="45725" marB="45725" anchor="ctr"/>
                </a:tc>
                <a:tc>
                  <a:txBody>
                    <a:bodyPr/>
                    <a:lstStyle/>
                    <a:p>
                      <a:pPr marL="0" marR="0" lvl="0" indent="0" algn="ctr" rtl="0">
                        <a:spcBef>
                          <a:spcPts val="0"/>
                        </a:spcBef>
                        <a:spcAft>
                          <a:spcPts val="0"/>
                        </a:spcAft>
                        <a:buNone/>
                      </a:pPr>
                      <a:r>
                        <a:rPr lang="en-GB" sz="2000"/>
                        <a:t>Daniel (you)</a:t>
                      </a:r>
                      <a:endParaRPr sz="2000"/>
                    </a:p>
                  </a:txBody>
                  <a:tcPr marL="91450" marR="91450" marT="45725" marB="45725" anchor="ctr"/>
                </a:tc>
                <a:tc>
                  <a:txBody>
                    <a:bodyPr/>
                    <a:lstStyle/>
                    <a:p>
                      <a:pPr marL="0" marR="0" lvl="0" indent="0" algn="ctr" rtl="0">
                        <a:spcBef>
                          <a:spcPts val="0"/>
                        </a:spcBef>
                        <a:spcAft>
                          <a:spcPts val="0"/>
                        </a:spcAft>
                        <a:buNone/>
                      </a:pPr>
                      <a:r>
                        <a:rPr lang="en-GB" sz="2000"/>
                        <a:t>Nadia (she)</a:t>
                      </a:r>
                      <a:endParaRPr sz="2000" dirty="0"/>
                    </a:p>
                  </a:txBody>
                  <a:tcPr marL="91450" marR="91450" marT="45725" marB="45725" anchor="ct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n-GB" sz="2000" dirty="0">
                          <a:solidFill>
                            <a:srgbClr val="002060"/>
                          </a:solidFill>
                        </a:rPr>
                        <a:t>1. did homework?</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n-GB" sz="2000" dirty="0">
                          <a:solidFill>
                            <a:srgbClr val="002060"/>
                          </a:solidFill>
                        </a:rPr>
                        <a:t>2. made calls?</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612262">
                <a:tc>
                  <a:txBody>
                    <a:bodyPr/>
                    <a:lstStyle/>
                    <a:p>
                      <a:pPr marL="0" marR="0" lvl="0" indent="0" algn="l" rtl="0">
                        <a:spcBef>
                          <a:spcPts val="0"/>
                        </a:spcBef>
                        <a:spcAft>
                          <a:spcPts val="0"/>
                        </a:spcAft>
                        <a:buNone/>
                      </a:pPr>
                      <a:r>
                        <a:rPr lang="en-GB" sz="2000" dirty="0">
                          <a:solidFill>
                            <a:srgbClr val="002060"/>
                          </a:solidFill>
                        </a:rPr>
                        <a:t>3. made </a:t>
                      </a:r>
                      <a:r>
                        <a:rPr lang="en-GB" sz="2000">
                          <a:solidFill>
                            <a:srgbClr val="002060"/>
                          </a:solidFill>
                        </a:rPr>
                        <a:t>a fire?</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n-GB" sz="2000">
                          <a:solidFill>
                            <a:srgbClr val="002060"/>
                          </a:solidFill>
                        </a:rPr>
                        <a:t>4. </a:t>
                      </a:r>
                      <a:r>
                        <a:rPr lang="en-GB" sz="2000" dirty="0">
                          <a:solidFill>
                            <a:srgbClr val="002060"/>
                          </a:solidFill>
                        </a:rPr>
                        <a:t>did </a:t>
                      </a:r>
                      <a:r>
                        <a:rPr lang="en-GB" sz="2000">
                          <a:solidFill>
                            <a:srgbClr val="002060"/>
                          </a:solidFill>
                        </a:rPr>
                        <a:t>some sport?</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612262">
                <a:tc>
                  <a:txBody>
                    <a:bodyPr/>
                    <a:lstStyle/>
                    <a:p>
                      <a:pPr marL="0" marR="0" lvl="0" indent="0" algn="l" rtl="0">
                        <a:spcBef>
                          <a:spcPts val="0"/>
                        </a:spcBef>
                        <a:spcAft>
                          <a:spcPts val="0"/>
                        </a:spcAft>
                        <a:buNone/>
                      </a:pPr>
                      <a:r>
                        <a:rPr lang="en-GB" sz="2000">
                          <a:solidFill>
                            <a:srgbClr val="002060"/>
                          </a:solidFill>
                        </a:rPr>
                        <a:t>5. did some work?</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n-GB" sz="2000">
                          <a:solidFill>
                            <a:srgbClr val="002060"/>
                          </a:solidFill>
                        </a:rPr>
                        <a:t>6. </a:t>
                      </a:r>
                      <a:r>
                        <a:rPr lang="en-GB" sz="2000" dirty="0">
                          <a:solidFill>
                            <a:srgbClr val="002060"/>
                          </a:solidFill>
                        </a:rPr>
                        <a:t>made a </a:t>
                      </a:r>
                      <a:r>
                        <a:rPr lang="en-GB" sz="2000">
                          <a:solidFill>
                            <a:srgbClr val="002060"/>
                          </a:solidFill>
                        </a:rPr>
                        <a:t>new chair?</a:t>
                      </a:r>
                      <a:endParaRPr sz="2000" dirty="0">
                        <a:solidFill>
                          <a:srgbClr val="002060"/>
                        </a:solidFill>
                      </a:endParaRPr>
                    </a:p>
                  </a:txBody>
                  <a:tcPr marL="91450" marR="91450" marT="45725" marB="45725" anchor="ctr"/>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tc>
                  <a:txBody>
                    <a:bodyPr/>
                    <a:lstStyle/>
                    <a:p>
                      <a:pPr marL="0" marR="0" lvl="0" indent="0" algn="l" rtl="0">
                        <a:spcBef>
                          <a:spcPts val="0"/>
                        </a:spcBef>
                        <a:spcAft>
                          <a:spcPts val="0"/>
                        </a:spcAft>
                        <a:buNone/>
                      </a:pPr>
                      <a:endParaRPr sz="1800">
                        <a:solidFill>
                          <a:srgbClr val="115076"/>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30" name="TextBox 29"/>
          <p:cNvSpPr txBox="1"/>
          <p:nvPr/>
        </p:nvSpPr>
        <p:spPr>
          <a:xfrm>
            <a:off x="151706" y="2177644"/>
            <a:ext cx="5740138"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Completa</a:t>
            </a:r>
            <a:r>
              <a:rPr lang="en-GB" sz="2000" dirty="0">
                <a:solidFill>
                  <a:srgbClr val="002060"/>
                </a:solidFill>
                <a:latin typeface="Century Gothic" panose="020B0502020202020204" pitchFamily="34" charset="0"/>
              </a:rPr>
              <a:t> la </a:t>
            </a:r>
            <a:r>
              <a:rPr lang="en-GB" sz="2000" dirty="0" err="1">
                <a:solidFill>
                  <a:srgbClr val="002060"/>
                </a:solidFill>
                <a:latin typeface="Century Gothic" panose="020B0502020202020204" pitchFamily="34" charset="0"/>
              </a:rPr>
              <a:t>tabla</a:t>
            </a:r>
            <a:r>
              <a:rPr lang="en-GB" sz="2000" dirty="0">
                <a:solidFill>
                  <a:srgbClr val="002060"/>
                </a:solidFill>
                <a:latin typeface="Century Gothic" panose="020B0502020202020204" pitchFamily="34" charset="0"/>
              </a:rPr>
              <a:t>. Escribe los </a:t>
            </a:r>
            <a:r>
              <a:rPr lang="en-GB" sz="2000" dirty="0" err="1">
                <a:solidFill>
                  <a:srgbClr val="002060"/>
                </a:solidFill>
                <a:latin typeface="Century Gothic" panose="020B0502020202020204" pitchFamily="34" charset="0"/>
              </a:rPr>
              <a:t>pronombres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español</a:t>
            </a:r>
            <a:r>
              <a:rPr lang="en-GB" sz="2000" dirty="0">
                <a:solidFill>
                  <a:srgbClr val="002060"/>
                </a:solidFill>
                <a:latin typeface="Century Gothic" panose="020B0502020202020204" pitchFamily="34" charset="0"/>
              </a:rPr>
              <a:t>.</a:t>
            </a:r>
          </a:p>
        </p:txBody>
      </p:sp>
      <p:sp>
        <p:nvSpPr>
          <p:cNvPr id="31" name="TextBox 30"/>
          <p:cNvSpPr txBox="1"/>
          <p:nvPr/>
        </p:nvSpPr>
        <p:spPr>
          <a:xfrm>
            <a:off x="156615" y="1200865"/>
            <a:ext cx="5471072" cy="1015663"/>
          </a:xfrm>
          <a:prstGeom prst="rect">
            <a:avLst/>
          </a:prstGeom>
          <a:noFill/>
        </p:spPr>
        <p:txBody>
          <a:bodyPr wrap="square" rtlCol="0">
            <a:spAutoFit/>
          </a:bodyPr>
          <a:lstStyle/>
          <a:p>
            <a:r>
              <a:rPr lang="en-GB" sz="2000">
                <a:solidFill>
                  <a:srgbClr val="002060"/>
                </a:solidFill>
                <a:latin typeface="Century Gothic" panose="020B0502020202020204" pitchFamily="34" charset="0"/>
              </a:rPr>
              <a:t>Lee los extractos de una conversación entre Lucía y Daniel. Lucía describe las actividades del sábado pasado.</a:t>
            </a:r>
          </a:p>
        </p:txBody>
      </p:sp>
      <p:sp>
        <p:nvSpPr>
          <p:cNvPr id="32" name="Rectangle 31"/>
          <p:cNvSpPr/>
          <p:nvPr/>
        </p:nvSpPr>
        <p:spPr>
          <a:xfrm>
            <a:off x="192616" y="4977964"/>
            <a:ext cx="4737100" cy="1015663"/>
          </a:xfrm>
          <a:prstGeom prst="rect">
            <a:avLst/>
          </a:prstGeom>
        </p:spPr>
        <p:txBody>
          <a:bodyPr wrap="square">
            <a:spAutoFit/>
          </a:bodyPr>
          <a:lstStyle/>
          <a:p>
            <a:r>
              <a:rPr lang="en-GB" sz="2000">
                <a:solidFill>
                  <a:srgbClr val="002060"/>
                </a:solidFill>
                <a:latin typeface="Century Gothic"/>
                <a:ea typeface="Century Gothic"/>
                <a:cs typeface="Century Gothic"/>
                <a:sym typeface="Century Gothic"/>
              </a:rPr>
              <a:t>3. “_____ hice trabajo dentro de la casa con mi madre […] _____ hizo una silla nueva.” </a:t>
            </a:r>
            <a:endParaRPr lang="en-GB" sz="2000"/>
          </a:p>
        </p:txBody>
      </p:sp>
      <p:sp>
        <p:nvSpPr>
          <p:cNvPr id="33" name="Rectangle 32"/>
          <p:cNvSpPr/>
          <p:nvPr/>
        </p:nvSpPr>
        <p:spPr>
          <a:xfrm>
            <a:off x="151706" y="3852392"/>
            <a:ext cx="4528130" cy="1015663"/>
          </a:xfrm>
          <a:prstGeom prst="rect">
            <a:avLst/>
          </a:prstGeom>
        </p:spPr>
        <p:txBody>
          <a:bodyPr wrap="square">
            <a:spAutoFit/>
          </a:bodyPr>
          <a:lstStyle/>
          <a:p>
            <a:r>
              <a:rPr lang="en-GB" sz="2000">
                <a:solidFill>
                  <a:srgbClr val="002060"/>
                </a:solidFill>
                <a:latin typeface="Century Gothic"/>
                <a:ea typeface="Century Gothic"/>
                <a:cs typeface="Century Gothic"/>
                <a:sym typeface="Century Gothic"/>
              </a:rPr>
              <a:t>2. _____ hizo un fuego […] Luego _____ hiciste deporte al fondo del jardín.” </a:t>
            </a:r>
            <a:endParaRPr lang="en-GB" sz="2000"/>
          </a:p>
        </p:txBody>
      </p:sp>
      <p:sp>
        <p:nvSpPr>
          <p:cNvPr id="34" name="TextBox 33"/>
          <p:cNvSpPr txBox="1"/>
          <p:nvPr/>
        </p:nvSpPr>
        <p:spPr>
          <a:xfrm>
            <a:off x="2729098" y="2981689"/>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tú</a:t>
            </a:r>
            <a:endParaRPr lang="en-GB" sz="2200" b="1" dirty="0">
              <a:solidFill>
                <a:srgbClr val="E46801"/>
              </a:solidFill>
              <a:latin typeface="Century Gothic" panose="020B0502020202020204" pitchFamily="34" charset="0"/>
            </a:endParaRPr>
          </a:p>
        </p:txBody>
      </p:sp>
      <p:sp>
        <p:nvSpPr>
          <p:cNvPr id="35" name="TextBox 34"/>
          <p:cNvSpPr txBox="1"/>
          <p:nvPr/>
        </p:nvSpPr>
        <p:spPr>
          <a:xfrm>
            <a:off x="1858585" y="3285253"/>
            <a:ext cx="686648"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yo</a:t>
            </a:r>
          </a:p>
        </p:txBody>
      </p:sp>
      <p:sp>
        <p:nvSpPr>
          <p:cNvPr id="36" name="TextBox 35"/>
          <p:cNvSpPr txBox="1"/>
          <p:nvPr/>
        </p:nvSpPr>
        <p:spPr>
          <a:xfrm>
            <a:off x="505251" y="3819054"/>
            <a:ext cx="1095375"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Ella</a:t>
            </a:r>
          </a:p>
        </p:txBody>
      </p:sp>
      <p:sp>
        <p:nvSpPr>
          <p:cNvPr id="37" name="TextBox 36"/>
          <p:cNvSpPr txBox="1"/>
          <p:nvPr/>
        </p:nvSpPr>
        <p:spPr>
          <a:xfrm>
            <a:off x="366290" y="4123030"/>
            <a:ext cx="686648"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tú</a:t>
            </a:r>
          </a:p>
        </p:txBody>
      </p:sp>
      <p:sp>
        <p:nvSpPr>
          <p:cNvPr id="38" name="TextBox 37"/>
          <p:cNvSpPr txBox="1"/>
          <p:nvPr/>
        </p:nvSpPr>
        <p:spPr>
          <a:xfrm>
            <a:off x="807026" y="4954787"/>
            <a:ext cx="686648"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Yo</a:t>
            </a:r>
          </a:p>
        </p:txBody>
      </p:sp>
      <p:sp>
        <p:nvSpPr>
          <p:cNvPr id="39" name="TextBox 38"/>
          <p:cNvSpPr txBox="1"/>
          <p:nvPr/>
        </p:nvSpPr>
        <p:spPr>
          <a:xfrm>
            <a:off x="3286654" y="5270351"/>
            <a:ext cx="1095375"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ella</a:t>
            </a:r>
            <a:endParaRPr lang="en-GB" sz="2200" b="1" dirty="0">
              <a:solidFill>
                <a:srgbClr val="E46801"/>
              </a:solidFill>
              <a:latin typeface="Century Gothic" panose="020B0502020202020204" pitchFamily="34" charset="0"/>
            </a:endParaRPr>
          </a:p>
        </p:txBody>
      </p:sp>
      <p:pic>
        <p:nvPicPr>
          <p:cNvPr id="40"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956" y="2188303"/>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056" y="275024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167" y="3347827"/>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956" y="3971604"/>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3056" y="4519393"/>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Powerpoint Check Mark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167" y="5089902"/>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0319" y="5519101"/>
            <a:ext cx="803807" cy="803807"/>
          </a:xfrm>
          <a:prstGeom prst="rect">
            <a:avLst/>
          </a:prstGeom>
        </p:spPr>
      </p:pic>
      <p:pic>
        <p:nvPicPr>
          <p:cNvPr id="48" name="Picture 2" descr="Free Moving Fire Cliparts, Download Free Clip Art, Free Clip Art ...">
            <a:extLst>
              <a:ext uri="{FF2B5EF4-FFF2-40B4-BE49-F238E27FC236}">
                <a16:creationId xmlns:a16="http://schemas.microsoft.com/office/drawing/2014/main" id="{ACD393F7-A196-7C44-BBDE-D3549156D16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78990" y="78514"/>
            <a:ext cx="735238" cy="1058391"/>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50" name="Picture 2" descr="Animated Telephone Clipart - Phone Clipart , Transparent Cartoon "/>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682397" y="312354"/>
            <a:ext cx="1086801" cy="824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air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8316" y="130815"/>
            <a:ext cx="819777" cy="113664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leer</a:t>
            </a:r>
            <a:endParaRPr sz="2000" b="1">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334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49" name="Google Shape;249;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2800" b="1">
                <a:solidFill>
                  <a:schemeClr val="lt1"/>
                </a:solidFill>
              </a:rPr>
              <a:t>¿Cómo se dice en español?</a:t>
            </a:r>
            <a:endParaRPr sz="2800" b="1">
              <a:solidFill>
                <a:schemeClr val="lt1"/>
              </a:solidFill>
            </a:endParaRPr>
          </a:p>
        </p:txBody>
      </p:sp>
      <p:sp>
        <p:nvSpPr>
          <p:cNvPr id="250" name="Google Shape;250;p5"/>
          <p:cNvSpPr txBox="1"/>
          <p:nvPr/>
        </p:nvSpPr>
        <p:spPr>
          <a:xfrm>
            <a:off x="6033705" y="3405566"/>
            <a:ext cx="325020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c_ _ _ _ _ _ _ </a:t>
            </a:r>
            <a:endParaRPr>
              <a:solidFill>
                <a:srgbClr val="002060"/>
              </a:solidFill>
            </a:endParaRPr>
          </a:p>
        </p:txBody>
      </p:sp>
      <p:sp>
        <p:nvSpPr>
          <p:cNvPr id="251" name="Google Shape;251;p5"/>
          <p:cNvSpPr txBox="1"/>
          <p:nvPr/>
        </p:nvSpPr>
        <p:spPr>
          <a:xfrm>
            <a:off x="6036767" y="3418951"/>
            <a:ext cx="281739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conocido </a:t>
            </a:r>
            <a:endParaRPr dirty="0">
              <a:solidFill>
                <a:srgbClr val="002060"/>
              </a:solidFill>
            </a:endParaRPr>
          </a:p>
        </p:txBody>
      </p:sp>
      <p:sp>
        <p:nvSpPr>
          <p:cNvPr id="252" name="Google Shape;252;p5"/>
          <p:cNvSpPr txBox="1"/>
          <p:nvPr/>
        </p:nvSpPr>
        <p:spPr>
          <a:xfrm>
            <a:off x="241980" y="1464568"/>
            <a:ext cx="296747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m_ _ _ _ _ </a:t>
            </a:r>
            <a:endParaRPr>
              <a:solidFill>
                <a:srgbClr val="002060"/>
              </a:solidFill>
            </a:endParaRPr>
          </a:p>
        </p:txBody>
      </p:sp>
      <p:sp>
        <p:nvSpPr>
          <p:cNvPr id="253" name="Google Shape;253;p5"/>
          <p:cNvSpPr txBox="1"/>
          <p:nvPr/>
        </p:nvSpPr>
        <p:spPr>
          <a:xfrm>
            <a:off x="241980" y="1460854"/>
            <a:ext cx="2650886"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a:t>
            </a:r>
            <a:r>
              <a:rPr lang="en-GB" sz="3200" dirty="0" err="1">
                <a:solidFill>
                  <a:srgbClr val="002060"/>
                </a:solidFill>
                <a:latin typeface="Century Gothic"/>
                <a:ea typeface="Century Gothic"/>
                <a:cs typeface="Century Gothic"/>
                <a:sym typeface="Century Gothic"/>
              </a:rPr>
              <a:t>médico</a:t>
            </a:r>
            <a:r>
              <a:rPr lang="en-GB" sz="3200" dirty="0">
                <a:solidFill>
                  <a:srgbClr val="002060"/>
                </a:solidFill>
                <a:latin typeface="Century Gothic"/>
                <a:ea typeface="Century Gothic"/>
                <a:cs typeface="Century Gothic"/>
                <a:sym typeface="Century Gothic"/>
              </a:rPr>
              <a:t> </a:t>
            </a:r>
            <a:endParaRPr dirty="0">
              <a:solidFill>
                <a:srgbClr val="002060"/>
              </a:solidFill>
            </a:endParaRPr>
          </a:p>
        </p:txBody>
      </p:sp>
      <p:sp>
        <p:nvSpPr>
          <p:cNvPr id="254" name="Google Shape;254;p5"/>
          <p:cNvSpPr txBox="1"/>
          <p:nvPr/>
        </p:nvSpPr>
        <p:spPr>
          <a:xfrm>
            <a:off x="233310" y="3415702"/>
            <a:ext cx="3185487"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a_ _ _ _ _ _ </a:t>
            </a:r>
            <a:endParaRPr>
              <a:solidFill>
                <a:srgbClr val="002060"/>
              </a:solidFill>
            </a:endParaRPr>
          </a:p>
        </p:txBody>
      </p:sp>
      <p:sp>
        <p:nvSpPr>
          <p:cNvPr id="255" name="Google Shape;255;p5"/>
          <p:cNvSpPr txBox="1"/>
          <p:nvPr/>
        </p:nvSpPr>
        <p:spPr>
          <a:xfrm>
            <a:off x="233310" y="3419416"/>
            <a:ext cx="303700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a:solidFill>
                  <a:srgbClr val="002060"/>
                </a:solidFill>
                <a:latin typeface="Century Gothic"/>
                <a:ea typeface="Century Gothic"/>
                <a:cs typeface="Century Gothic"/>
                <a:sym typeface="Century Gothic"/>
              </a:rPr>
              <a:t>el abogado </a:t>
            </a:r>
            <a:endParaRPr dirty="0">
              <a:solidFill>
                <a:srgbClr val="002060"/>
              </a:solidFill>
            </a:endParaRPr>
          </a:p>
        </p:txBody>
      </p:sp>
      <p:sp>
        <p:nvSpPr>
          <p:cNvPr id="256" name="Google Shape;256;p5"/>
          <p:cNvSpPr txBox="1"/>
          <p:nvPr/>
        </p:nvSpPr>
        <p:spPr>
          <a:xfrm>
            <a:off x="6050889" y="1514290"/>
            <a:ext cx="200587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t_ _ </a:t>
            </a:r>
            <a:endParaRPr>
              <a:solidFill>
                <a:srgbClr val="002060"/>
              </a:solidFill>
            </a:endParaRPr>
          </a:p>
        </p:txBody>
      </p:sp>
      <p:sp>
        <p:nvSpPr>
          <p:cNvPr id="257" name="Google Shape;257;p5"/>
          <p:cNvSpPr txBox="1"/>
          <p:nvPr/>
        </p:nvSpPr>
        <p:spPr>
          <a:xfrm>
            <a:off x="6043122" y="1527675"/>
            <a:ext cx="1844375"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a:t>
            </a:r>
            <a:r>
              <a:rPr lang="en-GB" sz="3200" dirty="0" err="1">
                <a:solidFill>
                  <a:srgbClr val="002060"/>
                </a:solidFill>
                <a:latin typeface="Century Gothic"/>
                <a:ea typeface="Century Gothic"/>
                <a:cs typeface="Century Gothic"/>
                <a:sym typeface="Century Gothic"/>
              </a:rPr>
              <a:t>tía</a:t>
            </a:r>
            <a:r>
              <a:rPr lang="en-GB" sz="3200" dirty="0">
                <a:solidFill>
                  <a:srgbClr val="002060"/>
                </a:solidFill>
                <a:latin typeface="Century Gothic"/>
                <a:ea typeface="Century Gothic"/>
                <a:cs typeface="Century Gothic"/>
                <a:sym typeface="Century Gothic"/>
              </a:rPr>
              <a:t> </a:t>
            </a:r>
            <a:endParaRPr dirty="0">
              <a:solidFill>
                <a:srgbClr val="002060"/>
              </a:solidFill>
            </a:endParaRPr>
          </a:p>
        </p:txBody>
      </p:sp>
      <p:pic>
        <p:nvPicPr>
          <p:cNvPr id="258" name="Google Shape;25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42218" y="1224866"/>
            <a:ext cx="1158182" cy="993528"/>
          </a:xfrm>
          <a:prstGeom prst="rect">
            <a:avLst/>
          </a:prstGeom>
          <a:noFill/>
          <a:ln>
            <a:noFill/>
          </a:ln>
        </p:spPr>
      </p:pic>
      <p:sp>
        <p:nvSpPr>
          <p:cNvPr id="259" name="Google Shape;259;p5"/>
          <p:cNvSpPr txBox="1"/>
          <p:nvPr/>
        </p:nvSpPr>
        <p:spPr>
          <a:xfrm>
            <a:off x="3064669" y="2188349"/>
            <a:ext cx="243125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[doctor (m)]</a:t>
            </a:r>
            <a:endParaRPr sz="2800">
              <a:solidFill>
                <a:srgbClr val="002060"/>
              </a:solidFill>
            </a:endParaRPr>
          </a:p>
        </p:txBody>
      </p:sp>
      <p:pic>
        <p:nvPicPr>
          <p:cNvPr id="260" name="Google Shape;260;p5"/>
          <p:cNvPicPr preferRelativeResize="0"/>
          <p:nvPr/>
        </p:nvPicPr>
        <p:blipFill rotWithShape="1">
          <a:blip r:embed="rId5">
            <a:alphaModFix/>
          </a:blip>
          <a:srcRect/>
          <a:stretch/>
        </p:blipFill>
        <p:spPr>
          <a:xfrm>
            <a:off x="3324578" y="2928766"/>
            <a:ext cx="1590133" cy="1169279"/>
          </a:xfrm>
          <a:prstGeom prst="rect">
            <a:avLst/>
          </a:prstGeom>
          <a:noFill/>
          <a:ln>
            <a:noFill/>
          </a:ln>
        </p:spPr>
      </p:pic>
      <p:sp>
        <p:nvSpPr>
          <p:cNvPr id="261" name="Google Shape;261;p5"/>
          <p:cNvSpPr txBox="1"/>
          <p:nvPr/>
        </p:nvSpPr>
        <p:spPr>
          <a:xfrm>
            <a:off x="2973599" y="4021756"/>
            <a:ext cx="319896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002060"/>
                </a:solidFill>
                <a:latin typeface="Century Gothic"/>
                <a:ea typeface="Century Gothic"/>
                <a:cs typeface="Century Gothic"/>
                <a:sym typeface="Century Gothic"/>
              </a:rPr>
              <a:t>[lawyer (m)]</a:t>
            </a:r>
            <a:endParaRPr sz="2800" dirty="0">
              <a:solidFill>
                <a:srgbClr val="002060"/>
              </a:solidFill>
            </a:endParaRPr>
          </a:p>
        </p:txBody>
      </p:sp>
      <p:sp>
        <p:nvSpPr>
          <p:cNvPr id="262" name="Google Shape;262;p5"/>
          <p:cNvSpPr txBox="1"/>
          <p:nvPr/>
        </p:nvSpPr>
        <p:spPr>
          <a:xfrm>
            <a:off x="8722088" y="3449749"/>
            <a:ext cx="347133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[well-known (m)]</a:t>
            </a:r>
            <a:endParaRPr sz="2800">
              <a:solidFill>
                <a:srgbClr val="002060"/>
              </a:solidFill>
              <a:latin typeface="Century Gothic"/>
              <a:ea typeface="Century Gothic"/>
              <a:cs typeface="Century Gothic"/>
              <a:sym typeface="Century Gothic"/>
            </a:endParaRPr>
          </a:p>
        </p:txBody>
      </p:sp>
      <p:sp>
        <p:nvSpPr>
          <p:cNvPr id="263" name="Google Shape;263;p5"/>
          <p:cNvSpPr txBox="1"/>
          <p:nvPr/>
        </p:nvSpPr>
        <p:spPr>
          <a:xfrm>
            <a:off x="9895875" y="1615982"/>
            <a:ext cx="15332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[aunt]</a:t>
            </a:r>
            <a:endParaRPr sz="1600">
              <a:solidFill>
                <a:srgbClr val="002060"/>
              </a:solidFill>
            </a:endParaRPr>
          </a:p>
        </p:txBody>
      </p:sp>
      <p:pic>
        <p:nvPicPr>
          <p:cNvPr id="264" name="Google Shape;264;p5"/>
          <p:cNvPicPr preferRelativeResize="0"/>
          <p:nvPr/>
        </p:nvPicPr>
        <p:blipFill rotWithShape="1">
          <a:blip r:embed="rId6" cstate="screen">
            <a:clrChange>
              <a:clrFrom>
                <a:srgbClr val="F7F7F7"/>
              </a:clrFrom>
              <a:clrTo>
                <a:srgbClr val="F7F7F7">
                  <a:alpha val="0"/>
                </a:srgbClr>
              </a:clrTo>
            </a:clrChange>
            <a:alphaModFix/>
            <a:extLst>
              <a:ext uri="{28A0092B-C50C-407E-A947-70E740481C1C}">
                <a14:useLocalDpi xmlns:a14="http://schemas.microsoft.com/office/drawing/2010/main"/>
              </a:ext>
            </a:extLst>
          </a:blip>
          <a:srcRect/>
          <a:stretch/>
        </p:blipFill>
        <p:spPr>
          <a:xfrm>
            <a:off x="8949945" y="991812"/>
            <a:ext cx="1114621" cy="1653758"/>
          </a:xfrm>
          <a:prstGeom prst="rect">
            <a:avLst/>
          </a:prstGeom>
          <a:noFill/>
          <a:ln>
            <a:noFill/>
          </a:ln>
        </p:spPr>
      </p:pic>
      <p:sp>
        <p:nvSpPr>
          <p:cNvPr id="265" name="Google Shape;265;p5"/>
          <p:cNvSpPr/>
          <p:nvPr/>
        </p:nvSpPr>
        <p:spPr>
          <a:xfrm>
            <a:off x="10561320" y="258166"/>
            <a:ext cx="136682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66" name="Google Shape;266;p5"/>
          <p:cNvSpPr txBox="1"/>
          <p:nvPr/>
        </p:nvSpPr>
        <p:spPr>
          <a:xfrm>
            <a:off x="6075631" y="5336998"/>
            <a:ext cx="1858802"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débil</a:t>
            </a:r>
            <a:endParaRPr sz="3200" dirty="0">
              <a:solidFill>
                <a:srgbClr val="002060"/>
              </a:solidFill>
              <a:latin typeface="Century Gothic"/>
              <a:ea typeface="Century Gothic"/>
              <a:cs typeface="Century Gothic"/>
              <a:sym typeface="Century Gothic"/>
            </a:endParaRPr>
          </a:p>
        </p:txBody>
      </p:sp>
      <p:sp>
        <p:nvSpPr>
          <p:cNvPr id="267" name="Google Shape;267;p5"/>
          <p:cNvSpPr txBox="1"/>
          <p:nvPr/>
        </p:nvSpPr>
        <p:spPr>
          <a:xfrm>
            <a:off x="6064989" y="5336998"/>
            <a:ext cx="231345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d_ _ _ _ </a:t>
            </a:r>
            <a:endParaRPr>
              <a:solidFill>
                <a:srgbClr val="002060"/>
              </a:solidFill>
            </a:endParaRPr>
          </a:p>
        </p:txBody>
      </p:sp>
      <p:pic>
        <p:nvPicPr>
          <p:cNvPr id="268" name="Google Shape;268;p5"/>
          <p:cNvPicPr preferRelativeResize="0"/>
          <p:nvPr/>
        </p:nvPicPr>
        <p:blipFill rotWithShape="1">
          <a:blip r:embed="rId7">
            <a:alphaModFix/>
          </a:blip>
          <a:srcRect/>
          <a:stretch/>
        </p:blipFill>
        <p:spPr>
          <a:xfrm>
            <a:off x="8630181" y="4887049"/>
            <a:ext cx="1476970" cy="1151467"/>
          </a:xfrm>
          <a:prstGeom prst="rect">
            <a:avLst/>
          </a:prstGeom>
          <a:noFill/>
          <a:ln>
            <a:noFill/>
          </a:ln>
        </p:spPr>
      </p:pic>
      <p:sp>
        <p:nvSpPr>
          <p:cNvPr id="269" name="Google Shape;269;p5"/>
          <p:cNvSpPr txBox="1"/>
          <p:nvPr/>
        </p:nvSpPr>
        <p:spPr>
          <a:xfrm>
            <a:off x="9973052" y="5286517"/>
            <a:ext cx="176742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[weak]</a:t>
            </a:r>
            <a:endParaRPr sz="1600">
              <a:solidFill>
                <a:srgbClr val="002060"/>
              </a:solidFill>
            </a:endParaRPr>
          </a:p>
        </p:txBody>
      </p:sp>
      <p:sp>
        <p:nvSpPr>
          <p:cNvPr id="27" name="Google Shape;292;p6"/>
          <p:cNvSpPr txBox="1"/>
          <p:nvPr/>
        </p:nvSpPr>
        <p:spPr>
          <a:xfrm>
            <a:off x="233310" y="5340712"/>
            <a:ext cx="2335295"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t_ </a:t>
            </a:r>
            <a:endParaRPr>
              <a:solidFill>
                <a:srgbClr val="002060"/>
              </a:solidFill>
            </a:endParaRPr>
          </a:p>
        </p:txBody>
      </p:sp>
      <p:sp>
        <p:nvSpPr>
          <p:cNvPr id="28" name="Google Shape;293;p6"/>
          <p:cNvSpPr txBox="1"/>
          <p:nvPr/>
        </p:nvSpPr>
        <p:spPr>
          <a:xfrm>
            <a:off x="233310" y="5345538"/>
            <a:ext cx="2916183"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err="1">
                <a:solidFill>
                  <a:srgbClr val="002060"/>
                </a:solidFill>
                <a:latin typeface="Century Gothic"/>
                <a:ea typeface="Century Gothic"/>
                <a:cs typeface="Century Gothic"/>
                <a:sym typeface="Century Gothic"/>
              </a:rPr>
              <a:t>te</a:t>
            </a:r>
            <a:endParaRPr dirty="0">
              <a:solidFill>
                <a:srgbClr val="002060"/>
              </a:solidFill>
            </a:endParaRPr>
          </a:p>
        </p:txBody>
      </p:sp>
      <p:sp>
        <p:nvSpPr>
          <p:cNvPr id="29" name="Google Shape;294;p6"/>
          <p:cNvSpPr txBox="1"/>
          <p:nvPr/>
        </p:nvSpPr>
        <p:spPr>
          <a:xfrm>
            <a:off x="2740155" y="5331983"/>
            <a:ext cx="319896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[yourself, to you]</a:t>
            </a:r>
            <a:endParaRPr sz="1200">
              <a:solidFill>
                <a:srgbClr val="002060"/>
              </a:solidFill>
            </a:endParaRPr>
          </a:p>
        </p:txBody>
      </p:sp>
      <p:sp>
        <p:nvSpPr>
          <p:cNvPr id="30" name="TextBox 29"/>
          <p:cNvSpPr txBox="1"/>
          <p:nvPr/>
        </p:nvSpPr>
        <p:spPr>
          <a:xfrm>
            <a:off x="11240922" y="730427"/>
            <a:ext cx="952500"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[2/3]</a:t>
            </a:r>
          </a:p>
        </p:txBody>
      </p:sp>
      <p:pic>
        <p:nvPicPr>
          <p:cNvPr id="1026" name="Picture 2" descr="Trophy soccer clip art pictures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2519" y="2346065"/>
            <a:ext cx="1134068" cy="1194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2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6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29"/>
          <p:cNvSpPr/>
          <p:nvPr/>
        </p:nvSpPr>
        <p:spPr>
          <a:xfrm>
            <a:off x="9652000" y="258166"/>
            <a:ext cx="22761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 / escuchar</a:t>
            </a:r>
            <a:endParaRPr dirty="0"/>
          </a:p>
        </p:txBody>
      </p:sp>
      <p:sp>
        <p:nvSpPr>
          <p:cNvPr id="823" name="Google Shape;823;p29"/>
          <p:cNvSpPr/>
          <p:nvPr/>
        </p:nvSpPr>
        <p:spPr>
          <a:xfrm>
            <a:off x="167253" y="2455856"/>
            <a:ext cx="8369828" cy="3791198"/>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en-GB" sz="2000" dirty="0">
                <a:solidFill>
                  <a:srgbClr val="002060"/>
                </a:solidFill>
                <a:latin typeface="Century Gothic"/>
                <a:ea typeface="Century Gothic"/>
                <a:cs typeface="Century Gothic"/>
                <a:sym typeface="Century Gothic"/>
              </a:rPr>
              <a:t>“</a:t>
            </a:r>
            <a:r>
              <a:rPr lang="en-GB" sz="2000" dirty="0" err="1">
                <a:solidFill>
                  <a:srgbClr val="002060"/>
                </a:solidFill>
                <a:latin typeface="Century Gothic"/>
                <a:ea typeface="Century Gothic"/>
                <a:cs typeface="Century Gothic"/>
                <a:sym typeface="Century Gothic"/>
              </a:rPr>
              <a:t>Pues</a:t>
            </a:r>
            <a:r>
              <a:rPr lang="en-GB" sz="2000" dirty="0">
                <a:solidFill>
                  <a:srgbClr val="002060"/>
                </a:solidFill>
                <a:latin typeface="Century Gothic"/>
                <a:ea typeface="Century Gothic"/>
                <a:cs typeface="Century Gothic"/>
                <a:sym typeface="Century Gothic"/>
              </a:rPr>
              <a:t>, el </a:t>
            </a:r>
            <a:r>
              <a:rPr lang="en-GB" sz="2000" dirty="0" err="1">
                <a:solidFill>
                  <a:srgbClr val="002060"/>
                </a:solidFill>
                <a:latin typeface="Century Gothic"/>
                <a:ea typeface="Century Gothic"/>
                <a:cs typeface="Century Gothic"/>
                <a:sym typeface="Century Gothic"/>
              </a:rPr>
              <a:t>sábado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tú</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hiciste</a:t>
            </a:r>
            <a:r>
              <a:rPr lang="en-GB" sz="2000" dirty="0">
                <a:solidFill>
                  <a:srgbClr val="002060"/>
                </a:solidFill>
                <a:latin typeface="Century Gothic"/>
                <a:ea typeface="Century Gothic"/>
                <a:cs typeface="Century Gothic"/>
                <a:sym typeface="Century Gothic"/>
              </a:rPr>
              <a:t> los </a:t>
            </a:r>
            <a:r>
              <a:rPr lang="en-GB" sz="2000" dirty="0" err="1">
                <a:solidFill>
                  <a:srgbClr val="002060"/>
                </a:solidFill>
                <a:latin typeface="Century Gothic"/>
                <a:ea typeface="Century Gothic"/>
                <a:cs typeface="Century Gothic"/>
                <a:sym typeface="Century Gothic"/>
              </a:rPr>
              <a:t>deberes</a:t>
            </a:r>
            <a:r>
              <a:rPr lang="en-GB" sz="2000" dirty="0">
                <a:solidFill>
                  <a:srgbClr val="002060"/>
                </a:solidFill>
                <a:latin typeface="Century Gothic"/>
                <a:ea typeface="Century Gothic"/>
                <a:cs typeface="Century Gothic"/>
                <a:sym typeface="Century Gothic"/>
              </a:rPr>
              <a:t> por la </a:t>
            </a:r>
            <a:r>
              <a:rPr lang="en-GB" sz="2000" dirty="0" err="1">
                <a:solidFill>
                  <a:srgbClr val="002060"/>
                </a:solidFill>
                <a:latin typeface="Century Gothic"/>
                <a:ea typeface="Century Gothic"/>
                <a:cs typeface="Century Gothic"/>
                <a:sym typeface="Century Gothic"/>
              </a:rPr>
              <a:t>mañana</a:t>
            </a:r>
            <a:r>
              <a:rPr lang="en-GB" sz="2000" dirty="0">
                <a:solidFill>
                  <a:srgbClr val="002060"/>
                </a:solidFill>
                <a:latin typeface="Century Gothic"/>
                <a:ea typeface="Century Gothic"/>
                <a:cs typeface="Century Gothic"/>
                <a:sym typeface="Century Gothic"/>
              </a:rPr>
              <a:t> y </a:t>
            </a:r>
            <a:r>
              <a:rPr lang="en-GB" sz="2000" dirty="0" err="1">
                <a:solidFill>
                  <a:srgbClr val="002060"/>
                </a:solidFill>
                <a:latin typeface="Century Gothic"/>
                <a:ea typeface="Century Gothic"/>
                <a:cs typeface="Century Gothic"/>
                <a:sym typeface="Century Gothic"/>
              </a:rPr>
              <a:t>yo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hice</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unas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llamadas</a:t>
            </a:r>
            <a:r>
              <a:rPr lang="en-GB" sz="2000" dirty="0">
                <a:solidFill>
                  <a:srgbClr val="002060"/>
                </a:solidFill>
                <a:latin typeface="Century Gothic"/>
                <a:ea typeface="Century Gothic"/>
                <a:cs typeface="Century Gothic"/>
                <a:sym typeface="Century Gothic"/>
              </a:rPr>
              <a:t> a </a:t>
            </a:r>
            <a:r>
              <a:rPr lang="en-GB" sz="2000" err="1">
                <a:solidFill>
                  <a:srgbClr val="002060"/>
                </a:solidFill>
                <a:latin typeface="Century Gothic"/>
                <a:ea typeface="Century Gothic"/>
                <a:cs typeface="Century Gothic"/>
                <a:sym typeface="Century Gothic"/>
              </a:rPr>
              <a:t>nuestros</a:t>
            </a:r>
            <a:r>
              <a:rPr lang="en-GB" sz="2000">
                <a:solidFill>
                  <a:srgbClr val="002060"/>
                </a:solidFill>
                <a:latin typeface="Century Gothic"/>
                <a:ea typeface="Century Gothic"/>
                <a:cs typeface="Century Gothic"/>
                <a:sym typeface="Century Gothic"/>
              </a:rPr>
              <a:t> tíos. </a:t>
            </a:r>
            <a:r>
              <a:rPr lang="en-GB" sz="2000" dirty="0" err="1">
                <a:solidFill>
                  <a:srgbClr val="002060"/>
                </a:solidFill>
                <a:latin typeface="Century Gothic"/>
                <a:ea typeface="Century Gothic"/>
                <a:cs typeface="Century Gothic"/>
                <a:sym typeface="Century Gothic"/>
              </a:rPr>
              <a:t>Después</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llegó</a:t>
            </a:r>
            <a:r>
              <a:rPr lang="en-GB" sz="2000" dirty="0">
                <a:solidFill>
                  <a:srgbClr val="002060"/>
                </a:solidFill>
                <a:latin typeface="Century Gothic"/>
                <a:ea typeface="Century Gothic"/>
                <a:cs typeface="Century Gothic"/>
                <a:sym typeface="Century Gothic"/>
              </a:rPr>
              <a:t> Nadia con Hugo y </a:t>
            </a:r>
            <a:r>
              <a:rPr lang="en-GB" sz="2000" dirty="0" err="1">
                <a:solidFill>
                  <a:srgbClr val="002060"/>
                </a:solidFill>
                <a:latin typeface="Century Gothic"/>
                <a:ea typeface="Century Gothic"/>
                <a:cs typeface="Century Gothic"/>
                <a:sym typeface="Century Gothic"/>
              </a:rPr>
              <a:t>ella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hizo</a:t>
            </a:r>
            <a:r>
              <a:rPr lang="en-GB" sz="2000" dirty="0">
                <a:solidFill>
                  <a:srgbClr val="002060"/>
                </a:solidFill>
                <a:latin typeface="Century Gothic"/>
                <a:ea typeface="Century Gothic"/>
                <a:cs typeface="Century Gothic"/>
                <a:sym typeface="Century Gothic"/>
              </a:rPr>
              <a:t> un </a:t>
            </a:r>
            <a:r>
              <a:rPr lang="en-GB" sz="2000" dirty="0" err="1">
                <a:solidFill>
                  <a:srgbClr val="002060"/>
                </a:solidFill>
                <a:latin typeface="Century Gothic"/>
                <a:ea typeface="Century Gothic"/>
                <a:cs typeface="Century Gothic"/>
                <a:sym typeface="Century Gothic"/>
              </a:rPr>
              <a:t>fuego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el </a:t>
            </a:r>
            <a:r>
              <a:rPr lang="en-GB" sz="2000" dirty="0" err="1">
                <a:solidFill>
                  <a:srgbClr val="002060"/>
                </a:solidFill>
                <a:latin typeface="Century Gothic"/>
                <a:ea typeface="Century Gothic"/>
                <a:cs typeface="Century Gothic"/>
                <a:sym typeface="Century Gothic"/>
              </a:rPr>
              <a:t>jardín</a:t>
            </a:r>
            <a:r>
              <a:rPr lang="en-GB" sz="2000" dirty="0">
                <a:solidFill>
                  <a:srgbClr val="002060"/>
                </a:solidFill>
                <a:latin typeface="Century Gothic"/>
                <a:ea typeface="Century Gothic"/>
                <a:cs typeface="Century Gothic"/>
                <a:sym typeface="Century Gothic"/>
              </a:rPr>
              <a:t> </a:t>
            </a:r>
            <a:r>
              <a:rPr lang="en-GB" sz="2000" err="1">
                <a:solidFill>
                  <a:srgbClr val="002060"/>
                </a:solidFill>
                <a:latin typeface="Century Gothic"/>
                <a:ea typeface="Century Gothic"/>
                <a:cs typeface="Century Gothic"/>
                <a:sym typeface="Century Gothic"/>
              </a:rPr>
              <a:t>mientras</a:t>
            </a:r>
            <a:r>
              <a:rPr lang="en-GB" sz="2000">
                <a:solidFill>
                  <a:srgbClr val="002060"/>
                </a:solidFill>
                <a:latin typeface="Century Gothic"/>
                <a:ea typeface="Century Gothic"/>
                <a:cs typeface="Century Gothic"/>
                <a:sym typeface="Century Gothic"/>
              </a:rPr>
              <a:t> que</a:t>
            </a:r>
            <a:r>
              <a:rPr lang="en-GB" sz="2000" b="1">
                <a:solidFill>
                  <a:srgbClr val="002060"/>
                </a:solidFill>
                <a:latin typeface="Century Gothic"/>
                <a:ea typeface="Century Gothic"/>
                <a:cs typeface="Century Gothic"/>
                <a:sym typeface="Century Gothic"/>
              </a:rPr>
              <a:t>  </a:t>
            </a:r>
            <a:r>
              <a:rPr lang="en-GB" sz="2000" b="1" dirty="0">
                <a:solidFill>
                  <a:srgbClr val="002060"/>
                </a:solidFill>
                <a:latin typeface="Century Gothic"/>
                <a:ea typeface="Century Gothic"/>
                <a:cs typeface="Century Gothic"/>
                <a:sym typeface="Century Gothic"/>
              </a:rPr>
              <a:t>_______________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el </a:t>
            </a:r>
            <a:r>
              <a:rPr lang="en-GB" sz="2000" dirty="0" err="1">
                <a:solidFill>
                  <a:srgbClr val="002060"/>
                </a:solidFill>
                <a:latin typeface="Century Gothic"/>
                <a:ea typeface="Century Gothic"/>
                <a:cs typeface="Century Gothic"/>
                <a:sym typeface="Century Gothic"/>
              </a:rPr>
              <a:t>móvil</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Luego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tú</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hiciste</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deporte</a:t>
            </a:r>
            <a:r>
              <a:rPr lang="en-GB" sz="2000" dirty="0">
                <a:solidFill>
                  <a:srgbClr val="002060"/>
                </a:solidFill>
                <a:latin typeface="Century Gothic"/>
                <a:ea typeface="Century Gothic"/>
                <a:cs typeface="Century Gothic"/>
                <a:sym typeface="Century Gothic"/>
              </a:rPr>
              <a:t> al </a:t>
            </a:r>
            <a:r>
              <a:rPr lang="en-GB" sz="2000" dirty="0" err="1">
                <a:solidFill>
                  <a:srgbClr val="002060"/>
                </a:solidFill>
                <a:latin typeface="Century Gothic"/>
                <a:ea typeface="Century Gothic"/>
                <a:cs typeface="Century Gothic"/>
                <a:sym typeface="Century Gothic"/>
              </a:rPr>
              <a:t>fondo</a:t>
            </a:r>
            <a:r>
              <a:rPr lang="en-GB" sz="2000" dirty="0">
                <a:solidFill>
                  <a:srgbClr val="002060"/>
                </a:solidFill>
                <a:latin typeface="Century Gothic"/>
                <a:ea typeface="Century Gothic"/>
                <a:cs typeface="Century Gothic"/>
                <a:sym typeface="Century Gothic"/>
              </a:rPr>
              <a:t> del </a:t>
            </a:r>
            <a:r>
              <a:rPr lang="en-GB" sz="2000" dirty="0" err="1">
                <a:solidFill>
                  <a:srgbClr val="002060"/>
                </a:solidFill>
                <a:latin typeface="Century Gothic"/>
                <a:ea typeface="Century Gothic"/>
                <a:cs typeface="Century Gothic"/>
                <a:sym typeface="Century Gothic"/>
              </a:rPr>
              <a:t>jardín</a:t>
            </a:r>
            <a:r>
              <a:rPr lang="en-GB" sz="2000" dirty="0">
                <a:solidFill>
                  <a:srgbClr val="002060"/>
                </a:solidFill>
                <a:latin typeface="Century Gothic"/>
                <a:ea typeface="Century Gothic"/>
                <a:cs typeface="Century Gothic"/>
                <a:sym typeface="Century Gothic"/>
              </a:rPr>
              <a:t> </a:t>
            </a:r>
            <a:r>
              <a:rPr lang="en-GB" sz="2000">
                <a:solidFill>
                  <a:srgbClr val="002060"/>
                </a:solidFill>
                <a:latin typeface="Century Gothic"/>
                <a:ea typeface="Century Gothic"/>
                <a:cs typeface="Century Gothic"/>
                <a:sym typeface="Century Gothic"/>
              </a:rPr>
              <a:t>y </a:t>
            </a:r>
            <a:r>
              <a:rPr lang="en-GB" sz="2000" b="1">
                <a:solidFill>
                  <a:srgbClr val="002060"/>
                </a:solidFill>
                <a:latin typeface="Century Gothic"/>
                <a:ea typeface="Century Gothic"/>
                <a:cs typeface="Century Gothic"/>
                <a:sym typeface="Century Gothic"/>
              </a:rPr>
              <a:t>__________________________ </a:t>
            </a:r>
            <a:r>
              <a:rPr lang="en-GB" sz="2000" dirty="0">
                <a:solidFill>
                  <a:srgbClr val="002060"/>
                </a:solidFill>
                <a:latin typeface="Century Gothic"/>
                <a:ea typeface="Century Gothic"/>
                <a:cs typeface="Century Gothic"/>
                <a:sym typeface="Century Gothic"/>
              </a:rPr>
              <a:t>con Nadia para </a:t>
            </a:r>
            <a:r>
              <a:rPr lang="en-GB" sz="2000" dirty="0" err="1">
                <a:solidFill>
                  <a:srgbClr val="002060"/>
                </a:solidFill>
                <a:latin typeface="Century Gothic"/>
                <a:ea typeface="Century Gothic"/>
                <a:cs typeface="Century Gothic"/>
                <a:sym typeface="Century Gothic"/>
              </a:rPr>
              <a:t>comprar</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el pueblo. Por la </a:t>
            </a:r>
            <a:r>
              <a:rPr lang="en-GB" sz="2000" err="1">
                <a:solidFill>
                  <a:srgbClr val="002060"/>
                </a:solidFill>
                <a:latin typeface="Century Gothic"/>
                <a:ea typeface="Century Gothic"/>
                <a:cs typeface="Century Gothic"/>
                <a:sym typeface="Century Gothic"/>
              </a:rPr>
              <a:t>tarde</a:t>
            </a:r>
            <a:r>
              <a:rPr lang="en-GB" sz="2000" b="1">
                <a:solidFill>
                  <a:srgbClr val="002060"/>
                </a:solidFill>
                <a:latin typeface="Century Gothic"/>
                <a:ea typeface="Century Gothic"/>
                <a:cs typeface="Century Gothic"/>
                <a:sym typeface="Century Gothic"/>
              </a:rPr>
              <a:t> __________________________  </a:t>
            </a:r>
            <a:r>
              <a:rPr lang="en-GB" sz="2000" dirty="0" err="1">
                <a:solidFill>
                  <a:srgbClr val="002060"/>
                </a:solidFill>
                <a:latin typeface="Century Gothic"/>
                <a:ea typeface="Century Gothic"/>
                <a:cs typeface="Century Gothic"/>
                <a:sym typeface="Century Gothic"/>
              </a:rPr>
              <a:t>en</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autobús</a:t>
            </a:r>
            <a:r>
              <a:rPr lang="en-GB" sz="2000" dirty="0">
                <a:solidFill>
                  <a:srgbClr val="002060"/>
                </a:solidFill>
                <a:latin typeface="Century Gothic"/>
                <a:ea typeface="Century Gothic"/>
                <a:cs typeface="Century Gothic"/>
                <a:sym typeface="Century Gothic"/>
              </a:rPr>
              <a:t>, y </a:t>
            </a:r>
            <a:r>
              <a:rPr lang="en-GB" sz="2000" dirty="0" err="1">
                <a:solidFill>
                  <a:srgbClr val="002060"/>
                </a:solidFill>
                <a:latin typeface="Century Gothic"/>
                <a:ea typeface="Century Gothic"/>
                <a:cs typeface="Century Gothic"/>
                <a:sym typeface="Century Gothic"/>
              </a:rPr>
              <a:t>yo</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hice</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trabajo</a:t>
            </a:r>
            <a:r>
              <a:rPr lang="en-GB" sz="2000" dirty="0">
                <a:solidFill>
                  <a:srgbClr val="002060"/>
                </a:solidFill>
                <a:latin typeface="Century Gothic"/>
                <a:ea typeface="Century Gothic"/>
                <a:cs typeface="Century Gothic"/>
                <a:sym typeface="Century Gothic"/>
              </a:rPr>
              <a:t> dentro de la casa con mi </a:t>
            </a:r>
            <a:r>
              <a:rPr lang="en-GB" sz="2000" dirty="0" err="1">
                <a:solidFill>
                  <a:srgbClr val="002060"/>
                </a:solidFill>
                <a:latin typeface="Century Gothic"/>
                <a:ea typeface="Century Gothic"/>
                <a:cs typeface="Century Gothic"/>
                <a:sym typeface="Century Gothic"/>
              </a:rPr>
              <a:t>madre</a:t>
            </a:r>
            <a:r>
              <a:rPr lang="en-GB" sz="2000" dirty="0">
                <a:solidFill>
                  <a:srgbClr val="002060"/>
                </a:solidFill>
                <a:latin typeface="Century Gothic"/>
                <a:ea typeface="Century Gothic"/>
                <a:cs typeface="Century Gothic"/>
                <a:sym typeface="Century Gothic"/>
              </a:rPr>
              <a:t>. Nadia </a:t>
            </a:r>
            <a:r>
              <a:rPr lang="en-GB" sz="2000" dirty="0" err="1">
                <a:solidFill>
                  <a:srgbClr val="002060"/>
                </a:solidFill>
                <a:latin typeface="Century Gothic"/>
                <a:ea typeface="Century Gothic"/>
                <a:cs typeface="Century Gothic"/>
                <a:sym typeface="Century Gothic"/>
              </a:rPr>
              <a:t>también</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ayudó</a:t>
            </a:r>
            <a:r>
              <a:rPr lang="en-GB" sz="2000" dirty="0">
                <a:solidFill>
                  <a:srgbClr val="002060"/>
                </a:solidFill>
                <a:latin typeface="Century Gothic"/>
                <a:ea typeface="Century Gothic"/>
                <a:cs typeface="Century Gothic"/>
                <a:sym typeface="Century Gothic"/>
              </a:rPr>
              <a:t>. Ella </a:t>
            </a:r>
            <a:r>
              <a:rPr lang="en-GB" sz="2000" dirty="0" err="1">
                <a:solidFill>
                  <a:srgbClr val="002060"/>
                </a:solidFill>
                <a:latin typeface="Century Gothic"/>
                <a:ea typeface="Century Gothic"/>
                <a:cs typeface="Century Gothic"/>
                <a:sym typeface="Century Gothic"/>
              </a:rPr>
              <a:t>hizo</a:t>
            </a:r>
            <a:r>
              <a:rPr lang="en-GB" sz="2000" dirty="0">
                <a:solidFill>
                  <a:srgbClr val="002060"/>
                </a:solidFill>
                <a:latin typeface="Century Gothic"/>
                <a:ea typeface="Century Gothic"/>
                <a:cs typeface="Century Gothic"/>
                <a:sym typeface="Century Gothic"/>
              </a:rPr>
              <a:t> una </a:t>
            </a:r>
            <a:r>
              <a:rPr lang="en-GB" sz="2000" dirty="0" err="1">
                <a:solidFill>
                  <a:srgbClr val="002060"/>
                </a:solidFill>
                <a:latin typeface="Century Gothic"/>
                <a:ea typeface="Century Gothic"/>
                <a:cs typeface="Century Gothic"/>
                <a:sym typeface="Century Gothic"/>
              </a:rPr>
              <a:t>silla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nueva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porque</a:t>
            </a:r>
            <a:r>
              <a:rPr lang="en-GB" sz="2000" dirty="0">
                <a:solidFill>
                  <a:srgbClr val="002060"/>
                </a:solidFill>
                <a:latin typeface="Century Gothic"/>
                <a:ea typeface="Century Gothic"/>
                <a:cs typeface="Century Gothic"/>
                <a:sym typeface="Century Gothic"/>
              </a:rPr>
              <a:t> hay un </a:t>
            </a:r>
            <a:r>
              <a:rPr lang="en-GB" sz="2000" dirty="0" err="1">
                <a:solidFill>
                  <a:srgbClr val="002060"/>
                </a:solidFill>
                <a:latin typeface="Century Gothic"/>
                <a:ea typeface="Century Gothic"/>
                <a:cs typeface="Century Gothic"/>
                <a:sym typeface="Century Gothic"/>
              </a:rPr>
              <a:t>problema</a:t>
            </a:r>
            <a:r>
              <a:rPr lang="en-GB" sz="2000" dirty="0">
                <a:solidFill>
                  <a:srgbClr val="002060"/>
                </a:solidFill>
                <a:latin typeface="Century Gothic"/>
                <a:ea typeface="Century Gothic"/>
                <a:cs typeface="Century Gothic"/>
                <a:sym typeface="Century Gothic"/>
              </a:rPr>
              <a:t> con la </a:t>
            </a:r>
            <a:r>
              <a:rPr lang="en-GB" sz="2000" dirty="0" err="1">
                <a:solidFill>
                  <a:srgbClr val="002060"/>
                </a:solidFill>
                <a:latin typeface="Century Gothic"/>
                <a:ea typeface="Century Gothic"/>
                <a:cs typeface="Century Gothic"/>
                <a:sym typeface="Century Gothic"/>
              </a:rPr>
              <a:t>silla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vieja</a:t>
            </a:r>
            <a:r>
              <a:rPr lang="en-GB" sz="2000" dirty="0">
                <a:solidFill>
                  <a:srgbClr val="002060"/>
                </a:solidFill>
                <a:latin typeface="Century Gothic"/>
                <a:ea typeface="Century Gothic"/>
                <a:cs typeface="Century Gothic"/>
                <a:sym typeface="Century Gothic"/>
              </a:rPr>
              <a:t>. Sin embargo, Hugo </a:t>
            </a:r>
            <a:r>
              <a:rPr lang="en-GB" sz="2000" dirty="0" err="1">
                <a:solidFill>
                  <a:srgbClr val="002060"/>
                </a:solidFill>
                <a:latin typeface="Century Gothic"/>
                <a:ea typeface="Century Gothic"/>
                <a:cs typeface="Century Gothic"/>
                <a:sym typeface="Century Gothic"/>
              </a:rPr>
              <a:t>evitó</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ayudar</a:t>
            </a:r>
            <a:r>
              <a:rPr lang="en-GB" sz="2000">
                <a:solidFill>
                  <a:srgbClr val="002060"/>
                </a:solidFill>
                <a:latin typeface="Century Gothic"/>
                <a:ea typeface="Century Gothic"/>
                <a:cs typeface="Century Gothic"/>
                <a:sym typeface="Century Gothic"/>
              </a:rPr>
              <a:t>. ¡_________________ </a:t>
            </a:r>
            <a:r>
              <a:rPr lang="en-GB" sz="2000" b="1" dirty="0">
                <a:solidFill>
                  <a:srgbClr val="002060"/>
                </a:solidFill>
                <a:latin typeface="Century Gothic"/>
                <a:ea typeface="Century Gothic"/>
                <a:cs typeface="Century Gothic"/>
                <a:sym typeface="Century Gothic"/>
              </a:rPr>
              <a:t>y nada </a:t>
            </a:r>
            <a:r>
              <a:rPr lang="en-GB" sz="2000" b="1" dirty="0" err="1">
                <a:solidFill>
                  <a:srgbClr val="002060"/>
                </a:solidFill>
                <a:latin typeface="Century Gothic"/>
                <a:ea typeface="Century Gothic"/>
                <a:cs typeface="Century Gothic"/>
                <a:sym typeface="Century Gothic"/>
              </a:rPr>
              <a:t>más</a:t>
            </a:r>
            <a:r>
              <a:rPr lang="en-GB" sz="2000" b="1" dirty="0">
                <a:solidFill>
                  <a:srgbClr val="002060"/>
                </a:solidFill>
                <a:latin typeface="Century Gothic"/>
                <a:ea typeface="Century Gothic"/>
                <a:cs typeface="Century Gothic"/>
                <a:sym typeface="Century Gothic"/>
              </a:rPr>
              <a:t>*</a:t>
            </a:r>
            <a:r>
              <a:rPr lang="en-GB" sz="2000" dirty="0">
                <a:solidFill>
                  <a:srgbClr val="002060"/>
                </a:solidFill>
                <a:latin typeface="Century Gothic"/>
                <a:ea typeface="Century Gothic"/>
                <a:cs typeface="Century Gothic"/>
                <a:sym typeface="Century Gothic"/>
              </a:rPr>
              <a:t>!</a:t>
            </a:r>
            <a:endParaRPr sz="2000" dirty="0">
              <a:solidFill>
                <a:srgbClr val="002060"/>
              </a:solidFill>
              <a:latin typeface="Century Gothic"/>
              <a:ea typeface="Century Gothic"/>
              <a:cs typeface="Century Gothic"/>
              <a:sym typeface="Century Gothic"/>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185" y="3090107"/>
            <a:ext cx="1240598" cy="1240598"/>
          </a:xfrm>
          <a:prstGeom prst="rect">
            <a:avLst/>
          </a:prstGeom>
        </p:spPr>
      </p:pic>
      <p:pic>
        <p:nvPicPr>
          <p:cNvPr id="28" name="Google Shape;789;p28" descr="background rectangle"/>
          <p:cNvPicPr preferRelativeResize="0"/>
          <p:nvPr/>
        </p:nvPicPr>
        <p:blipFill rotWithShape="1">
          <a:blip r:embed="rId6">
            <a:alphaModFix/>
          </a:blip>
          <a:srcRect/>
          <a:stretch/>
        </p:blipFill>
        <p:spPr>
          <a:xfrm>
            <a:off x="0" y="296863"/>
            <a:ext cx="6649156" cy="867128"/>
          </a:xfrm>
          <a:prstGeom prst="rect">
            <a:avLst/>
          </a:prstGeom>
          <a:noFill/>
          <a:ln>
            <a:noFill/>
          </a:ln>
        </p:spPr>
      </p:pic>
      <p:sp>
        <p:nvSpPr>
          <p:cNvPr id="5" name="Rectangle 4"/>
          <p:cNvSpPr/>
          <p:nvPr/>
        </p:nvSpPr>
        <p:spPr>
          <a:xfrm>
            <a:off x="726518" y="3951345"/>
            <a:ext cx="3413114" cy="400110"/>
          </a:xfrm>
          <a:prstGeom prst="rect">
            <a:avLst/>
          </a:prstGeom>
        </p:spPr>
        <p:txBody>
          <a:bodyPr wrap="none">
            <a:spAutoFit/>
          </a:bodyPr>
          <a:lstStyle/>
          <a:p>
            <a:r>
              <a:rPr lang="en-GB" sz="2000" b="1" i="1">
                <a:solidFill>
                  <a:srgbClr val="002060"/>
                </a:solidFill>
                <a:latin typeface="Century Gothic"/>
                <a:ea typeface="Century Gothic"/>
                <a:cs typeface="Century Gothic"/>
                <a:sym typeface="Century Gothic"/>
              </a:rPr>
              <a:t>yo hice una lista de cosas</a:t>
            </a:r>
            <a:endParaRPr lang="en-GB" sz="2000" b="1" i="1"/>
          </a:p>
        </p:txBody>
      </p:sp>
      <p:sp>
        <p:nvSpPr>
          <p:cNvPr id="6" name="Rectangle 5"/>
          <p:cNvSpPr/>
          <p:nvPr/>
        </p:nvSpPr>
        <p:spPr>
          <a:xfrm>
            <a:off x="3107413" y="4330705"/>
            <a:ext cx="3291286" cy="400110"/>
          </a:xfrm>
          <a:prstGeom prst="rect">
            <a:avLst/>
          </a:prstGeom>
        </p:spPr>
        <p:txBody>
          <a:bodyPr wrap="none">
            <a:spAutoFit/>
          </a:bodyPr>
          <a:lstStyle/>
          <a:p>
            <a:r>
              <a:rPr lang="en-GB" sz="2000" b="1" i="1">
                <a:solidFill>
                  <a:srgbClr val="002060"/>
                </a:solidFill>
                <a:latin typeface="Century Gothic"/>
                <a:ea typeface="Century Gothic"/>
                <a:cs typeface="Century Gothic"/>
                <a:sym typeface="Century Gothic"/>
              </a:rPr>
              <a:t>hiciste un viaje al pueblo</a:t>
            </a:r>
            <a:endParaRPr lang="en-GB" sz="2000" i="1"/>
          </a:p>
        </p:txBody>
      </p:sp>
      <p:sp>
        <p:nvSpPr>
          <p:cNvPr id="33" name="TextBox 32"/>
          <p:cNvSpPr txBox="1"/>
          <p:nvPr/>
        </p:nvSpPr>
        <p:spPr>
          <a:xfrm>
            <a:off x="167254" y="1238694"/>
            <a:ext cx="7782945" cy="400110"/>
          </a:xfrm>
          <a:prstGeom prst="rect">
            <a:avLst/>
          </a:prstGeom>
          <a:noFill/>
        </p:spPr>
        <p:txBody>
          <a:bodyPr wrap="square" rtlCol="0">
            <a:spAutoFit/>
          </a:bodyPr>
          <a:lstStyle/>
          <a:p>
            <a:r>
              <a:rPr lang="en-GB" sz="2000">
                <a:solidFill>
                  <a:srgbClr val="002060"/>
                </a:solidFill>
                <a:latin typeface="Century Gothic" panose="020B0502020202020204" pitchFamily="34" charset="0"/>
              </a:rPr>
              <a:t>Escucha y completa el texto.</a:t>
            </a:r>
          </a:p>
        </p:txBody>
      </p:sp>
      <p:sp>
        <p:nvSpPr>
          <p:cNvPr id="8" name="Rectangle 7"/>
          <p:cNvSpPr/>
          <p:nvPr/>
        </p:nvSpPr>
        <p:spPr>
          <a:xfrm>
            <a:off x="2433075" y="5787700"/>
            <a:ext cx="2594249" cy="400110"/>
          </a:xfrm>
          <a:prstGeom prst="rect">
            <a:avLst/>
          </a:prstGeom>
        </p:spPr>
        <p:txBody>
          <a:bodyPr wrap="square">
            <a:spAutoFit/>
          </a:bodyPr>
          <a:lstStyle/>
          <a:p>
            <a:r>
              <a:rPr lang="en-GB" sz="2000" b="1" i="1" dirty="0" err="1">
                <a:solidFill>
                  <a:srgbClr val="002060"/>
                </a:solidFill>
                <a:latin typeface="Century Gothic"/>
                <a:ea typeface="Century Gothic"/>
                <a:cs typeface="Century Gothic"/>
                <a:sym typeface="Century Gothic"/>
              </a:rPr>
              <a:t>Él</a:t>
            </a:r>
            <a:r>
              <a:rPr lang="en-GB" sz="2000" b="1" i="1" dirty="0">
                <a:solidFill>
                  <a:srgbClr val="002060"/>
                </a:solidFill>
                <a:latin typeface="Century Gothic"/>
                <a:ea typeface="Century Gothic"/>
                <a:cs typeface="Century Gothic"/>
                <a:sym typeface="Century Gothic"/>
              </a:rPr>
              <a:t> solo </a:t>
            </a:r>
            <a:r>
              <a:rPr lang="en-GB" sz="2000" b="1" i="1" dirty="0" err="1">
                <a:solidFill>
                  <a:srgbClr val="002060"/>
                </a:solidFill>
                <a:latin typeface="Century Gothic"/>
                <a:ea typeface="Century Gothic"/>
                <a:cs typeface="Century Gothic"/>
                <a:sym typeface="Century Gothic"/>
              </a:rPr>
              <a:t>hizo</a:t>
            </a:r>
            <a:r>
              <a:rPr lang="en-GB" sz="2000" b="1" i="1" dirty="0">
                <a:solidFill>
                  <a:srgbClr val="002060"/>
                </a:solidFill>
                <a:latin typeface="Century Gothic"/>
                <a:ea typeface="Century Gothic"/>
                <a:cs typeface="Century Gothic"/>
                <a:sym typeface="Century Gothic"/>
              </a:rPr>
              <a:t> </a:t>
            </a:r>
            <a:r>
              <a:rPr lang="en-GB" sz="2000" b="1" i="1" dirty="0" err="1">
                <a:solidFill>
                  <a:srgbClr val="002060"/>
                </a:solidFill>
                <a:latin typeface="Century Gothic"/>
                <a:ea typeface="Century Gothic"/>
                <a:cs typeface="Century Gothic"/>
                <a:sym typeface="Century Gothic"/>
              </a:rPr>
              <a:t>ruido</a:t>
            </a:r>
            <a:r>
              <a:rPr lang="en-GB" sz="2000" b="1" i="1" dirty="0">
                <a:solidFill>
                  <a:srgbClr val="002060"/>
                </a:solidFill>
                <a:latin typeface="Century Gothic"/>
                <a:ea typeface="Century Gothic"/>
                <a:cs typeface="Century Gothic"/>
                <a:sym typeface="Century Gothic"/>
              </a:rPr>
              <a:t> </a:t>
            </a:r>
            <a:endParaRPr lang="en-GB" sz="2000" i="1" dirty="0"/>
          </a:p>
        </p:txBody>
      </p:sp>
      <p:sp>
        <p:nvSpPr>
          <p:cNvPr id="10" name="Rectangle 9"/>
          <p:cNvSpPr/>
          <p:nvPr/>
        </p:nvSpPr>
        <p:spPr>
          <a:xfrm>
            <a:off x="6128831" y="3219073"/>
            <a:ext cx="2188420" cy="400110"/>
          </a:xfrm>
          <a:prstGeom prst="rect">
            <a:avLst/>
          </a:prstGeom>
        </p:spPr>
        <p:txBody>
          <a:bodyPr wrap="none">
            <a:spAutoFit/>
          </a:bodyPr>
          <a:lstStyle/>
          <a:p>
            <a:r>
              <a:rPr lang="en-GB" sz="2000" b="1" i="1" dirty="0" err="1">
                <a:solidFill>
                  <a:srgbClr val="002060"/>
                </a:solidFill>
                <a:latin typeface="Century Gothic"/>
                <a:ea typeface="Century Gothic"/>
                <a:cs typeface="Century Gothic"/>
                <a:sym typeface="Century Gothic"/>
              </a:rPr>
              <a:t>él</a:t>
            </a:r>
            <a:r>
              <a:rPr lang="en-GB" sz="2000" b="1" i="1" dirty="0">
                <a:solidFill>
                  <a:srgbClr val="002060"/>
                </a:solidFill>
                <a:latin typeface="Century Gothic"/>
                <a:ea typeface="Century Gothic"/>
                <a:cs typeface="Century Gothic"/>
                <a:sym typeface="Century Gothic"/>
              </a:rPr>
              <a:t> </a:t>
            </a:r>
            <a:r>
              <a:rPr lang="en-GB" sz="2000" b="1" i="1" dirty="0" err="1">
                <a:solidFill>
                  <a:srgbClr val="002060"/>
                </a:solidFill>
                <a:latin typeface="Century Gothic"/>
                <a:ea typeface="Century Gothic"/>
                <a:cs typeface="Century Gothic"/>
                <a:sym typeface="Century Gothic"/>
              </a:rPr>
              <a:t>hizo</a:t>
            </a:r>
            <a:r>
              <a:rPr lang="en-GB" sz="2000" b="1" i="1" dirty="0">
                <a:solidFill>
                  <a:srgbClr val="002060"/>
                </a:solidFill>
                <a:latin typeface="Century Gothic"/>
                <a:ea typeface="Century Gothic"/>
                <a:cs typeface="Century Gothic"/>
                <a:sym typeface="Century Gothic"/>
              </a:rPr>
              <a:t> un </a:t>
            </a:r>
            <a:r>
              <a:rPr lang="en-GB" sz="2000" b="1" i="1" dirty="0" err="1">
                <a:solidFill>
                  <a:srgbClr val="002060"/>
                </a:solidFill>
                <a:latin typeface="Century Gothic"/>
                <a:ea typeface="Century Gothic"/>
                <a:cs typeface="Century Gothic"/>
                <a:sym typeface="Century Gothic"/>
              </a:rPr>
              <a:t>vídeo</a:t>
            </a:r>
            <a:r>
              <a:rPr lang="en-GB" sz="2000" b="1" i="1" dirty="0">
                <a:solidFill>
                  <a:srgbClr val="002060"/>
                </a:solidFill>
                <a:latin typeface="Century Gothic"/>
                <a:ea typeface="Century Gothic"/>
                <a:cs typeface="Century Gothic"/>
                <a:sym typeface="Century Gothic"/>
              </a:rPr>
              <a:t> </a:t>
            </a:r>
            <a:endParaRPr lang="en-GB" sz="2000" b="1" i="1" dirty="0"/>
          </a:p>
        </p:txBody>
      </p:sp>
      <p:sp>
        <p:nvSpPr>
          <p:cNvPr id="37" name="TextBox 36"/>
          <p:cNvSpPr txBox="1"/>
          <p:nvPr/>
        </p:nvSpPr>
        <p:spPr>
          <a:xfrm>
            <a:off x="167254" y="1614952"/>
            <a:ext cx="7287646" cy="707886"/>
          </a:xfrm>
          <a:prstGeom prst="rect">
            <a:avLst/>
          </a:prstGeom>
          <a:noFill/>
        </p:spPr>
        <p:txBody>
          <a:bodyPr wrap="square" rtlCol="0">
            <a:spAutoFit/>
          </a:bodyPr>
          <a:lstStyle/>
          <a:p>
            <a:r>
              <a:rPr lang="en-GB" sz="2000">
                <a:solidFill>
                  <a:srgbClr val="002060"/>
                </a:solidFill>
                <a:latin typeface="Century Gothic" panose="020B0502020202020204" pitchFamily="34" charset="0"/>
              </a:rPr>
              <a:t>Luego busca todos los ejemplos de hacer + nombre. ¿Cuántos ejemplos hay de ‘do’ y de ‘make’?</a:t>
            </a:r>
          </a:p>
        </p:txBody>
      </p:sp>
      <p:sp>
        <p:nvSpPr>
          <p:cNvPr id="11" name="Rounded Rectangle 10"/>
          <p:cNvSpPr/>
          <p:nvPr/>
        </p:nvSpPr>
        <p:spPr>
          <a:xfrm>
            <a:off x="7359528" y="454780"/>
            <a:ext cx="2018431" cy="19238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2" name="TextBox 11"/>
          <p:cNvSpPr txBox="1"/>
          <p:nvPr/>
        </p:nvSpPr>
        <p:spPr>
          <a:xfrm>
            <a:off x="8042493" y="534737"/>
            <a:ext cx="1195473"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Do</a:t>
            </a:r>
          </a:p>
        </p:txBody>
      </p:sp>
      <p:sp>
        <p:nvSpPr>
          <p:cNvPr id="13" name="Rectangle 12"/>
          <p:cNvSpPr/>
          <p:nvPr/>
        </p:nvSpPr>
        <p:spPr>
          <a:xfrm>
            <a:off x="7531324" y="848342"/>
            <a:ext cx="1720449" cy="400110"/>
          </a:xfrm>
          <a:prstGeom prst="rect">
            <a:avLst/>
          </a:prstGeom>
        </p:spPr>
        <p:txBody>
          <a:bodyPr wrap="square">
            <a:spAutoFit/>
          </a:bodyPr>
          <a:lstStyle/>
          <a:p>
            <a:r>
              <a:rPr lang="en-GB" sz="2000" dirty="0">
                <a:solidFill>
                  <a:srgbClr val="002060"/>
                </a:solidFill>
                <a:latin typeface="Century Gothic" panose="020B0502020202020204" pitchFamily="34" charset="0"/>
              </a:rPr>
              <a:t>homework</a:t>
            </a:r>
          </a:p>
        </p:txBody>
      </p:sp>
      <p:sp>
        <p:nvSpPr>
          <p:cNvPr id="14" name="Rectangle 13"/>
          <p:cNvSpPr/>
          <p:nvPr/>
        </p:nvSpPr>
        <p:spPr>
          <a:xfrm>
            <a:off x="7549245" y="1199077"/>
            <a:ext cx="904418" cy="400110"/>
          </a:xfrm>
          <a:prstGeom prst="rect">
            <a:avLst/>
          </a:prstGeom>
        </p:spPr>
        <p:txBody>
          <a:bodyPr wrap="square">
            <a:spAutoFit/>
          </a:bodyPr>
          <a:lstStyle/>
          <a:p>
            <a:r>
              <a:rPr lang="en-GB" sz="2000" dirty="0">
                <a:solidFill>
                  <a:srgbClr val="002060"/>
                </a:solidFill>
                <a:latin typeface="Century Gothic" panose="020B0502020202020204" pitchFamily="34" charset="0"/>
              </a:rPr>
              <a:t>sport</a:t>
            </a:r>
          </a:p>
        </p:txBody>
      </p:sp>
      <p:sp>
        <p:nvSpPr>
          <p:cNvPr id="15" name="Rectangle 14"/>
          <p:cNvSpPr/>
          <p:nvPr/>
        </p:nvSpPr>
        <p:spPr>
          <a:xfrm>
            <a:off x="7535594" y="1558379"/>
            <a:ext cx="882413" cy="400110"/>
          </a:xfrm>
          <a:prstGeom prst="rect">
            <a:avLst/>
          </a:prstGeom>
        </p:spPr>
        <p:txBody>
          <a:bodyPr wrap="square">
            <a:spAutoFit/>
          </a:bodyPr>
          <a:lstStyle/>
          <a:p>
            <a:r>
              <a:rPr lang="en-GB" sz="2000" dirty="0">
                <a:solidFill>
                  <a:srgbClr val="002060"/>
                </a:solidFill>
                <a:latin typeface="Century Gothic" panose="020B0502020202020204" pitchFamily="34" charset="0"/>
              </a:rPr>
              <a:t>work</a:t>
            </a:r>
          </a:p>
        </p:txBody>
      </p:sp>
      <p:sp>
        <p:nvSpPr>
          <p:cNvPr id="43" name="Rounded Rectangle 42"/>
          <p:cNvSpPr/>
          <p:nvPr/>
        </p:nvSpPr>
        <p:spPr>
          <a:xfrm>
            <a:off x="9528085" y="1002130"/>
            <a:ext cx="2249714" cy="20646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4" name="TextBox 43"/>
          <p:cNvSpPr txBox="1"/>
          <p:nvPr/>
        </p:nvSpPr>
        <p:spPr>
          <a:xfrm>
            <a:off x="10148135" y="1058037"/>
            <a:ext cx="1045028" cy="430887"/>
          </a:xfrm>
          <a:prstGeom prst="rect">
            <a:avLst/>
          </a:prstGeom>
          <a:noFill/>
        </p:spPr>
        <p:txBody>
          <a:bodyPr wrap="square" rtlCol="0">
            <a:spAutoFit/>
          </a:bodyPr>
          <a:lstStyle/>
          <a:p>
            <a:r>
              <a:rPr lang="en-GB" sz="2200" b="1">
                <a:solidFill>
                  <a:srgbClr val="002060"/>
                </a:solidFill>
                <a:latin typeface="Century Gothic" panose="020B0502020202020204" pitchFamily="34" charset="0"/>
              </a:rPr>
              <a:t>Make</a:t>
            </a:r>
          </a:p>
        </p:txBody>
      </p:sp>
      <p:sp>
        <p:nvSpPr>
          <p:cNvPr id="17" name="Title 16"/>
          <p:cNvSpPr>
            <a:spLocks noGrp="1"/>
          </p:cNvSpPr>
          <p:nvPr>
            <p:ph type="title"/>
          </p:nvPr>
        </p:nvSpPr>
        <p:spPr>
          <a:xfrm>
            <a:off x="119372" y="454780"/>
            <a:ext cx="5453000" cy="482237"/>
          </a:xfrm>
        </p:spPr>
        <p:txBody>
          <a:bodyPr>
            <a:normAutofit/>
          </a:bodyPr>
          <a:lstStyle/>
          <a:p>
            <a:r>
              <a:rPr lang="en-GB" sz="2600" b="1">
                <a:solidFill>
                  <a:schemeClr val="bg1"/>
                </a:solidFill>
                <a:latin typeface="Century Gothic" panose="020B0502020202020204" pitchFamily="34" charset="0"/>
              </a:rPr>
              <a:t>Un sábado lleno de actividades</a:t>
            </a:r>
            <a:endParaRPr lang="en-GB" sz="2600"/>
          </a:p>
        </p:txBody>
      </p:sp>
      <p:sp>
        <p:nvSpPr>
          <p:cNvPr id="29" name="Rectangle 28"/>
          <p:cNvSpPr/>
          <p:nvPr/>
        </p:nvSpPr>
        <p:spPr>
          <a:xfrm>
            <a:off x="9576665" y="2584209"/>
            <a:ext cx="728084" cy="400110"/>
          </a:xfrm>
          <a:prstGeom prst="rect">
            <a:avLst/>
          </a:prstGeom>
        </p:spPr>
        <p:txBody>
          <a:bodyPr wrap="none">
            <a:spAutoFit/>
          </a:bodyPr>
          <a:lstStyle/>
          <a:p>
            <a:r>
              <a:rPr lang="en-GB" sz="2000">
                <a:solidFill>
                  <a:srgbClr val="002060"/>
                </a:solidFill>
                <a:latin typeface="Century Gothic" panose="020B0502020202020204" pitchFamily="34" charset="0"/>
              </a:rPr>
              <a:t>calls</a:t>
            </a:r>
          </a:p>
        </p:txBody>
      </p:sp>
      <p:sp>
        <p:nvSpPr>
          <p:cNvPr id="30" name="Rectangle 29"/>
          <p:cNvSpPr/>
          <p:nvPr/>
        </p:nvSpPr>
        <p:spPr>
          <a:xfrm>
            <a:off x="9583849" y="1457252"/>
            <a:ext cx="559769" cy="400110"/>
          </a:xfrm>
          <a:prstGeom prst="rect">
            <a:avLst/>
          </a:prstGeom>
        </p:spPr>
        <p:txBody>
          <a:bodyPr wrap="none">
            <a:spAutoFit/>
          </a:bodyPr>
          <a:lstStyle/>
          <a:p>
            <a:r>
              <a:rPr lang="en-GB" sz="2000">
                <a:solidFill>
                  <a:srgbClr val="002060"/>
                </a:solidFill>
                <a:latin typeface="Century Gothic" panose="020B0502020202020204" pitchFamily="34" charset="0"/>
              </a:rPr>
              <a:t>fire</a:t>
            </a:r>
          </a:p>
        </p:txBody>
      </p:sp>
      <p:sp>
        <p:nvSpPr>
          <p:cNvPr id="31" name="Rectangle 30"/>
          <p:cNvSpPr/>
          <p:nvPr/>
        </p:nvSpPr>
        <p:spPr>
          <a:xfrm>
            <a:off x="9538160" y="1850198"/>
            <a:ext cx="889987" cy="400110"/>
          </a:xfrm>
          <a:prstGeom prst="rect">
            <a:avLst/>
          </a:prstGeom>
        </p:spPr>
        <p:txBody>
          <a:bodyPr wrap="none">
            <a:spAutoFit/>
          </a:bodyPr>
          <a:lstStyle/>
          <a:p>
            <a:r>
              <a:rPr lang="en-GB" sz="2000" dirty="0">
                <a:solidFill>
                  <a:srgbClr val="002060"/>
                </a:solidFill>
                <a:latin typeface="Century Gothic" panose="020B0502020202020204" pitchFamily="34" charset="0"/>
              </a:rPr>
              <a:t>video</a:t>
            </a:r>
          </a:p>
        </p:txBody>
      </p:sp>
      <p:sp>
        <p:nvSpPr>
          <p:cNvPr id="32" name="Rectangle 31"/>
          <p:cNvSpPr/>
          <p:nvPr/>
        </p:nvSpPr>
        <p:spPr>
          <a:xfrm>
            <a:off x="9570972" y="2225819"/>
            <a:ext cx="473206" cy="400110"/>
          </a:xfrm>
          <a:prstGeom prst="rect">
            <a:avLst/>
          </a:prstGeom>
        </p:spPr>
        <p:txBody>
          <a:bodyPr wrap="none">
            <a:spAutoFit/>
          </a:bodyPr>
          <a:lstStyle/>
          <a:p>
            <a:r>
              <a:rPr lang="en-GB" sz="2000">
                <a:solidFill>
                  <a:srgbClr val="002060"/>
                </a:solidFill>
                <a:latin typeface="Century Gothic" panose="020B0502020202020204" pitchFamily="34" charset="0"/>
              </a:rPr>
              <a:t>list</a:t>
            </a:r>
          </a:p>
        </p:txBody>
      </p:sp>
      <p:sp>
        <p:nvSpPr>
          <p:cNvPr id="34" name="Rectangle 33"/>
          <p:cNvSpPr/>
          <p:nvPr/>
        </p:nvSpPr>
        <p:spPr>
          <a:xfrm>
            <a:off x="10779427" y="1463303"/>
            <a:ext cx="574196" cy="400110"/>
          </a:xfrm>
          <a:prstGeom prst="rect">
            <a:avLst/>
          </a:prstGeom>
        </p:spPr>
        <p:txBody>
          <a:bodyPr wrap="none">
            <a:spAutoFit/>
          </a:bodyPr>
          <a:lstStyle/>
          <a:p>
            <a:r>
              <a:rPr lang="en-GB" sz="2000">
                <a:solidFill>
                  <a:srgbClr val="002060"/>
                </a:solidFill>
                <a:latin typeface="Century Gothic" panose="020B0502020202020204" pitchFamily="34" charset="0"/>
              </a:rPr>
              <a:t>trip</a:t>
            </a:r>
          </a:p>
        </p:txBody>
      </p:sp>
      <p:sp>
        <p:nvSpPr>
          <p:cNvPr id="35" name="Rectangle 34"/>
          <p:cNvSpPr/>
          <p:nvPr/>
        </p:nvSpPr>
        <p:spPr>
          <a:xfrm>
            <a:off x="10729331" y="1850198"/>
            <a:ext cx="811441" cy="400110"/>
          </a:xfrm>
          <a:prstGeom prst="rect">
            <a:avLst/>
          </a:prstGeom>
        </p:spPr>
        <p:txBody>
          <a:bodyPr wrap="none">
            <a:spAutoFit/>
          </a:bodyPr>
          <a:lstStyle/>
          <a:p>
            <a:r>
              <a:rPr lang="en-GB" sz="2000">
                <a:solidFill>
                  <a:srgbClr val="002060"/>
                </a:solidFill>
                <a:latin typeface="Century Gothic" panose="020B0502020202020204" pitchFamily="34" charset="0"/>
              </a:rPr>
              <a:t>chair</a:t>
            </a:r>
          </a:p>
        </p:txBody>
      </p:sp>
      <p:sp>
        <p:nvSpPr>
          <p:cNvPr id="36" name="Rectangle 35"/>
          <p:cNvSpPr/>
          <p:nvPr/>
        </p:nvSpPr>
        <p:spPr>
          <a:xfrm>
            <a:off x="10754550" y="2250308"/>
            <a:ext cx="827471" cy="400110"/>
          </a:xfrm>
          <a:prstGeom prst="rect">
            <a:avLst/>
          </a:prstGeom>
        </p:spPr>
        <p:txBody>
          <a:bodyPr wrap="none">
            <a:spAutoFit/>
          </a:bodyPr>
          <a:lstStyle/>
          <a:p>
            <a:r>
              <a:rPr lang="en-GB" sz="2000">
                <a:solidFill>
                  <a:srgbClr val="002060"/>
                </a:solidFill>
                <a:latin typeface="Century Gothic" panose="020B0502020202020204" pitchFamily="34" charset="0"/>
              </a:rPr>
              <a:t>noise</a:t>
            </a:r>
          </a:p>
        </p:txBody>
      </p:sp>
      <p:pic>
        <p:nvPicPr>
          <p:cNvPr id="3" name="Slide 30_Versi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9941" y="496076"/>
            <a:ext cx="609600" cy="6096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3298" y="3173461"/>
            <a:ext cx="1177994" cy="1177994"/>
          </a:xfrm>
          <a:prstGeom prst="rect">
            <a:avLst/>
          </a:prstGeom>
        </p:spPr>
      </p:pic>
      <p:sp>
        <p:nvSpPr>
          <p:cNvPr id="9" name="Rounded Rectangle 8"/>
          <p:cNvSpPr/>
          <p:nvPr/>
        </p:nvSpPr>
        <p:spPr>
          <a:xfrm>
            <a:off x="8640230" y="5987755"/>
            <a:ext cx="3391062" cy="31406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a:ea typeface="Century Gothic"/>
                <a:cs typeface="Century Gothic"/>
                <a:sym typeface="Century Gothic"/>
              </a:rPr>
              <a:t>*nada más = nothing else</a:t>
            </a:r>
            <a:endParaRPr lang="en-GB" sz="2000"/>
          </a:p>
        </p:txBody>
      </p:sp>
      <p:sp>
        <p:nvSpPr>
          <p:cNvPr id="38" name="Rectangle 37"/>
          <p:cNvSpPr/>
          <p:nvPr/>
        </p:nvSpPr>
        <p:spPr>
          <a:xfrm>
            <a:off x="7527599" y="1910599"/>
            <a:ext cx="1880172" cy="400110"/>
          </a:xfrm>
          <a:prstGeom prst="rect">
            <a:avLst/>
          </a:prstGeom>
        </p:spPr>
        <p:txBody>
          <a:bodyPr wrap="square">
            <a:spAutoFit/>
          </a:bodyPr>
          <a:lstStyle/>
          <a:p>
            <a:r>
              <a:rPr lang="en-GB" sz="2000">
                <a:solidFill>
                  <a:srgbClr val="002060"/>
                </a:solidFill>
                <a:latin typeface="Century Gothic" panose="020B0502020202020204" pitchFamily="34" charset="0"/>
              </a:rPr>
              <a:t>nothing else</a:t>
            </a:r>
            <a:endParaRPr lang="en-GB" sz="2000"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8" grpId="0"/>
      <p:bldP spid="10" grpId="0"/>
      <p:bldP spid="11" grpId="0" animBg="1"/>
      <p:bldP spid="12" grpId="0"/>
      <p:bldP spid="13" grpId="0"/>
      <p:bldP spid="14" grpId="0"/>
      <p:bldP spid="15" grpId="0"/>
      <p:bldP spid="43" grpId="0" animBg="1"/>
      <p:bldP spid="44" grpId="0"/>
      <p:bldP spid="29" grpId="0"/>
      <p:bldP spid="30" grpId="0"/>
      <p:bldP spid="31" grpId="0"/>
      <p:bldP spid="32" grpId="0"/>
      <p:bldP spid="34" grpId="0"/>
      <p:bldP spid="35" grpId="0"/>
      <p:bldP spid="36"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3" name="Imagen 2" descr="Imagen de la pantalla de un video juego&#10;&#10;Descripción generada automáticamente con confianza media">
            <a:extLst>
              <a:ext uri="{FF2B5EF4-FFF2-40B4-BE49-F238E27FC236}">
                <a16:creationId xmlns:a16="http://schemas.microsoft.com/office/drawing/2014/main" id="{FD8E9BFB-76E0-3B4A-9F20-A69E113326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12192000" cy="6435385"/>
          </a:xfrm>
          <a:prstGeom prst="rect">
            <a:avLst/>
          </a:prstGeom>
        </p:spPr>
      </p:pic>
      <p:sp>
        <p:nvSpPr>
          <p:cNvPr id="839" name="Google Shape;839;p30"/>
          <p:cNvSpPr txBox="1">
            <a:spLocks noGrp="1"/>
          </p:cNvSpPr>
          <p:nvPr>
            <p:ph type="title"/>
          </p:nvPr>
        </p:nvSpPr>
        <p:spPr>
          <a:xfrm>
            <a:off x="41143" y="91465"/>
            <a:ext cx="9501981" cy="728133"/>
          </a:xfrm>
          <a:prstGeom prst="rect">
            <a:avLst/>
          </a:prstGeom>
          <a:solidFill>
            <a:schemeClr val="bg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15076"/>
              </a:buClr>
              <a:buSzPts val="2400"/>
              <a:buFont typeface="Century Gothic"/>
              <a:buNone/>
            </a:pPr>
            <a:r>
              <a:rPr lang="en-GB" sz="2400" b="1" dirty="0" err="1">
                <a:solidFill>
                  <a:srgbClr val="002060"/>
                </a:solidFill>
              </a:rPr>
              <a:t>Escucha</a:t>
            </a:r>
            <a:r>
              <a:rPr lang="en-GB" sz="2400" b="1" dirty="0">
                <a:solidFill>
                  <a:srgbClr val="002060"/>
                </a:solidFill>
              </a:rPr>
              <a:t> y lee. Lucía </a:t>
            </a:r>
            <a:r>
              <a:rPr lang="en-GB" sz="2400" b="1" dirty="0" err="1">
                <a:solidFill>
                  <a:srgbClr val="002060"/>
                </a:solidFill>
              </a:rPr>
              <a:t>habla</a:t>
            </a:r>
            <a:r>
              <a:rPr lang="en-GB" sz="2400" b="1" dirty="0">
                <a:solidFill>
                  <a:srgbClr val="002060"/>
                </a:solidFill>
              </a:rPr>
              <a:t> con Daniel del </a:t>
            </a:r>
            <a:r>
              <a:rPr lang="en-GB" sz="2400" b="1" dirty="0" err="1">
                <a:solidFill>
                  <a:srgbClr val="002060"/>
                </a:solidFill>
              </a:rPr>
              <a:t>sábado</a:t>
            </a:r>
            <a:r>
              <a:rPr lang="en-GB" sz="2400" b="1" dirty="0">
                <a:solidFill>
                  <a:srgbClr val="002060"/>
                </a:solidFill>
              </a:rPr>
              <a:t> </a:t>
            </a:r>
            <a:r>
              <a:rPr lang="en-GB" sz="2400" b="1" dirty="0" err="1">
                <a:solidFill>
                  <a:srgbClr val="002060"/>
                </a:solidFill>
              </a:rPr>
              <a:t>pasado</a:t>
            </a:r>
            <a:r>
              <a:rPr lang="en-GB" sz="2400" b="1" dirty="0">
                <a:solidFill>
                  <a:srgbClr val="002060"/>
                </a:solidFill>
              </a:rPr>
              <a:t>. ¿</a:t>
            </a:r>
            <a:r>
              <a:rPr lang="en-GB" sz="2400" b="1" dirty="0" err="1">
                <a:solidFill>
                  <a:srgbClr val="002060"/>
                </a:solidFill>
              </a:rPr>
              <a:t>Puedes</a:t>
            </a:r>
            <a:r>
              <a:rPr lang="en-GB" sz="2400" b="1" dirty="0">
                <a:solidFill>
                  <a:srgbClr val="002060"/>
                </a:solidFill>
              </a:rPr>
              <a:t> </a:t>
            </a:r>
            <a:r>
              <a:rPr lang="en-GB" sz="2400" b="1" dirty="0" err="1">
                <a:solidFill>
                  <a:srgbClr val="002060"/>
                </a:solidFill>
              </a:rPr>
              <a:t>reemplazar</a:t>
            </a:r>
            <a:r>
              <a:rPr lang="en-GB" sz="2400" b="1" dirty="0">
                <a:solidFill>
                  <a:srgbClr val="002060"/>
                </a:solidFill>
              </a:rPr>
              <a:t> las palabras </a:t>
            </a:r>
            <a:r>
              <a:rPr lang="en-GB" sz="2400" b="1" dirty="0" err="1">
                <a:solidFill>
                  <a:srgbClr val="002060"/>
                </a:solidFill>
              </a:rPr>
              <a:t>en</a:t>
            </a:r>
            <a:r>
              <a:rPr lang="en-GB" sz="2400" b="1" dirty="0">
                <a:solidFill>
                  <a:srgbClr val="002060"/>
                </a:solidFill>
              </a:rPr>
              <a:t> el </a:t>
            </a:r>
            <a:r>
              <a:rPr lang="en-GB" sz="2400" b="1" dirty="0" err="1">
                <a:solidFill>
                  <a:srgbClr val="002060"/>
                </a:solidFill>
              </a:rPr>
              <a:t>texto</a:t>
            </a:r>
            <a:r>
              <a:rPr lang="en-GB" sz="2400" b="1" dirty="0">
                <a:solidFill>
                  <a:srgbClr val="002060"/>
                </a:solidFill>
              </a:rPr>
              <a:t>?</a:t>
            </a:r>
            <a:endParaRPr sz="2400" b="1" dirty="0">
              <a:solidFill>
                <a:srgbClr val="002060"/>
              </a:solidFill>
            </a:endParaRPr>
          </a:p>
        </p:txBody>
      </p:sp>
      <p:sp>
        <p:nvSpPr>
          <p:cNvPr id="840" name="Google Shape;840;p30"/>
          <p:cNvSpPr txBox="1"/>
          <p:nvPr/>
        </p:nvSpPr>
        <p:spPr>
          <a:xfrm>
            <a:off x="366267" y="1245200"/>
            <a:ext cx="54716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Text</a:t>
            </a:r>
            <a:endParaRPr dirty="0"/>
          </a:p>
        </p:txBody>
      </p:sp>
      <p:sp>
        <p:nvSpPr>
          <p:cNvPr id="842" name="Google Shape;842;p30"/>
          <p:cNvSpPr/>
          <p:nvPr/>
        </p:nvSpPr>
        <p:spPr>
          <a:xfrm>
            <a:off x="164232" y="1248302"/>
            <a:ext cx="1246610" cy="2423811"/>
          </a:xfrm>
          <a:prstGeom prst="roundRect">
            <a:avLst>
              <a:gd name="adj"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843" name="Google Shape;843;p30">
            <a:hlinkClick r:id="" action="ppaction://noaction">
              <a:snd r:embed="rId6" name="Slide 30_1.wav"/>
            </a:hlinkClick>
          </p:cNvPr>
          <p:cNvSpPr/>
          <p:nvPr/>
        </p:nvSpPr>
        <p:spPr>
          <a:xfrm>
            <a:off x="318055" y="1504311"/>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1</a:t>
            </a:r>
            <a:endParaRPr dirty="0"/>
          </a:p>
        </p:txBody>
      </p:sp>
      <p:sp>
        <p:nvSpPr>
          <p:cNvPr id="844" name="Google Shape;844;p30">
            <a:hlinkClick r:id="" action="ppaction://noaction">
              <a:snd r:embed="rId7" name="Slide 30_2.wav"/>
            </a:hlinkClick>
          </p:cNvPr>
          <p:cNvSpPr/>
          <p:nvPr/>
        </p:nvSpPr>
        <p:spPr>
          <a:xfrm>
            <a:off x="319896" y="2015972"/>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dirty="0">
                <a:solidFill>
                  <a:srgbClr val="FFFFFF"/>
                </a:solidFill>
                <a:latin typeface="Century Gothic"/>
                <a:ea typeface="Century Gothic"/>
                <a:cs typeface="Century Gothic"/>
                <a:sym typeface="Century Gothic"/>
              </a:rPr>
              <a:t>2</a:t>
            </a:r>
            <a:endParaRPr sz="2400" b="1" i="0" u="none" strike="noStrike" cap="none" dirty="0">
              <a:solidFill>
                <a:srgbClr val="FFFFFF"/>
              </a:solidFill>
              <a:latin typeface="Century Gothic"/>
              <a:ea typeface="Century Gothic"/>
              <a:cs typeface="Century Gothic"/>
              <a:sym typeface="Century Gothic"/>
            </a:endParaRPr>
          </a:p>
        </p:txBody>
      </p:sp>
      <p:sp>
        <p:nvSpPr>
          <p:cNvPr id="845" name="Google Shape;845;p30">
            <a:hlinkClick r:id="" action="ppaction://noaction">
              <a:snd r:embed="rId8" name="Slide 30_3.wav"/>
            </a:hlinkClick>
          </p:cNvPr>
          <p:cNvSpPr/>
          <p:nvPr/>
        </p:nvSpPr>
        <p:spPr>
          <a:xfrm>
            <a:off x="318055" y="2525881"/>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3</a:t>
            </a:r>
            <a:endParaRPr sz="2400" b="1" i="0" u="none" strike="noStrike" cap="none">
              <a:solidFill>
                <a:srgbClr val="FFFFFF"/>
              </a:solidFill>
              <a:latin typeface="Century Gothic"/>
              <a:ea typeface="Century Gothic"/>
              <a:cs typeface="Century Gothic"/>
              <a:sym typeface="Century Gothic"/>
            </a:endParaRPr>
          </a:p>
        </p:txBody>
      </p:sp>
      <p:sp>
        <p:nvSpPr>
          <p:cNvPr id="846" name="Google Shape;846;p30">
            <a:hlinkClick r:id="" action="ppaction://noaction">
              <a:snd r:embed="rId9" name="Slide 30_4.wav"/>
            </a:hlinkClick>
          </p:cNvPr>
          <p:cNvSpPr/>
          <p:nvPr/>
        </p:nvSpPr>
        <p:spPr>
          <a:xfrm>
            <a:off x="330111" y="3035790"/>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4</a:t>
            </a:r>
            <a:endParaRPr sz="2400" b="1" i="0" u="none" strike="noStrike" cap="none">
              <a:solidFill>
                <a:srgbClr val="FFFFFF"/>
              </a:solidFill>
              <a:latin typeface="Century Gothic"/>
              <a:ea typeface="Century Gothic"/>
              <a:cs typeface="Century Gothic"/>
              <a:sym typeface="Century Gothic"/>
            </a:endParaRPr>
          </a:p>
        </p:txBody>
      </p:sp>
      <p:sp>
        <p:nvSpPr>
          <p:cNvPr id="847" name="Google Shape;847;p30">
            <a:hlinkClick r:id="" action="ppaction://noaction">
              <a:snd r:embed="rId10" name="Slide 30_5.wav"/>
            </a:hlinkClick>
          </p:cNvPr>
          <p:cNvSpPr/>
          <p:nvPr/>
        </p:nvSpPr>
        <p:spPr>
          <a:xfrm>
            <a:off x="808682" y="1499690"/>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5</a:t>
            </a:r>
            <a:endParaRPr sz="2400" b="1" i="0" u="none" strike="noStrike" cap="none">
              <a:solidFill>
                <a:srgbClr val="FFFFFF"/>
              </a:solidFill>
              <a:latin typeface="Century Gothic"/>
              <a:ea typeface="Century Gothic"/>
              <a:cs typeface="Century Gothic"/>
              <a:sym typeface="Century Gothic"/>
            </a:endParaRPr>
          </a:p>
        </p:txBody>
      </p:sp>
      <p:sp>
        <p:nvSpPr>
          <p:cNvPr id="848" name="Google Shape;848;p30">
            <a:hlinkClick r:id="" action="ppaction://noaction">
              <a:snd r:embed="rId11" name="Slide 30_6.wav"/>
            </a:hlinkClick>
          </p:cNvPr>
          <p:cNvSpPr/>
          <p:nvPr/>
        </p:nvSpPr>
        <p:spPr>
          <a:xfrm>
            <a:off x="806841" y="2021966"/>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6</a:t>
            </a:r>
            <a:endParaRPr sz="2400" b="1" i="0" u="none" strike="noStrike" cap="none">
              <a:solidFill>
                <a:srgbClr val="FFFFFF"/>
              </a:solidFill>
              <a:latin typeface="Century Gothic"/>
              <a:ea typeface="Century Gothic"/>
              <a:cs typeface="Century Gothic"/>
              <a:sym typeface="Century Gothic"/>
            </a:endParaRPr>
          </a:p>
        </p:txBody>
      </p:sp>
      <p:sp>
        <p:nvSpPr>
          <p:cNvPr id="852" name="Google Shape;852;p30"/>
          <p:cNvSpPr/>
          <p:nvPr/>
        </p:nvSpPr>
        <p:spPr>
          <a:xfrm>
            <a:off x="9701561" y="258166"/>
            <a:ext cx="2226581"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leer / escuchar</a:t>
            </a:r>
            <a:endParaRPr sz="2000" b="1" i="0" u="none" strike="noStrike" cap="none">
              <a:solidFill>
                <a:srgbClr val="FFFFFF"/>
              </a:solidFill>
              <a:latin typeface="Century Gothic"/>
              <a:ea typeface="Century Gothic"/>
              <a:cs typeface="Century Gothic"/>
              <a:sym typeface="Century Gothic"/>
            </a:endParaRPr>
          </a:p>
        </p:txBody>
      </p:sp>
      <p:pic>
        <p:nvPicPr>
          <p:cNvPr id="19" name="Google Shape;851;p30" descr="Standing_Combo_05.png">
            <a:extLst>
              <a:ext uri="{FF2B5EF4-FFF2-40B4-BE49-F238E27FC236}">
                <a16:creationId xmlns:a16="http://schemas.microsoft.com/office/drawing/2014/main" id="{9264F07D-6690-3F4D-8A7E-9AE597C21A44}"/>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l="24786"/>
          <a:stretch/>
        </p:blipFill>
        <p:spPr>
          <a:xfrm>
            <a:off x="1434998" y="2129234"/>
            <a:ext cx="4354506" cy="3799087"/>
          </a:xfrm>
          <a:prstGeom prst="rect">
            <a:avLst/>
          </a:prstGeom>
          <a:noFill/>
          <a:ln>
            <a:noFill/>
          </a:ln>
          <a:effectLst>
            <a:outerShdw blurRad="50800" dist="38100" dir="18900000" algn="bl" rotWithShape="0">
              <a:prstClr val="black">
                <a:alpha val="40000"/>
              </a:prstClr>
            </a:outerShdw>
          </a:effectLst>
        </p:spPr>
      </p:pic>
      <p:sp>
        <p:nvSpPr>
          <p:cNvPr id="21" name="Google Shape;841;p30">
            <a:extLst>
              <a:ext uri="{FF2B5EF4-FFF2-40B4-BE49-F238E27FC236}">
                <a16:creationId xmlns:a16="http://schemas.microsoft.com/office/drawing/2014/main" id="{FF302203-8673-6A44-8072-F7AFD3460031}"/>
              </a:ext>
            </a:extLst>
          </p:cNvPr>
          <p:cNvSpPr/>
          <p:nvPr/>
        </p:nvSpPr>
        <p:spPr>
          <a:xfrm>
            <a:off x="4724400" y="911064"/>
            <a:ext cx="7303368" cy="5353382"/>
          </a:xfrm>
          <a:prstGeom prst="wedgeRoundRectCallout">
            <a:avLst>
              <a:gd name="adj1" fmla="val -61573"/>
              <a:gd name="adj2" fmla="val -10356"/>
              <a:gd name="adj3" fmla="val 16667"/>
            </a:avLst>
          </a:prstGeom>
          <a:solidFill>
            <a:schemeClr val="accent4">
              <a:lumMod val="20000"/>
              <a:lumOff val="80000"/>
            </a:schemeClr>
          </a:solidFill>
          <a:ln w="38100">
            <a:solidFill>
              <a:srgbClr val="002060"/>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t>
            </a:r>
            <a:r>
              <a:rPr lang="en-GB" sz="2400" dirty="0" err="1">
                <a:solidFill>
                  <a:srgbClr val="002060"/>
                </a:solidFill>
                <a:latin typeface="Century Gothic"/>
                <a:ea typeface="Century Gothic"/>
                <a:cs typeface="Century Gothic"/>
                <a:sym typeface="Century Gothic"/>
              </a:rPr>
              <a:t>Pues</a:t>
            </a:r>
            <a:r>
              <a:rPr lang="en-GB" sz="2400" dirty="0">
                <a:solidFill>
                  <a:srgbClr val="002060"/>
                </a:solidFill>
                <a:latin typeface="Century Gothic"/>
                <a:ea typeface="Century Gothic"/>
                <a:cs typeface="Century Gothic"/>
                <a:sym typeface="Century Gothic"/>
              </a:rPr>
              <a:t>, el </a:t>
            </a:r>
            <a:r>
              <a:rPr lang="en-GB" sz="2400" dirty="0" err="1">
                <a:solidFill>
                  <a:srgbClr val="002060"/>
                </a:solidFill>
                <a:latin typeface="Century Gothic"/>
                <a:ea typeface="Century Gothic"/>
                <a:cs typeface="Century Gothic"/>
                <a:sym typeface="Century Gothic"/>
              </a:rPr>
              <a:t>sábado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hiciste</a:t>
            </a:r>
            <a:r>
              <a:rPr lang="en-GB" sz="2400" dirty="0">
                <a:solidFill>
                  <a:srgbClr val="002060"/>
                </a:solidFill>
                <a:latin typeface="Century Gothic"/>
                <a:ea typeface="Century Gothic"/>
                <a:cs typeface="Century Gothic"/>
                <a:sym typeface="Century Gothic"/>
              </a:rPr>
              <a:t> los </a:t>
            </a:r>
            <a:r>
              <a:rPr lang="en-GB" sz="2400" dirty="0" err="1">
                <a:solidFill>
                  <a:srgbClr val="002060"/>
                </a:solidFill>
                <a:latin typeface="Century Gothic"/>
                <a:ea typeface="Century Gothic"/>
                <a:cs typeface="Century Gothic"/>
                <a:sym typeface="Century Gothic"/>
              </a:rPr>
              <a:t>deberes</a:t>
            </a:r>
            <a:r>
              <a:rPr lang="en-GB" sz="2400" dirty="0">
                <a:solidFill>
                  <a:srgbClr val="002060"/>
                </a:solidFill>
                <a:latin typeface="Century Gothic"/>
                <a:ea typeface="Century Gothic"/>
                <a:cs typeface="Century Gothic"/>
                <a:sym typeface="Century Gothic"/>
              </a:rPr>
              <a:t> por la </a:t>
            </a:r>
            <a:r>
              <a:rPr lang="en-GB" sz="2400" dirty="0" err="1">
                <a:solidFill>
                  <a:srgbClr val="002060"/>
                </a:solidFill>
                <a:latin typeface="Century Gothic"/>
                <a:ea typeface="Century Gothic"/>
                <a:cs typeface="Century Gothic"/>
                <a:sym typeface="Century Gothic"/>
              </a:rPr>
              <a:t>mañana</a:t>
            </a:r>
            <a:r>
              <a:rPr lang="en-GB" sz="2400" dirty="0">
                <a:solidFill>
                  <a:srgbClr val="002060"/>
                </a:solidFill>
                <a:latin typeface="Century Gothic"/>
                <a:ea typeface="Century Gothic"/>
                <a:cs typeface="Century Gothic"/>
                <a:sym typeface="Century Gothic"/>
              </a:rPr>
              <a:t> y </a:t>
            </a:r>
            <a:r>
              <a:rPr lang="en-GB" sz="2400" dirty="0" err="1">
                <a:solidFill>
                  <a:srgbClr val="002060"/>
                </a:solidFill>
                <a:latin typeface="Century Gothic"/>
                <a:ea typeface="Century Gothic"/>
                <a:cs typeface="Century Gothic"/>
                <a:sym typeface="Century Gothic"/>
              </a:rPr>
              <a:t>yo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unas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llamadas</a:t>
            </a:r>
            <a:r>
              <a:rPr lang="en-GB" sz="2400" dirty="0">
                <a:solidFill>
                  <a:srgbClr val="002060"/>
                </a:solidFill>
                <a:latin typeface="Century Gothic"/>
                <a:ea typeface="Century Gothic"/>
                <a:cs typeface="Century Gothic"/>
                <a:sym typeface="Century Gothic"/>
              </a:rPr>
              <a:t> a </a:t>
            </a:r>
            <a:r>
              <a:rPr lang="en-GB" sz="2400" err="1">
                <a:solidFill>
                  <a:srgbClr val="002060"/>
                </a:solidFill>
                <a:latin typeface="Century Gothic"/>
                <a:ea typeface="Century Gothic"/>
                <a:cs typeface="Century Gothic"/>
                <a:sym typeface="Century Gothic"/>
              </a:rPr>
              <a:t>nuestros</a:t>
            </a:r>
            <a:r>
              <a:rPr lang="en-GB" sz="2400">
                <a:solidFill>
                  <a:srgbClr val="002060"/>
                </a:solidFill>
                <a:latin typeface="Century Gothic"/>
                <a:ea typeface="Century Gothic"/>
                <a:cs typeface="Century Gothic"/>
                <a:sym typeface="Century Gothic"/>
              </a:rPr>
              <a:t> tíos. </a:t>
            </a:r>
            <a:r>
              <a:rPr lang="en-GB" sz="2400" dirty="0" err="1">
                <a:solidFill>
                  <a:srgbClr val="002060"/>
                </a:solidFill>
                <a:latin typeface="Century Gothic"/>
                <a:ea typeface="Century Gothic"/>
                <a:cs typeface="Century Gothic"/>
                <a:sym typeface="Century Gothic"/>
              </a:rPr>
              <a:t>Después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llegó</a:t>
            </a:r>
            <a:r>
              <a:rPr lang="en-GB" sz="2400" dirty="0">
                <a:solidFill>
                  <a:srgbClr val="002060"/>
                </a:solidFill>
                <a:latin typeface="Century Gothic"/>
                <a:ea typeface="Century Gothic"/>
                <a:cs typeface="Century Gothic"/>
                <a:sym typeface="Century Gothic"/>
              </a:rPr>
              <a:t> Nadia con Hugo y </a:t>
            </a:r>
            <a:r>
              <a:rPr lang="en-GB" sz="2400" dirty="0" err="1">
                <a:solidFill>
                  <a:srgbClr val="002060"/>
                </a:solidFill>
                <a:latin typeface="Century Gothic"/>
                <a:ea typeface="Century Gothic"/>
                <a:cs typeface="Century Gothic"/>
                <a:sym typeface="Century Gothic"/>
              </a:rPr>
              <a:t>ella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hizo</a:t>
            </a:r>
            <a:r>
              <a:rPr lang="en-GB" sz="2400" dirty="0">
                <a:solidFill>
                  <a:srgbClr val="002060"/>
                </a:solidFill>
                <a:latin typeface="Century Gothic"/>
                <a:ea typeface="Century Gothic"/>
                <a:cs typeface="Century Gothic"/>
                <a:sym typeface="Century Gothic"/>
              </a:rPr>
              <a:t> un </a:t>
            </a:r>
            <a:r>
              <a:rPr lang="en-GB" sz="2400" dirty="0" err="1">
                <a:solidFill>
                  <a:srgbClr val="002060"/>
                </a:solidFill>
                <a:latin typeface="Century Gothic"/>
                <a:ea typeface="Century Gothic"/>
                <a:cs typeface="Century Gothic"/>
                <a:sym typeface="Century Gothic"/>
              </a:rPr>
              <a:t>fuego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el </a:t>
            </a:r>
            <a:r>
              <a:rPr lang="en-GB" sz="2400" dirty="0" err="1">
                <a:solidFill>
                  <a:srgbClr val="002060"/>
                </a:solidFill>
                <a:latin typeface="Century Gothic"/>
                <a:ea typeface="Century Gothic"/>
                <a:cs typeface="Century Gothic"/>
                <a:sym typeface="Century Gothic"/>
              </a:rPr>
              <a:t>jardín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mientras</a:t>
            </a:r>
            <a:r>
              <a:rPr lang="en-GB" sz="2400" dirty="0">
                <a:solidFill>
                  <a:srgbClr val="002060"/>
                </a:solidFill>
                <a:latin typeface="Century Gothic"/>
                <a:ea typeface="Century Gothic"/>
                <a:cs typeface="Century Gothic"/>
                <a:sym typeface="Century Gothic"/>
              </a:rPr>
              <a:t> que </a:t>
            </a:r>
            <a:r>
              <a:rPr lang="en-GB" sz="2400" dirty="0" err="1">
                <a:solidFill>
                  <a:srgbClr val="002060"/>
                </a:solidFill>
                <a:latin typeface="Century Gothic"/>
                <a:ea typeface="Century Gothic"/>
                <a:cs typeface="Century Gothic"/>
                <a:sym typeface="Century Gothic"/>
              </a:rPr>
              <a:t>él</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hizo</a:t>
            </a:r>
            <a:r>
              <a:rPr lang="en-GB" sz="2400" dirty="0">
                <a:solidFill>
                  <a:srgbClr val="002060"/>
                </a:solidFill>
                <a:latin typeface="Century Gothic"/>
                <a:ea typeface="Century Gothic"/>
                <a:cs typeface="Century Gothic"/>
                <a:sym typeface="Century Gothic"/>
              </a:rPr>
              <a:t> un </a:t>
            </a:r>
            <a:r>
              <a:rPr lang="en-GB" sz="2400" dirty="0" err="1">
                <a:solidFill>
                  <a:srgbClr val="002060"/>
                </a:solidFill>
                <a:latin typeface="Century Gothic"/>
                <a:ea typeface="Century Gothic"/>
                <a:cs typeface="Century Gothic"/>
                <a:sym typeface="Century Gothic"/>
              </a:rPr>
              <a:t>vídeo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el </a:t>
            </a:r>
            <a:r>
              <a:rPr lang="en-GB" sz="2400" dirty="0" err="1">
                <a:solidFill>
                  <a:srgbClr val="002060"/>
                </a:solidFill>
                <a:latin typeface="Century Gothic"/>
                <a:ea typeface="Century Gothic"/>
                <a:cs typeface="Century Gothic"/>
                <a:sym typeface="Century Gothic"/>
              </a:rPr>
              <a:t>móvil</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Luego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hiciste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deporte</a:t>
            </a:r>
            <a:r>
              <a:rPr lang="en-GB" sz="2400" dirty="0">
                <a:solidFill>
                  <a:srgbClr val="002060"/>
                </a:solidFill>
                <a:latin typeface="Century Gothic"/>
                <a:ea typeface="Century Gothic"/>
                <a:cs typeface="Century Gothic"/>
                <a:sym typeface="Century Gothic"/>
              </a:rPr>
              <a:t> al </a:t>
            </a:r>
            <a:r>
              <a:rPr lang="en-GB" sz="2400" dirty="0" err="1">
                <a:solidFill>
                  <a:srgbClr val="002060"/>
                </a:solidFill>
                <a:latin typeface="Century Gothic"/>
                <a:ea typeface="Century Gothic"/>
                <a:cs typeface="Century Gothic"/>
                <a:sym typeface="Century Gothic"/>
              </a:rPr>
              <a:t>fondo</a:t>
            </a:r>
            <a:r>
              <a:rPr lang="en-GB" sz="2400" dirty="0">
                <a:solidFill>
                  <a:srgbClr val="002060"/>
                </a:solidFill>
                <a:latin typeface="Century Gothic"/>
                <a:ea typeface="Century Gothic"/>
                <a:cs typeface="Century Gothic"/>
                <a:sym typeface="Century Gothic"/>
              </a:rPr>
              <a:t> del </a:t>
            </a:r>
            <a:r>
              <a:rPr lang="en-GB" sz="2400" dirty="0" err="1">
                <a:solidFill>
                  <a:srgbClr val="002060"/>
                </a:solidFill>
                <a:latin typeface="Century Gothic"/>
                <a:ea typeface="Century Gothic"/>
                <a:cs typeface="Century Gothic"/>
                <a:sym typeface="Century Gothic"/>
              </a:rPr>
              <a:t>jardín</a:t>
            </a:r>
            <a:r>
              <a:rPr lang="en-GB" sz="2400" dirty="0">
                <a:solidFill>
                  <a:srgbClr val="002060"/>
                </a:solidFill>
                <a:latin typeface="Century Gothic"/>
                <a:ea typeface="Century Gothic"/>
                <a:cs typeface="Century Gothic"/>
                <a:sym typeface="Century Gothic"/>
              </a:rPr>
              <a:t> y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hice</a:t>
            </a:r>
            <a:r>
              <a:rPr lang="en-GB" sz="2400" dirty="0">
                <a:solidFill>
                  <a:srgbClr val="002060"/>
                </a:solidFill>
                <a:latin typeface="Century Gothic"/>
                <a:ea typeface="Century Gothic"/>
                <a:cs typeface="Century Gothic"/>
                <a:sym typeface="Century Gothic"/>
              </a:rPr>
              <a:t> una </a:t>
            </a:r>
            <a:r>
              <a:rPr lang="en-GB" sz="2400" dirty="0" err="1">
                <a:solidFill>
                  <a:srgbClr val="002060"/>
                </a:solidFill>
                <a:latin typeface="Century Gothic"/>
                <a:ea typeface="Century Gothic"/>
                <a:cs typeface="Century Gothic"/>
                <a:sym typeface="Century Gothic"/>
              </a:rPr>
              <a:t>lista</a:t>
            </a:r>
            <a:r>
              <a:rPr lang="en-GB" sz="2400" dirty="0">
                <a:solidFill>
                  <a:srgbClr val="002060"/>
                </a:solidFill>
                <a:latin typeface="Century Gothic"/>
                <a:ea typeface="Century Gothic"/>
                <a:cs typeface="Century Gothic"/>
                <a:sym typeface="Century Gothic"/>
              </a:rPr>
              <a:t> de </a:t>
            </a:r>
            <a:r>
              <a:rPr lang="en-GB" sz="2400" dirty="0" err="1">
                <a:solidFill>
                  <a:srgbClr val="002060"/>
                </a:solidFill>
                <a:latin typeface="Century Gothic"/>
                <a:ea typeface="Century Gothic"/>
                <a:cs typeface="Century Gothic"/>
                <a:sym typeface="Century Gothic"/>
              </a:rPr>
              <a:t>cosas</a:t>
            </a:r>
            <a:r>
              <a:rPr lang="en-GB" sz="2400" dirty="0">
                <a:solidFill>
                  <a:srgbClr val="002060"/>
                </a:solidFill>
                <a:latin typeface="Century Gothic"/>
                <a:ea typeface="Century Gothic"/>
                <a:cs typeface="Century Gothic"/>
                <a:sym typeface="Century Gothic"/>
              </a:rPr>
              <a:t> con Nadia para </a:t>
            </a:r>
            <a:r>
              <a:rPr lang="en-GB" sz="2400" dirty="0" err="1">
                <a:solidFill>
                  <a:srgbClr val="002060"/>
                </a:solidFill>
                <a:latin typeface="Century Gothic"/>
                <a:ea typeface="Century Gothic"/>
                <a:cs typeface="Century Gothic"/>
                <a:sym typeface="Century Gothic"/>
              </a:rPr>
              <a:t>comprar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el pueblo. Por la </a:t>
            </a:r>
            <a:r>
              <a:rPr lang="en-GB" sz="2400" dirty="0" err="1">
                <a:solidFill>
                  <a:srgbClr val="002060"/>
                </a:solidFill>
                <a:latin typeface="Century Gothic"/>
                <a:ea typeface="Century Gothic"/>
                <a:cs typeface="Century Gothic"/>
                <a:sym typeface="Century Gothic"/>
              </a:rPr>
              <a:t>tarde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hiciste</a:t>
            </a:r>
            <a:r>
              <a:rPr lang="en-GB" sz="2400" dirty="0">
                <a:solidFill>
                  <a:srgbClr val="002060"/>
                </a:solidFill>
                <a:latin typeface="Century Gothic"/>
                <a:ea typeface="Century Gothic"/>
                <a:cs typeface="Century Gothic"/>
                <a:sym typeface="Century Gothic"/>
              </a:rPr>
              <a:t> un </a:t>
            </a:r>
            <a:r>
              <a:rPr lang="en-GB" sz="2400" dirty="0" err="1">
                <a:solidFill>
                  <a:srgbClr val="002060"/>
                </a:solidFill>
                <a:latin typeface="Century Gothic"/>
                <a:ea typeface="Century Gothic"/>
                <a:cs typeface="Century Gothic"/>
                <a:sym typeface="Century Gothic"/>
              </a:rPr>
              <a:t>viaje</a:t>
            </a:r>
            <a:r>
              <a:rPr lang="en-GB" sz="2400" dirty="0">
                <a:solidFill>
                  <a:srgbClr val="002060"/>
                </a:solidFill>
                <a:latin typeface="Century Gothic"/>
                <a:ea typeface="Century Gothic"/>
                <a:cs typeface="Century Gothic"/>
                <a:sym typeface="Century Gothic"/>
              </a:rPr>
              <a:t> al pueblo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autobús</a:t>
            </a:r>
            <a:r>
              <a:rPr lang="en-GB" sz="2400" dirty="0">
                <a:solidFill>
                  <a:srgbClr val="002060"/>
                </a:solidFill>
                <a:latin typeface="Century Gothic"/>
                <a:ea typeface="Century Gothic"/>
                <a:cs typeface="Century Gothic"/>
                <a:sym typeface="Century Gothic"/>
              </a:rPr>
              <a:t>, y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hice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trabajo</a:t>
            </a:r>
            <a:r>
              <a:rPr lang="en-GB" sz="2400" dirty="0">
                <a:solidFill>
                  <a:srgbClr val="002060"/>
                </a:solidFill>
                <a:latin typeface="Century Gothic"/>
                <a:ea typeface="Century Gothic"/>
                <a:cs typeface="Century Gothic"/>
                <a:sym typeface="Century Gothic"/>
              </a:rPr>
              <a:t> dentro de la casa con mi </a:t>
            </a:r>
            <a:r>
              <a:rPr lang="en-GB" sz="2400" dirty="0" err="1">
                <a:solidFill>
                  <a:srgbClr val="002060"/>
                </a:solidFill>
                <a:latin typeface="Century Gothic"/>
                <a:ea typeface="Century Gothic"/>
                <a:cs typeface="Century Gothic"/>
                <a:sym typeface="Century Gothic"/>
              </a:rPr>
              <a:t>madre</a:t>
            </a:r>
            <a:r>
              <a:rPr lang="en-GB" sz="2400" dirty="0">
                <a:solidFill>
                  <a:srgbClr val="002060"/>
                </a:solidFill>
                <a:latin typeface="Century Gothic"/>
                <a:ea typeface="Century Gothic"/>
                <a:cs typeface="Century Gothic"/>
                <a:sym typeface="Century Gothic"/>
              </a:rPr>
              <a:t>. Nadia </a:t>
            </a:r>
            <a:r>
              <a:rPr lang="en-GB" sz="2400" dirty="0" err="1">
                <a:solidFill>
                  <a:srgbClr val="002060"/>
                </a:solidFill>
                <a:latin typeface="Century Gothic"/>
                <a:ea typeface="Century Gothic"/>
                <a:cs typeface="Century Gothic"/>
                <a:sym typeface="Century Gothic"/>
              </a:rPr>
              <a:t>también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ayudó</a:t>
            </a:r>
            <a:r>
              <a:rPr lang="en-GB" sz="2400" dirty="0">
                <a:solidFill>
                  <a:srgbClr val="002060"/>
                </a:solidFill>
                <a:latin typeface="Century Gothic"/>
                <a:ea typeface="Century Gothic"/>
                <a:cs typeface="Century Gothic"/>
                <a:sym typeface="Century Gothic"/>
              </a:rPr>
              <a:t>. Ella </a:t>
            </a:r>
            <a:r>
              <a:rPr lang="en-GB" sz="2400" dirty="0" err="1">
                <a:solidFill>
                  <a:srgbClr val="002060"/>
                </a:solidFill>
                <a:latin typeface="Century Gothic"/>
                <a:ea typeface="Century Gothic"/>
                <a:cs typeface="Century Gothic"/>
                <a:sym typeface="Century Gothic"/>
              </a:rPr>
              <a:t>hizo</a:t>
            </a:r>
            <a:r>
              <a:rPr lang="en-GB" sz="2400" dirty="0">
                <a:solidFill>
                  <a:srgbClr val="002060"/>
                </a:solidFill>
                <a:latin typeface="Century Gothic"/>
                <a:ea typeface="Century Gothic"/>
                <a:cs typeface="Century Gothic"/>
                <a:sym typeface="Century Gothic"/>
              </a:rPr>
              <a:t> una </a:t>
            </a:r>
            <a:r>
              <a:rPr lang="en-GB" sz="2400" dirty="0" err="1">
                <a:solidFill>
                  <a:srgbClr val="002060"/>
                </a:solidFill>
                <a:latin typeface="Century Gothic"/>
                <a:ea typeface="Century Gothic"/>
                <a:cs typeface="Century Gothic"/>
                <a:sym typeface="Century Gothic"/>
              </a:rPr>
              <a:t>silla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nueva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porque</a:t>
            </a:r>
            <a:r>
              <a:rPr lang="en-GB" sz="2400" dirty="0">
                <a:solidFill>
                  <a:srgbClr val="002060"/>
                </a:solidFill>
                <a:latin typeface="Century Gothic"/>
                <a:ea typeface="Century Gothic"/>
                <a:cs typeface="Century Gothic"/>
                <a:sym typeface="Century Gothic"/>
              </a:rPr>
              <a:t> hay un </a:t>
            </a:r>
            <a:r>
              <a:rPr lang="en-GB" sz="2400" dirty="0" err="1">
                <a:solidFill>
                  <a:srgbClr val="002060"/>
                </a:solidFill>
                <a:latin typeface="Century Gothic"/>
                <a:ea typeface="Century Gothic"/>
                <a:cs typeface="Century Gothic"/>
                <a:sym typeface="Century Gothic"/>
              </a:rPr>
              <a:t>problema</a:t>
            </a:r>
            <a:r>
              <a:rPr lang="en-GB" sz="2400" dirty="0">
                <a:solidFill>
                  <a:srgbClr val="002060"/>
                </a:solidFill>
                <a:latin typeface="Century Gothic"/>
                <a:ea typeface="Century Gothic"/>
                <a:cs typeface="Century Gothic"/>
                <a:sym typeface="Century Gothic"/>
              </a:rPr>
              <a:t> con la </a:t>
            </a:r>
            <a:r>
              <a:rPr lang="en-GB" sz="2400" dirty="0" err="1">
                <a:solidFill>
                  <a:srgbClr val="002060"/>
                </a:solidFill>
                <a:latin typeface="Century Gothic"/>
                <a:ea typeface="Century Gothic"/>
                <a:cs typeface="Century Gothic"/>
                <a:sym typeface="Century Gothic"/>
              </a:rPr>
              <a:t>silla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vieja</a:t>
            </a:r>
            <a:r>
              <a:rPr lang="en-GB" sz="2400" dirty="0">
                <a:solidFill>
                  <a:srgbClr val="002060"/>
                </a:solidFill>
                <a:latin typeface="Century Gothic"/>
                <a:ea typeface="Century Gothic"/>
                <a:cs typeface="Century Gothic"/>
                <a:sym typeface="Century Gothic"/>
              </a:rPr>
              <a:t>. Sin embargo Hugo </a:t>
            </a:r>
            <a:r>
              <a:rPr lang="en-GB" sz="2400" dirty="0" err="1">
                <a:solidFill>
                  <a:srgbClr val="002060"/>
                </a:solidFill>
                <a:latin typeface="Century Gothic"/>
                <a:ea typeface="Century Gothic"/>
                <a:cs typeface="Century Gothic"/>
                <a:sym typeface="Century Gothic"/>
              </a:rPr>
              <a:t>evitó</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ayudar</a:t>
            </a:r>
            <a:r>
              <a:rPr lang="en-GB" sz="2400">
                <a:solidFill>
                  <a:srgbClr val="002060"/>
                </a:solidFill>
                <a:latin typeface="Century Gothic"/>
                <a:ea typeface="Century Gothic"/>
                <a:cs typeface="Century Gothic"/>
                <a:sym typeface="Century Gothic"/>
              </a:rPr>
              <a:t>. ¡Él solo </a:t>
            </a:r>
            <a:r>
              <a:rPr lang="en-GB" sz="2400" dirty="0" err="1">
                <a:solidFill>
                  <a:srgbClr val="002060"/>
                </a:solidFill>
                <a:latin typeface="Century Gothic"/>
                <a:ea typeface="Century Gothic"/>
                <a:cs typeface="Century Gothic"/>
                <a:sym typeface="Century Gothic"/>
              </a:rPr>
              <a:t>hizo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ruido</a:t>
            </a:r>
            <a:r>
              <a:rPr lang="en-GB" sz="2400" dirty="0">
                <a:solidFill>
                  <a:srgbClr val="002060"/>
                </a:solidFill>
                <a:latin typeface="Century Gothic"/>
                <a:ea typeface="Century Gothic"/>
                <a:cs typeface="Century Gothic"/>
                <a:sym typeface="Century Gothic"/>
              </a:rPr>
              <a:t> y nada </a:t>
            </a:r>
            <a:r>
              <a:rPr lang="en-GB" sz="2400" dirty="0" err="1">
                <a:solidFill>
                  <a:srgbClr val="002060"/>
                </a:solidFill>
                <a:latin typeface="Century Gothic"/>
                <a:ea typeface="Century Gothic"/>
                <a:cs typeface="Century Gothic"/>
                <a:sym typeface="Century Gothic"/>
              </a:rPr>
              <a:t>más</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17" name="Google Shape;848;p30">
            <a:hlinkClick r:id="" action="ppaction://noaction">
              <a:snd r:embed="rId13" name="Slide 30_7_1.wav"/>
            </a:hlinkClick>
          </p:cNvPr>
          <p:cNvSpPr/>
          <p:nvPr/>
        </p:nvSpPr>
        <p:spPr>
          <a:xfrm>
            <a:off x="806841" y="2525881"/>
            <a:ext cx="387388" cy="369703"/>
          </a:xfrm>
          <a:custGeom>
            <a:avLst/>
            <a:gdLst/>
            <a:ahLst/>
            <a:cxnLst/>
            <a:rect l="l" t="t" r="r" b="b"/>
            <a:pathLst>
              <a:path w="120000" h="120000" extrusionOk="0">
                <a:moveTo>
                  <a:pt x="0" y="0"/>
                </a:moveTo>
                <a:lnTo>
                  <a:pt x="120000" y="0"/>
                </a:lnTo>
                <a:lnTo>
                  <a:pt x="120000" y="120000"/>
                </a:lnTo>
                <a:lnTo>
                  <a:pt x="0" y="120000"/>
                </a:lnTo>
                <a:close/>
              </a:path>
            </a:pathLst>
          </a:custGeom>
          <a:solidFill>
            <a:srgbClr val="F66400"/>
          </a:solidFill>
          <a:ln w="1905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7</a:t>
            </a:r>
            <a:endParaRPr sz="2400" b="1" i="0" u="none" strike="noStrike" cap="none">
              <a:solidFill>
                <a:srgbClr val="FFFFFF"/>
              </a:solidFill>
              <a:latin typeface="Century Gothic"/>
              <a:ea typeface="Century Gothic"/>
              <a:cs typeface="Century Gothic"/>
              <a:sym typeface="Century Gothic"/>
            </a:endParaRPr>
          </a:p>
        </p:txBody>
      </p:sp>
      <p:pic>
        <p:nvPicPr>
          <p:cNvPr id="2" name="Slide 30_Versi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885967" y="906038"/>
            <a:ext cx="609600" cy="609600"/>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2"/>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t>¡Ahora tú escribes!</a:t>
            </a:r>
            <a:endParaRPr sz="2400"/>
          </a:p>
        </p:txBody>
      </p:sp>
      <p:sp>
        <p:nvSpPr>
          <p:cNvPr id="890" name="Google Shape;890;p32"/>
          <p:cNvSpPr txBox="1"/>
          <p:nvPr/>
        </p:nvSpPr>
        <p:spPr>
          <a:xfrm>
            <a:off x="263857" y="804428"/>
            <a:ext cx="79832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Escribe el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otra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vez</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debes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cosas</a:t>
            </a:r>
            <a:r>
              <a:rPr lang="en-GB" sz="2400"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891" name="Google Shape;891;p32"/>
          <p:cNvSpPr txBox="1"/>
          <p:nvPr/>
        </p:nvSpPr>
        <p:spPr>
          <a:xfrm>
            <a:off x="263857" y="1372313"/>
            <a:ext cx="1018995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usar una persona </a:t>
            </a:r>
            <a:r>
              <a:rPr lang="en-GB" sz="2400" dirty="0" err="1">
                <a:solidFill>
                  <a:srgbClr val="002060"/>
                </a:solidFill>
                <a:latin typeface="Century Gothic"/>
                <a:ea typeface="Century Gothic"/>
                <a:cs typeface="Century Gothic"/>
                <a:sym typeface="Century Gothic"/>
              </a:rPr>
              <a:t>diferente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él</a:t>
            </a:r>
            <a:r>
              <a:rPr lang="en-GB" sz="2400" dirty="0">
                <a:solidFill>
                  <a:srgbClr val="002060"/>
                </a:solidFill>
                <a:latin typeface="Century Gothic"/>
                <a:ea typeface="Century Gothic"/>
                <a:cs typeface="Century Gothic"/>
                <a:sym typeface="Century Gothic"/>
              </a:rPr>
              <a:t>, mi padre...).</a:t>
            </a:r>
            <a:endParaRPr dirty="0">
              <a:solidFill>
                <a:srgbClr val="002060"/>
              </a:solidFill>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También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las </a:t>
            </a:r>
            <a:r>
              <a:rPr lang="en-GB" sz="2400" dirty="0" err="1">
                <a:solidFill>
                  <a:srgbClr val="002060"/>
                </a:solidFill>
                <a:latin typeface="Century Gothic"/>
                <a:ea typeface="Century Gothic"/>
                <a:cs typeface="Century Gothic"/>
                <a:sym typeface="Century Gothic"/>
              </a:rPr>
              <a:t>acciones</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hacer</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donde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pasó</a:t>
            </a:r>
            <a:r>
              <a:rPr lang="en-GB" sz="2400" dirty="0">
                <a:solidFill>
                  <a:srgbClr val="002060"/>
                </a:solidFill>
                <a:latin typeface="Century Gothic"/>
                <a:ea typeface="Century Gothic"/>
                <a:cs typeface="Century Gothic"/>
                <a:sym typeface="Century Gothic"/>
              </a:rPr>
              <a:t> la </a:t>
            </a:r>
            <a:r>
              <a:rPr lang="en-GB" sz="2400" dirty="0" err="1">
                <a:solidFill>
                  <a:srgbClr val="002060"/>
                </a:solidFill>
                <a:latin typeface="Century Gothic"/>
                <a:ea typeface="Century Gothic"/>
                <a:cs typeface="Century Gothic"/>
                <a:sym typeface="Century Gothic"/>
              </a:rPr>
              <a:t>acción</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otros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adverbios</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892" name="Google Shape;892;p32"/>
          <p:cNvSpPr txBox="1"/>
          <p:nvPr/>
        </p:nvSpPr>
        <p:spPr>
          <a:xfrm>
            <a:off x="263857" y="2840796"/>
            <a:ext cx="14039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deporte</a:t>
            </a:r>
            <a:endParaRPr sz="2400" dirty="0">
              <a:solidFill>
                <a:srgbClr val="002060"/>
              </a:solidFill>
              <a:latin typeface="Century Gothic"/>
              <a:ea typeface="Century Gothic"/>
              <a:cs typeface="Century Gothic"/>
              <a:sym typeface="Century Gothic"/>
            </a:endParaRPr>
          </a:p>
        </p:txBody>
      </p:sp>
      <p:sp>
        <p:nvSpPr>
          <p:cNvPr id="893" name="Google Shape;893;p32"/>
          <p:cNvSpPr txBox="1"/>
          <p:nvPr/>
        </p:nvSpPr>
        <p:spPr>
          <a:xfrm>
            <a:off x="1878727" y="2857731"/>
            <a:ext cx="146070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ejercicio</a:t>
            </a:r>
            <a:endParaRPr sz="2400">
              <a:solidFill>
                <a:srgbClr val="002060"/>
              </a:solidFill>
              <a:latin typeface="Century Gothic"/>
              <a:ea typeface="Century Gothic"/>
              <a:cs typeface="Century Gothic"/>
              <a:sym typeface="Century Gothic"/>
            </a:endParaRPr>
          </a:p>
        </p:txBody>
      </p:sp>
      <p:sp>
        <p:nvSpPr>
          <p:cNvPr id="894" name="Google Shape;894;p32"/>
          <p:cNvSpPr txBox="1"/>
          <p:nvPr/>
        </p:nvSpPr>
        <p:spPr>
          <a:xfrm>
            <a:off x="3536482" y="2857728"/>
            <a:ext cx="194356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actividades</a:t>
            </a:r>
            <a:endParaRPr sz="2400">
              <a:solidFill>
                <a:srgbClr val="002060"/>
              </a:solidFill>
              <a:latin typeface="Century Gothic"/>
              <a:ea typeface="Century Gothic"/>
              <a:cs typeface="Century Gothic"/>
              <a:sym typeface="Century Gothic"/>
            </a:endParaRPr>
          </a:p>
        </p:txBody>
      </p:sp>
      <p:sp>
        <p:nvSpPr>
          <p:cNvPr id="895" name="Google Shape;895;p32"/>
          <p:cNvSpPr txBox="1"/>
          <p:nvPr/>
        </p:nvSpPr>
        <p:spPr>
          <a:xfrm>
            <a:off x="10362914" y="2867859"/>
            <a:ext cx="86514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algo</a:t>
            </a:r>
            <a:endParaRPr sz="2400">
              <a:solidFill>
                <a:srgbClr val="002060"/>
              </a:solidFill>
              <a:latin typeface="Century Gothic"/>
              <a:ea typeface="Century Gothic"/>
              <a:cs typeface="Century Gothic"/>
              <a:sym typeface="Century Gothic"/>
            </a:endParaRPr>
          </a:p>
        </p:txBody>
      </p:sp>
      <p:sp>
        <p:nvSpPr>
          <p:cNvPr id="896" name="Google Shape;896;p32"/>
          <p:cNvSpPr txBox="1"/>
          <p:nvPr/>
        </p:nvSpPr>
        <p:spPr>
          <a:xfrm>
            <a:off x="8009745" y="3483287"/>
            <a:ext cx="1490395"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una lista</a:t>
            </a:r>
            <a:endParaRPr sz="2400">
              <a:solidFill>
                <a:srgbClr val="002060"/>
              </a:solidFill>
              <a:latin typeface="Century Gothic"/>
              <a:ea typeface="Century Gothic"/>
              <a:cs typeface="Century Gothic"/>
              <a:sym typeface="Century Gothic"/>
            </a:endParaRPr>
          </a:p>
        </p:txBody>
      </p:sp>
      <p:sp>
        <p:nvSpPr>
          <p:cNvPr id="897" name="Google Shape;897;p32"/>
          <p:cNvSpPr txBox="1"/>
          <p:nvPr/>
        </p:nvSpPr>
        <p:spPr>
          <a:xfrm>
            <a:off x="7124717" y="2856753"/>
            <a:ext cx="115622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daño</a:t>
            </a:r>
            <a:endParaRPr sz="2400">
              <a:solidFill>
                <a:srgbClr val="002060"/>
              </a:solidFill>
              <a:latin typeface="Century Gothic"/>
              <a:ea typeface="Century Gothic"/>
              <a:cs typeface="Century Gothic"/>
              <a:sym typeface="Century Gothic"/>
            </a:endParaRPr>
          </a:p>
        </p:txBody>
      </p:sp>
      <p:sp>
        <p:nvSpPr>
          <p:cNvPr id="898" name="Google Shape;898;p32"/>
          <p:cNvSpPr txBox="1"/>
          <p:nvPr/>
        </p:nvSpPr>
        <p:spPr>
          <a:xfrm>
            <a:off x="297724" y="3495169"/>
            <a:ext cx="256454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cosas graciosas</a:t>
            </a:r>
            <a:endParaRPr sz="2400">
              <a:solidFill>
                <a:srgbClr val="002060"/>
              </a:solidFill>
              <a:latin typeface="Century Gothic"/>
              <a:ea typeface="Century Gothic"/>
              <a:cs typeface="Century Gothic"/>
              <a:sym typeface="Century Gothic"/>
            </a:endParaRPr>
          </a:p>
        </p:txBody>
      </p:sp>
      <p:sp>
        <p:nvSpPr>
          <p:cNvPr id="899" name="Google Shape;899;p32"/>
          <p:cNvSpPr txBox="1"/>
          <p:nvPr/>
        </p:nvSpPr>
        <p:spPr>
          <a:xfrm>
            <a:off x="9669473" y="3478236"/>
            <a:ext cx="1349648"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 viaje</a:t>
            </a:r>
            <a:endParaRPr sz="2400">
              <a:solidFill>
                <a:srgbClr val="002060"/>
              </a:solidFill>
              <a:latin typeface="Century Gothic"/>
              <a:ea typeface="Century Gothic"/>
              <a:cs typeface="Century Gothic"/>
              <a:sym typeface="Century Gothic"/>
            </a:endParaRPr>
          </a:p>
        </p:txBody>
      </p:sp>
      <p:sp>
        <p:nvSpPr>
          <p:cNvPr id="900" name="Google Shape;900;p32"/>
          <p:cNvSpPr txBox="1"/>
          <p:nvPr/>
        </p:nvSpPr>
        <p:spPr>
          <a:xfrm>
            <a:off x="2980807" y="3495169"/>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una película</a:t>
            </a:r>
            <a:endParaRPr sz="2400">
              <a:solidFill>
                <a:srgbClr val="002060"/>
              </a:solidFill>
              <a:latin typeface="Century Gothic"/>
              <a:ea typeface="Century Gothic"/>
              <a:cs typeface="Century Gothic"/>
              <a:sym typeface="Century Gothic"/>
            </a:endParaRPr>
          </a:p>
        </p:txBody>
      </p:sp>
      <p:sp>
        <p:nvSpPr>
          <p:cNvPr id="901" name="Google Shape;901;p32"/>
          <p:cNvSpPr txBox="1"/>
          <p:nvPr/>
        </p:nvSpPr>
        <p:spPr>
          <a:xfrm>
            <a:off x="8450274" y="2867859"/>
            <a:ext cx="17441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 la cama</a:t>
            </a:r>
            <a:endParaRPr sz="2400">
              <a:solidFill>
                <a:srgbClr val="002060"/>
              </a:solidFill>
              <a:latin typeface="Century Gothic"/>
              <a:ea typeface="Century Gothic"/>
              <a:cs typeface="Century Gothic"/>
              <a:sym typeface="Century Gothic"/>
            </a:endParaRPr>
          </a:p>
        </p:txBody>
      </p:sp>
      <p:sp>
        <p:nvSpPr>
          <p:cNvPr id="902" name="Google Shape;902;p32"/>
          <p:cNvSpPr txBox="1"/>
          <p:nvPr/>
        </p:nvSpPr>
        <p:spPr>
          <a:xfrm>
            <a:off x="5656274" y="2858307"/>
            <a:ext cx="127601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trabajo</a:t>
            </a:r>
            <a:endParaRPr sz="2400">
              <a:solidFill>
                <a:srgbClr val="002060"/>
              </a:solidFill>
              <a:latin typeface="Century Gothic"/>
              <a:ea typeface="Century Gothic"/>
              <a:cs typeface="Century Gothic"/>
              <a:sym typeface="Century Gothic"/>
            </a:endParaRPr>
          </a:p>
        </p:txBody>
      </p:sp>
      <p:sp>
        <p:nvSpPr>
          <p:cNvPr id="903" name="Google Shape;903;p32"/>
          <p:cNvSpPr txBox="1"/>
          <p:nvPr/>
        </p:nvSpPr>
        <p:spPr>
          <a:xfrm>
            <a:off x="5229168" y="3486587"/>
            <a:ext cx="120603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dinero</a:t>
            </a:r>
            <a:endParaRPr sz="2400">
              <a:solidFill>
                <a:srgbClr val="002060"/>
              </a:solidFill>
              <a:latin typeface="Century Gothic"/>
              <a:ea typeface="Century Gothic"/>
              <a:cs typeface="Century Gothic"/>
              <a:sym typeface="Century Gothic"/>
            </a:endParaRPr>
          </a:p>
        </p:txBody>
      </p:sp>
      <p:sp>
        <p:nvSpPr>
          <p:cNvPr id="904" name="Google Shape;904;p32"/>
          <p:cNvSpPr txBox="1"/>
          <p:nvPr/>
        </p:nvSpPr>
        <p:spPr>
          <a:xfrm>
            <a:off x="6552821" y="3483285"/>
            <a:ext cx="130478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amigos</a:t>
            </a:r>
            <a:endParaRPr sz="2400">
              <a:solidFill>
                <a:srgbClr val="002060"/>
              </a:solidFill>
              <a:latin typeface="Century Gothic"/>
              <a:ea typeface="Century Gothic"/>
              <a:cs typeface="Century Gothic"/>
              <a:sym typeface="Century Gothic"/>
            </a:endParaRPr>
          </a:p>
        </p:txBody>
      </p:sp>
      <p:sp>
        <p:nvSpPr>
          <p:cNvPr id="905" name="Google Shape;905;p32"/>
          <p:cNvSpPr txBox="1"/>
          <p:nvPr/>
        </p:nvSpPr>
        <p:spPr>
          <a:xfrm>
            <a:off x="201060" y="5413976"/>
            <a:ext cx="1102699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Después</a:t>
            </a:r>
            <a:r>
              <a:rPr lang="en-GB" sz="2400" dirty="0">
                <a:solidFill>
                  <a:srgbClr val="002060"/>
                </a:solidFill>
                <a:latin typeface="Century Gothic"/>
                <a:ea typeface="Century Gothic"/>
                <a:cs typeface="Century Gothic"/>
                <a:sym typeface="Century Gothic"/>
              </a:rPr>
              <a:t> vas a leer </a:t>
            </a:r>
            <a:r>
              <a:rPr lang="en-GB" sz="2400" dirty="0" err="1">
                <a:solidFill>
                  <a:srgbClr val="002060"/>
                </a:solidFill>
                <a:latin typeface="Century Gothic"/>
                <a:ea typeface="Century Gothic"/>
                <a:cs typeface="Century Gothic"/>
                <a:sym typeface="Century Gothic"/>
              </a:rPr>
              <a:t>tu</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Tu pareja </a:t>
            </a:r>
            <a:r>
              <a:rPr lang="en-GB" sz="2400" dirty="0" err="1">
                <a:solidFill>
                  <a:srgbClr val="002060"/>
                </a:solidFill>
                <a:latin typeface="Century Gothic"/>
                <a:ea typeface="Century Gothic"/>
                <a:cs typeface="Century Gothic"/>
                <a:sym typeface="Century Gothic"/>
              </a:rPr>
              <a:t>va</a:t>
            </a:r>
            <a:r>
              <a:rPr lang="en-GB" sz="2400" dirty="0">
                <a:solidFill>
                  <a:srgbClr val="002060"/>
                </a:solidFill>
                <a:latin typeface="Century Gothic"/>
                <a:ea typeface="Century Gothic"/>
                <a:cs typeface="Century Gothic"/>
                <a:sym typeface="Century Gothic"/>
              </a:rPr>
              <a:t> a </a:t>
            </a:r>
            <a:r>
              <a:rPr lang="en-GB" sz="2400" dirty="0" err="1">
                <a:solidFill>
                  <a:srgbClr val="002060"/>
                </a:solidFill>
                <a:latin typeface="Century Gothic"/>
                <a:ea typeface="Century Gothic"/>
                <a:cs typeface="Century Gothic"/>
                <a:sym typeface="Century Gothic"/>
              </a:rPr>
              <a:t>escuchar</a:t>
            </a:r>
            <a:r>
              <a:rPr lang="en-GB" sz="2400" dirty="0">
                <a:solidFill>
                  <a:srgbClr val="002060"/>
                </a:solidFill>
                <a:latin typeface="Century Gothic"/>
                <a:ea typeface="Century Gothic"/>
                <a:cs typeface="Century Gothic"/>
                <a:sym typeface="Century Gothic"/>
              </a:rPr>
              <a:t> para </a:t>
            </a:r>
            <a:r>
              <a:rPr lang="en-GB" sz="2400" dirty="0" err="1">
                <a:solidFill>
                  <a:srgbClr val="002060"/>
                </a:solidFill>
                <a:latin typeface="Century Gothic"/>
                <a:ea typeface="Century Gothic"/>
                <a:cs typeface="Century Gothic"/>
                <a:sym typeface="Century Gothic"/>
              </a:rPr>
              <a:t>completar</a:t>
            </a:r>
            <a:r>
              <a:rPr lang="en-GB" sz="2400" dirty="0">
                <a:solidFill>
                  <a:srgbClr val="002060"/>
                </a:solidFill>
                <a:latin typeface="Century Gothic"/>
                <a:ea typeface="Century Gothic"/>
                <a:cs typeface="Century Gothic"/>
                <a:sym typeface="Century Gothic"/>
              </a:rPr>
              <a:t> una </a:t>
            </a:r>
            <a:r>
              <a:rPr lang="en-GB" sz="2400" dirty="0" err="1">
                <a:solidFill>
                  <a:srgbClr val="002060"/>
                </a:solidFill>
                <a:latin typeface="Century Gothic"/>
                <a:ea typeface="Century Gothic"/>
                <a:cs typeface="Century Gothic"/>
                <a:sym typeface="Century Gothic"/>
              </a:rPr>
              <a:t>tabla</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información</a:t>
            </a:r>
            <a:r>
              <a:rPr lang="en-GB" sz="2400" dirty="0">
                <a:solidFill>
                  <a:srgbClr val="002060"/>
                </a:solidFill>
                <a:latin typeface="Century Gothic"/>
                <a:ea typeface="Century Gothic"/>
                <a:cs typeface="Century Gothic"/>
                <a:sym typeface="Century Gothic"/>
              </a:rPr>
              <a:t>; primero el </a:t>
            </a:r>
            <a:r>
              <a:rPr lang="en-GB" sz="2400" dirty="0" err="1">
                <a:solidFill>
                  <a:srgbClr val="002060"/>
                </a:solidFill>
                <a:latin typeface="Century Gothic"/>
                <a:ea typeface="Century Gothic"/>
                <a:cs typeface="Century Gothic"/>
                <a:sym typeface="Century Gothic"/>
              </a:rPr>
              <a:t>estudiante</a:t>
            </a:r>
            <a:r>
              <a:rPr lang="en-GB" sz="2400" dirty="0">
                <a:solidFill>
                  <a:srgbClr val="002060"/>
                </a:solidFill>
                <a:latin typeface="Century Gothic"/>
                <a:ea typeface="Century Gothic"/>
                <a:cs typeface="Century Gothic"/>
                <a:sym typeface="Century Gothic"/>
              </a:rPr>
              <a:t> A, y </a:t>
            </a:r>
            <a:r>
              <a:rPr lang="en-GB" sz="2400" dirty="0" err="1">
                <a:solidFill>
                  <a:srgbClr val="002060"/>
                </a:solidFill>
                <a:latin typeface="Century Gothic"/>
                <a:ea typeface="Century Gothic"/>
                <a:cs typeface="Century Gothic"/>
                <a:sym typeface="Century Gothic"/>
              </a:rPr>
              <a:t>luego</a:t>
            </a:r>
            <a:r>
              <a:rPr lang="en-GB" sz="2400" dirty="0">
                <a:solidFill>
                  <a:srgbClr val="002060"/>
                </a:solidFill>
                <a:latin typeface="Century Gothic"/>
                <a:ea typeface="Century Gothic"/>
                <a:cs typeface="Century Gothic"/>
                <a:sym typeface="Century Gothic"/>
              </a:rPr>
              <a:t> el </a:t>
            </a:r>
            <a:r>
              <a:rPr lang="en-GB" sz="2400" dirty="0" err="1">
                <a:solidFill>
                  <a:srgbClr val="002060"/>
                </a:solidFill>
                <a:latin typeface="Century Gothic"/>
                <a:ea typeface="Century Gothic"/>
                <a:cs typeface="Century Gothic"/>
                <a:sym typeface="Century Gothic"/>
              </a:rPr>
              <a:t>estudiante</a:t>
            </a:r>
            <a:r>
              <a:rPr lang="en-GB" sz="2400" dirty="0">
                <a:solidFill>
                  <a:srgbClr val="002060"/>
                </a:solidFill>
                <a:latin typeface="Century Gothic"/>
                <a:ea typeface="Century Gothic"/>
                <a:cs typeface="Century Gothic"/>
                <a:sym typeface="Century Gothic"/>
              </a:rPr>
              <a:t> B.</a:t>
            </a:r>
            <a:endParaRPr dirty="0">
              <a:solidFill>
                <a:srgbClr val="002060"/>
              </a:solidFill>
            </a:endParaRPr>
          </a:p>
        </p:txBody>
      </p:sp>
      <p:sp>
        <p:nvSpPr>
          <p:cNvPr id="906" name="Google Shape;906;p32"/>
          <p:cNvSpPr/>
          <p:nvPr/>
        </p:nvSpPr>
        <p:spPr>
          <a:xfrm>
            <a:off x="10362913" y="258166"/>
            <a:ext cx="156522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pic>
        <p:nvPicPr>
          <p:cNvPr id="908" name="Google Shape;908;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25918" y="628302"/>
            <a:ext cx="990830" cy="2135216"/>
          </a:xfrm>
          <a:prstGeom prst="rect">
            <a:avLst/>
          </a:prstGeom>
          <a:noFill/>
          <a:ln>
            <a:noFill/>
          </a:ln>
        </p:spPr>
      </p:pic>
      <p:pic>
        <p:nvPicPr>
          <p:cNvPr id="909" name="Google Shape;909;p32"/>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b="-889"/>
          <a:stretch/>
        </p:blipFill>
        <p:spPr>
          <a:xfrm>
            <a:off x="10831960" y="609737"/>
            <a:ext cx="990001" cy="2135215"/>
          </a:xfrm>
          <a:prstGeom prst="rect">
            <a:avLst/>
          </a:prstGeom>
          <a:noFill/>
          <a:ln>
            <a:noFill/>
          </a:ln>
        </p:spPr>
      </p:pic>
      <p:sp>
        <p:nvSpPr>
          <p:cNvPr id="910" name="Google Shape;910;p32"/>
          <p:cNvSpPr txBox="1"/>
          <p:nvPr/>
        </p:nvSpPr>
        <p:spPr>
          <a:xfrm>
            <a:off x="331590" y="4127041"/>
            <a:ext cx="1134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sobre</a:t>
            </a:r>
            <a:endParaRPr sz="2400">
              <a:solidFill>
                <a:srgbClr val="002060"/>
              </a:solidFill>
              <a:latin typeface="Century Gothic"/>
              <a:ea typeface="Century Gothic"/>
              <a:cs typeface="Century Gothic"/>
              <a:sym typeface="Century Gothic"/>
            </a:endParaRPr>
          </a:p>
        </p:txBody>
      </p:sp>
      <p:sp>
        <p:nvSpPr>
          <p:cNvPr id="911" name="Google Shape;911;p32"/>
          <p:cNvSpPr txBox="1"/>
          <p:nvPr/>
        </p:nvSpPr>
        <p:spPr>
          <a:xfrm>
            <a:off x="1635457" y="4127041"/>
            <a:ext cx="17949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 lado de</a:t>
            </a:r>
            <a:endParaRPr sz="2400">
              <a:solidFill>
                <a:srgbClr val="002060"/>
              </a:solidFill>
              <a:latin typeface="Century Gothic"/>
              <a:ea typeface="Century Gothic"/>
              <a:cs typeface="Century Gothic"/>
              <a:sym typeface="Century Gothic"/>
            </a:endParaRPr>
          </a:p>
        </p:txBody>
      </p:sp>
      <p:sp>
        <p:nvSpPr>
          <p:cNvPr id="912" name="Google Shape;912;p32"/>
          <p:cNvSpPr txBox="1"/>
          <p:nvPr/>
        </p:nvSpPr>
        <p:spPr>
          <a:xfrm>
            <a:off x="3599724" y="4127040"/>
            <a:ext cx="17272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dentro de</a:t>
            </a:r>
            <a:endParaRPr sz="2400">
              <a:solidFill>
                <a:srgbClr val="002060"/>
              </a:solidFill>
              <a:latin typeface="Century Gothic"/>
              <a:ea typeface="Century Gothic"/>
              <a:cs typeface="Century Gothic"/>
              <a:sym typeface="Century Gothic"/>
            </a:endParaRPr>
          </a:p>
        </p:txBody>
      </p:sp>
      <p:sp>
        <p:nvSpPr>
          <p:cNvPr id="913" name="Google Shape;913;p32"/>
          <p:cNvSpPr txBox="1"/>
          <p:nvPr/>
        </p:nvSpPr>
        <p:spPr>
          <a:xfrm>
            <a:off x="5479324" y="4127041"/>
            <a:ext cx="17441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detrás de</a:t>
            </a:r>
            <a:endParaRPr sz="2400">
              <a:solidFill>
                <a:srgbClr val="002060"/>
              </a:solidFill>
              <a:latin typeface="Century Gothic"/>
              <a:ea typeface="Century Gothic"/>
              <a:cs typeface="Century Gothic"/>
              <a:sym typeface="Century Gothic"/>
            </a:endParaRPr>
          </a:p>
        </p:txBody>
      </p:sp>
      <p:sp>
        <p:nvSpPr>
          <p:cNvPr id="914" name="Google Shape;914;p32"/>
          <p:cNvSpPr txBox="1"/>
          <p:nvPr/>
        </p:nvSpPr>
        <p:spPr>
          <a:xfrm>
            <a:off x="7375858" y="4127041"/>
            <a:ext cx="187959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encima de</a:t>
            </a:r>
            <a:endParaRPr sz="2400">
              <a:solidFill>
                <a:srgbClr val="002060"/>
              </a:solidFill>
              <a:latin typeface="Century Gothic"/>
              <a:ea typeface="Century Gothic"/>
              <a:cs typeface="Century Gothic"/>
              <a:sym typeface="Century Gothic"/>
            </a:endParaRPr>
          </a:p>
        </p:txBody>
      </p:sp>
      <p:sp>
        <p:nvSpPr>
          <p:cNvPr id="915" name="Google Shape;915;p32"/>
          <p:cNvSpPr txBox="1"/>
          <p:nvPr/>
        </p:nvSpPr>
        <p:spPr>
          <a:xfrm>
            <a:off x="9458657" y="4127040"/>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delante de</a:t>
            </a:r>
            <a:endParaRPr sz="2400">
              <a:solidFill>
                <a:srgbClr val="002060"/>
              </a:solidFill>
              <a:latin typeface="Century Gothic"/>
              <a:ea typeface="Century Gothic"/>
              <a:cs typeface="Century Gothic"/>
              <a:sym typeface="Century Gothic"/>
            </a:endParaRPr>
          </a:p>
        </p:txBody>
      </p:sp>
      <p:sp>
        <p:nvSpPr>
          <p:cNvPr id="916" name="Google Shape;916;p32"/>
          <p:cNvSpPr txBox="1"/>
          <p:nvPr/>
        </p:nvSpPr>
        <p:spPr>
          <a:xfrm>
            <a:off x="297724" y="4753574"/>
            <a:ext cx="26924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 la derecha de</a:t>
            </a:r>
            <a:endParaRPr sz="2400">
              <a:solidFill>
                <a:srgbClr val="002060"/>
              </a:solidFill>
              <a:latin typeface="Century Gothic"/>
              <a:ea typeface="Century Gothic"/>
              <a:cs typeface="Century Gothic"/>
              <a:sym typeface="Century Gothic"/>
            </a:endParaRPr>
          </a:p>
        </p:txBody>
      </p:sp>
      <p:sp>
        <p:nvSpPr>
          <p:cNvPr id="917" name="Google Shape;917;p32"/>
          <p:cNvSpPr txBox="1"/>
          <p:nvPr/>
        </p:nvSpPr>
        <p:spPr>
          <a:xfrm>
            <a:off x="3176390" y="4753574"/>
            <a:ext cx="27940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 la izquierda de</a:t>
            </a:r>
            <a:endParaRPr sz="2400">
              <a:solidFill>
                <a:srgbClr val="002060"/>
              </a:solidFill>
              <a:latin typeface="Century Gothic"/>
              <a:ea typeface="Century Gothic"/>
              <a:cs typeface="Century Gothic"/>
              <a:sym typeface="Century Gothic"/>
            </a:endParaRPr>
          </a:p>
        </p:txBody>
      </p:sp>
      <p:sp>
        <p:nvSpPr>
          <p:cNvPr id="918" name="Google Shape;918;p32"/>
          <p:cNvSpPr txBox="1"/>
          <p:nvPr/>
        </p:nvSpPr>
        <p:spPr>
          <a:xfrm>
            <a:off x="6122790" y="4753574"/>
            <a:ext cx="16933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cerca de</a:t>
            </a:r>
            <a:endParaRPr sz="2400">
              <a:solidFill>
                <a:srgbClr val="002060"/>
              </a:solidFill>
              <a:latin typeface="Century Gothic"/>
              <a:ea typeface="Century Gothic"/>
              <a:cs typeface="Century Gothic"/>
              <a:sym typeface="Century Gothic"/>
            </a:endParaRPr>
          </a:p>
        </p:txBody>
      </p:sp>
      <p:sp>
        <p:nvSpPr>
          <p:cNvPr id="919" name="Google Shape;919;p32"/>
          <p:cNvSpPr txBox="1"/>
          <p:nvPr/>
        </p:nvSpPr>
        <p:spPr>
          <a:xfrm>
            <a:off x="7968524" y="4753574"/>
            <a:ext cx="15240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lejos de</a:t>
            </a:r>
            <a:endParaRPr sz="2400">
              <a:solidFill>
                <a:srgbClr val="002060"/>
              </a:solidFill>
              <a:latin typeface="Century Gothic"/>
              <a:ea typeface="Century Gothic"/>
              <a:cs typeface="Century Gothic"/>
              <a:sym typeface="Century Gothic"/>
            </a:endParaRPr>
          </a:p>
        </p:txBody>
      </p:sp>
      <p:sp>
        <p:nvSpPr>
          <p:cNvPr id="920" name="Google Shape;920;p32"/>
          <p:cNvSpPr txBox="1"/>
          <p:nvPr/>
        </p:nvSpPr>
        <p:spPr>
          <a:xfrm>
            <a:off x="9678791" y="4770508"/>
            <a:ext cx="132079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entre</a:t>
            </a:r>
            <a:endParaRPr sz="2400">
              <a:solidFill>
                <a:srgbClr val="002060"/>
              </a:solidFill>
              <a:latin typeface="Century Gothic"/>
              <a:ea typeface="Century Gothic"/>
              <a:cs typeface="Century Gothic"/>
              <a:sym typeface="Century Gothic"/>
            </a:endParaRPr>
          </a:p>
        </p:txBody>
      </p:sp>
      <p:pic>
        <p:nvPicPr>
          <p:cNvPr id="3074" name="Picture 2" descr="Free Moving Fire Cliparts, Download Free Clip Art, Free Clip Art ...">
            <a:extLst>
              <a:ext uri="{FF2B5EF4-FFF2-40B4-BE49-F238E27FC236}">
                <a16:creationId xmlns:a16="http://schemas.microsoft.com/office/drawing/2014/main" id="{C1BD0E31-9890-464C-9CD3-8B9DA3D871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3348" y="1624784"/>
            <a:ext cx="788692" cy="1135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10" name="Imagen 9" descr="Imagen de la pantalla de un video juego&#10;&#10;Descripción generada automáticamente con confianza media">
            <a:extLst>
              <a:ext uri="{FF2B5EF4-FFF2-40B4-BE49-F238E27FC236}">
                <a16:creationId xmlns:a16="http://schemas.microsoft.com/office/drawing/2014/main" id="{ECDBED9F-AE8B-CE4C-8E5F-D958FE22E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435385"/>
          </a:xfrm>
          <a:prstGeom prst="rect">
            <a:avLst/>
          </a:prstGeom>
        </p:spPr>
      </p:pic>
      <p:sp>
        <p:nvSpPr>
          <p:cNvPr id="926" name="Google Shape;926;p33"/>
          <p:cNvSpPr/>
          <p:nvPr/>
        </p:nvSpPr>
        <p:spPr>
          <a:xfrm>
            <a:off x="96832" y="1355023"/>
            <a:ext cx="7307268" cy="4826002"/>
          </a:xfrm>
          <a:prstGeom prst="wedgeRoundRectCallout">
            <a:avLst>
              <a:gd name="adj1" fmla="val 56119"/>
              <a:gd name="adj2" fmla="val 11886"/>
              <a:gd name="adj3"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Pues</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sábado</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tú</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los </a:t>
            </a:r>
            <a:r>
              <a:rPr lang="en-GB" sz="2200" b="1" i="1" u="sng" dirty="0" err="1">
                <a:solidFill>
                  <a:srgbClr val="002060"/>
                </a:solidFill>
                <a:latin typeface="Century Gothic"/>
                <a:ea typeface="Century Gothic"/>
                <a:cs typeface="Century Gothic"/>
                <a:sym typeface="Century Gothic"/>
              </a:rPr>
              <a:t>deberes</a:t>
            </a:r>
            <a:r>
              <a:rPr lang="en-GB" sz="2200" b="1" i="1"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por la </a:t>
            </a:r>
            <a:r>
              <a:rPr lang="en-GB" sz="2200" dirty="0" err="1">
                <a:solidFill>
                  <a:srgbClr val="002060"/>
                </a:solidFill>
                <a:latin typeface="Century Gothic"/>
                <a:ea typeface="Century Gothic"/>
                <a:cs typeface="Century Gothic"/>
                <a:sym typeface="Century Gothic"/>
              </a:rPr>
              <a:t>mañana</a:t>
            </a:r>
            <a:r>
              <a:rPr lang="en-GB" sz="2200" dirty="0">
                <a:solidFill>
                  <a:srgbClr val="002060"/>
                </a:solidFill>
                <a:latin typeface="Century Gothic"/>
                <a:ea typeface="Century Gothic"/>
                <a:cs typeface="Century Gothic"/>
                <a:sym typeface="Century Gothic"/>
              </a:rPr>
              <a:t> y </a:t>
            </a:r>
            <a:r>
              <a:rPr lang="en-GB" sz="2200" b="1" i="1" u="sng" dirty="0" err="1">
                <a:solidFill>
                  <a:srgbClr val="002060"/>
                </a:solidFill>
                <a:latin typeface="Century Gothic"/>
                <a:ea typeface="Century Gothic"/>
                <a:cs typeface="Century Gothic"/>
                <a:sym typeface="Century Gothic"/>
              </a:rPr>
              <a:t>yo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hice</a:t>
            </a:r>
            <a:r>
              <a:rPr lang="en-GB" sz="2200" b="1" i="1" u="sng" dirty="0">
                <a:solidFill>
                  <a:srgbClr val="002060"/>
                </a:solidFill>
                <a:latin typeface="Century Gothic"/>
                <a:ea typeface="Century Gothic"/>
                <a:cs typeface="Century Gothic"/>
                <a:sym typeface="Century Gothic"/>
              </a:rPr>
              <a:t> </a:t>
            </a:r>
            <a:r>
              <a:rPr lang="en-GB" sz="2200" b="1" i="1" u="sng" err="1">
                <a:solidFill>
                  <a:srgbClr val="002060"/>
                </a:solidFill>
                <a:latin typeface="Century Gothic"/>
                <a:ea typeface="Century Gothic"/>
                <a:cs typeface="Century Gothic"/>
                <a:sym typeface="Century Gothic"/>
              </a:rPr>
              <a:t>unas</a:t>
            </a:r>
            <a:r>
              <a:rPr lang="en-GB" sz="2200" b="1" i="1" u="sng">
                <a:solidFill>
                  <a:srgbClr val="002060"/>
                </a:solidFill>
                <a:latin typeface="Century Gothic"/>
                <a:ea typeface="Century Gothic"/>
                <a:cs typeface="Century Gothic"/>
                <a:sym typeface="Century Gothic"/>
              </a:rPr>
              <a:t> llamadas </a:t>
            </a:r>
            <a:r>
              <a:rPr lang="en-GB" sz="2200">
                <a:solidFill>
                  <a:srgbClr val="002060"/>
                </a:solidFill>
                <a:latin typeface="Century Gothic"/>
                <a:ea typeface="Century Gothic"/>
                <a:cs typeface="Century Gothic"/>
                <a:sym typeface="Century Gothic"/>
              </a:rPr>
              <a:t>a nuestros tíos. </a:t>
            </a:r>
            <a:r>
              <a:rPr lang="en-GB" sz="2200" dirty="0" err="1">
                <a:solidFill>
                  <a:srgbClr val="002060"/>
                </a:solidFill>
                <a:latin typeface="Century Gothic"/>
                <a:ea typeface="Century Gothic"/>
                <a:cs typeface="Century Gothic"/>
                <a:sym typeface="Century Gothic"/>
              </a:rPr>
              <a:t>Después</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llegó</a:t>
            </a:r>
            <a:r>
              <a:rPr lang="en-GB" sz="2200" dirty="0">
                <a:solidFill>
                  <a:srgbClr val="002060"/>
                </a:solidFill>
                <a:latin typeface="Century Gothic"/>
                <a:ea typeface="Century Gothic"/>
                <a:cs typeface="Century Gothic"/>
                <a:sym typeface="Century Gothic"/>
              </a:rPr>
              <a:t> Nadia con Hugo y </a:t>
            </a:r>
            <a:r>
              <a:rPr lang="en-GB" sz="2200" dirty="0" err="1">
                <a:solidFill>
                  <a:srgbClr val="002060"/>
                </a:solidFill>
                <a:latin typeface="Century Gothic"/>
                <a:ea typeface="Century Gothic"/>
                <a:cs typeface="Century Gothic"/>
                <a:sym typeface="Century Gothic"/>
              </a:rPr>
              <a:t>ella</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un </a:t>
            </a:r>
            <a:r>
              <a:rPr lang="en-GB" sz="2200" b="1" i="1" u="sng" dirty="0" err="1">
                <a:solidFill>
                  <a:srgbClr val="002060"/>
                </a:solidFill>
                <a:latin typeface="Century Gothic"/>
                <a:ea typeface="Century Gothic"/>
                <a:cs typeface="Century Gothic"/>
                <a:sym typeface="Century Gothic"/>
              </a:rPr>
              <a:t>fuego</a:t>
            </a:r>
            <a:r>
              <a:rPr lang="en-GB" sz="2200" b="1" i="1" u="sng"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jardín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mientras</a:t>
            </a:r>
            <a:r>
              <a:rPr lang="en-GB" sz="2200" dirty="0">
                <a:solidFill>
                  <a:srgbClr val="002060"/>
                </a:solidFill>
                <a:latin typeface="Century Gothic"/>
                <a:ea typeface="Century Gothic"/>
                <a:cs typeface="Century Gothic"/>
                <a:sym typeface="Century Gothic"/>
              </a:rPr>
              <a:t> que </a:t>
            </a:r>
            <a:r>
              <a:rPr lang="en-GB" sz="2200" dirty="0" err="1">
                <a:solidFill>
                  <a:srgbClr val="002060"/>
                </a:solidFill>
                <a:latin typeface="Century Gothic"/>
                <a:ea typeface="Century Gothic"/>
                <a:cs typeface="Century Gothic"/>
                <a:sym typeface="Century Gothic"/>
              </a:rPr>
              <a:t>él</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un video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a:t>
            </a:r>
            <a:r>
              <a:rPr lang="en-GB" sz="2200" b="1" i="1" u="sng" dirty="0" err="1">
                <a:solidFill>
                  <a:srgbClr val="002060"/>
                </a:solidFill>
                <a:latin typeface="Century Gothic"/>
                <a:ea typeface="Century Gothic"/>
                <a:cs typeface="Century Gothic"/>
                <a:sym typeface="Century Gothic"/>
              </a:rPr>
              <a:t>móvil</a:t>
            </a:r>
            <a:r>
              <a:rPr lang="en-GB" sz="2200" b="1" i="1" dirty="0">
                <a:solidFill>
                  <a:srgbClr val="002060"/>
                </a:solidFill>
                <a:latin typeface="Century Gothic"/>
                <a:ea typeface="Century Gothic"/>
                <a:cs typeface="Century Gothic"/>
                <a:sym typeface="Century Gothic"/>
              </a:rPr>
              <a:t>.</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Luego</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tú</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deporte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a:t>
            </a:r>
            <a:r>
              <a:rPr lang="en-GB" sz="2200" b="1" i="1" u="sng" dirty="0" err="1">
                <a:solidFill>
                  <a:srgbClr val="002060"/>
                </a:solidFill>
                <a:latin typeface="Century Gothic"/>
                <a:ea typeface="Century Gothic"/>
                <a:cs typeface="Century Gothic"/>
                <a:sym typeface="Century Gothic"/>
              </a:rPr>
              <a:t>fondo</a:t>
            </a:r>
            <a:r>
              <a:rPr lang="en-GB" sz="2200" b="1" i="1" u="sng" dirty="0">
                <a:solidFill>
                  <a:srgbClr val="002060"/>
                </a:solidFill>
                <a:latin typeface="Century Gothic"/>
                <a:ea typeface="Century Gothic"/>
                <a:cs typeface="Century Gothic"/>
                <a:sym typeface="Century Gothic"/>
              </a:rPr>
              <a:t> del </a:t>
            </a:r>
            <a:r>
              <a:rPr lang="en-GB" sz="2200" b="1" i="1" u="sng" dirty="0" err="1">
                <a:solidFill>
                  <a:srgbClr val="002060"/>
                </a:solidFill>
                <a:latin typeface="Century Gothic"/>
                <a:ea typeface="Century Gothic"/>
                <a:cs typeface="Century Gothic"/>
                <a:sym typeface="Century Gothic"/>
              </a:rPr>
              <a:t>jardín</a:t>
            </a:r>
            <a:r>
              <a:rPr lang="en-GB" sz="2200" b="1" i="1"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y </a:t>
            </a:r>
            <a:r>
              <a:rPr lang="en-GB" sz="2200" dirty="0" err="1">
                <a:solidFill>
                  <a:srgbClr val="002060"/>
                </a:solidFill>
                <a:latin typeface="Century Gothic"/>
                <a:ea typeface="Century Gothic"/>
                <a:cs typeface="Century Gothic"/>
                <a:sym typeface="Century Gothic"/>
              </a:rPr>
              <a:t>yo</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hice</a:t>
            </a:r>
            <a:r>
              <a:rPr lang="en-GB" sz="2200" dirty="0">
                <a:solidFill>
                  <a:srgbClr val="002060"/>
                </a:solidFill>
                <a:latin typeface="Century Gothic"/>
                <a:ea typeface="Century Gothic"/>
                <a:cs typeface="Century Gothic"/>
                <a:sym typeface="Century Gothic"/>
              </a:rPr>
              <a:t> una </a:t>
            </a:r>
            <a:r>
              <a:rPr lang="en-GB" sz="2200" dirty="0" err="1">
                <a:solidFill>
                  <a:srgbClr val="002060"/>
                </a:solidFill>
                <a:latin typeface="Century Gothic"/>
                <a:ea typeface="Century Gothic"/>
                <a:cs typeface="Century Gothic"/>
                <a:sym typeface="Century Gothic"/>
              </a:rPr>
              <a:t>lista</a:t>
            </a:r>
            <a:r>
              <a:rPr lang="en-GB" sz="2200" dirty="0">
                <a:solidFill>
                  <a:srgbClr val="002060"/>
                </a:solidFill>
                <a:latin typeface="Century Gothic"/>
                <a:ea typeface="Century Gothic"/>
                <a:cs typeface="Century Gothic"/>
                <a:sym typeface="Century Gothic"/>
              </a:rPr>
              <a:t> con Nadia de </a:t>
            </a:r>
            <a:r>
              <a:rPr lang="en-GB" sz="2200" dirty="0" err="1">
                <a:solidFill>
                  <a:srgbClr val="002060"/>
                </a:solidFill>
                <a:latin typeface="Century Gothic"/>
                <a:ea typeface="Century Gothic"/>
                <a:cs typeface="Century Gothic"/>
                <a:sym typeface="Century Gothic"/>
              </a:rPr>
              <a:t>cosas</a:t>
            </a:r>
            <a:r>
              <a:rPr lang="en-GB" sz="2200" dirty="0">
                <a:solidFill>
                  <a:srgbClr val="002060"/>
                </a:solidFill>
                <a:latin typeface="Century Gothic"/>
                <a:ea typeface="Century Gothic"/>
                <a:cs typeface="Century Gothic"/>
                <a:sym typeface="Century Gothic"/>
              </a:rPr>
              <a:t> para </a:t>
            </a:r>
            <a:r>
              <a:rPr lang="en-GB" sz="2200" b="1" i="1" u="sng" dirty="0" err="1">
                <a:solidFill>
                  <a:srgbClr val="002060"/>
                </a:solidFill>
                <a:latin typeface="Century Gothic"/>
                <a:ea typeface="Century Gothic"/>
                <a:cs typeface="Century Gothic"/>
                <a:sym typeface="Century Gothic"/>
              </a:rPr>
              <a:t>comprar</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pueblo</a:t>
            </a:r>
            <a:r>
              <a:rPr lang="en-GB" sz="2200" b="1" i="1" dirty="0">
                <a:solidFill>
                  <a:srgbClr val="002060"/>
                </a:solidFill>
                <a:latin typeface="Century Gothic"/>
                <a:ea typeface="Century Gothic"/>
                <a:cs typeface="Century Gothic"/>
                <a:sym typeface="Century Gothic"/>
              </a:rPr>
              <a:t>.</a:t>
            </a:r>
            <a:r>
              <a:rPr lang="en-GB" sz="2200" dirty="0">
                <a:solidFill>
                  <a:srgbClr val="002060"/>
                </a:solidFill>
                <a:latin typeface="Century Gothic"/>
                <a:ea typeface="Century Gothic"/>
                <a:cs typeface="Century Gothic"/>
                <a:sym typeface="Century Gothic"/>
              </a:rPr>
              <a:t> Por la </a:t>
            </a:r>
            <a:r>
              <a:rPr lang="en-GB" sz="2200" dirty="0" err="1">
                <a:solidFill>
                  <a:srgbClr val="002060"/>
                </a:solidFill>
                <a:latin typeface="Century Gothic"/>
                <a:ea typeface="Century Gothic"/>
                <a:cs typeface="Century Gothic"/>
                <a:sym typeface="Century Gothic"/>
              </a:rPr>
              <a:t>tarde</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un </a:t>
            </a:r>
            <a:r>
              <a:rPr lang="en-GB" sz="2200" b="1" i="1" u="sng" dirty="0" err="1">
                <a:solidFill>
                  <a:srgbClr val="002060"/>
                </a:solidFill>
                <a:latin typeface="Century Gothic"/>
                <a:ea typeface="Century Gothic"/>
                <a:cs typeface="Century Gothic"/>
                <a:sym typeface="Century Gothic"/>
              </a:rPr>
              <a:t>viaje</a:t>
            </a:r>
            <a:r>
              <a:rPr lang="en-GB" sz="2200" b="1" i="1" u="sng" dirty="0">
                <a:solidFill>
                  <a:srgbClr val="002060"/>
                </a:solidFill>
                <a:latin typeface="Century Gothic"/>
                <a:ea typeface="Century Gothic"/>
                <a:cs typeface="Century Gothic"/>
                <a:sym typeface="Century Gothic"/>
              </a:rPr>
              <a:t> al</a:t>
            </a:r>
            <a:r>
              <a:rPr lang="en-GB" sz="2200" dirty="0">
                <a:solidFill>
                  <a:srgbClr val="002060"/>
                </a:solidFill>
                <a:latin typeface="Century Gothic"/>
                <a:ea typeface="Century Gothic"/>
                <a:cs typeface="Century Gothic"/>
                <a:sym typeface="Century Gothic"/>
              </a:rPr>
              <a:t> pueblo y </a:t>
            </a:r>
            <a:r>
              <a:rPr lang="en-GB" sz="2200" b="1" i="1" u="sng" dirty="0" err="1">
                <a:solidFill>
                  <a:srgbClr val="002060"/>
                </a:solidFill>
                <a:latin typeface="Century Gothic"/>
                <a:ea typeface="Century Gothic"/>
                <a:cs typeface="Century Gothic"/>
                <a:sym typeface="Century Gothic"/>
              </a:rPr>
              <a:t>yo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trabajo</a:t>
            </a:r>
            <a:r>
              <a:rPr lang="en-GB" sz="2200" b="1" i="1" u="sng" dirty="0">
                <a:solidFill>
                  <a:srgbClr val="002060"/>
                </a:solidFill>
                <a:latin typeface="Century Gothic"/>
                <a:ea typeface="Century Gothic"/>
                <a:cs typeface="Century Gothic"/>
                <a:sym typeface="Century Gothic"/>
              </a:rPr>
              <a:t> dentro de la casa </a:t>
            </a:r>
            <a:r>
              <a:rPr lang="en-GB" sz="2200" dirty="0">
                <a:solidFill>
                  <a:srgbClr val="002060"/>
                </a:solidFill>
                <a:latin typeface="Century Gothic"/>
                <a:ea typeface="Century Gothic"/>
                <a:cs typeface="Century Gothic"/>
                <a:sym typeface="Century Gothic"/>
              </a:rPr>
              <a:t>con mi </a:t>
            </a:r>
            <a:r>
              <a:rPr lang="en-GB" sz="2200" dirty="0" err="1">
                <a:solidFill>
                  <a:srgbClr val="002060"/>
                </a:solidFill>
                <a:latin typeface="Century Gothic"/>
                <a:ea typeface="Century Gothic"/>
                <a:cs typeface="Century Gothic"/>
                <a:sym typeface="Century Gothic"/>
              </a:rPr>
              <a:t>madre</a:t>
            </a:r>
            <a:r>
              <a:rPr lang="en-GB" sz="2200" dirty="0">
                <a:solidFill>
                  <a:srgbClr val="002060"/>
                </a:solidFill>
                <a:latin typeface="Century Gothic"/>
                <a:ea typeface="Century Gothic"/>
                <a:cs typeface="Century Gothic"/>
                <a:sym typeface="Century Gothic"/>
              </a:rPr>
              <a:t>. Nadia </a:t>
            </a:r>
            <a:r>
              <a:rPr lang="en-GB" sz="2200" dirty="0" err="1">
                <a:solidFill>
                  <a:srgbClr val="002060"/>
                </a:solidFill>
                <a:latin typeface="Century Gothic"/>
                <a:ea typeface="Century Gothic"/>
                <a:cs typeface="Century Gothic"/>
                <a:sym typeface="Century Gothic"/>
              </a:rPr>
              <a:t>también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ayudó</a:t>
            </a:r>
            <a:r>
              <a:rPr lang="en-GB" sz="2200" dirty="0">
                <a:solidFill>
                  <a:srgbClr val="002060"/>
                </a:solidFill>
                <a:latin typeface="Century Gothic"/>
                <a:ea typeface="Century Gothic"/>
                <a:cs typeface="Century Gothic"/>
                <a:sym typeface="Century Gothic"/>
              </a:rPr>
              <a:t>. Ella </a:t>
            </a:r>
            <a:r>
              <a:rPr lang="en-GB" sz="2200" dirty="0" err="1">
                <a:solidFill>
                  <a:srgbClr val="002060"/>
                </a:solidFill>
                <a:latin typeface="Century Gothic"/>
                <a:ea typeface="Century Gothic"/>
                <a:cs typeface="Century Gothic"/>
                <a:sym typeface="Century Gothic"/>
              </a:rPr>
              <a:t>hizo</a:t>
            </a:r>
            <a:r>
              <a:rPr lang="en-GB" sz="2200" dirty="0">
                <a:solidFill>
                  <a:srgbClr val="002060"/>
                </a:solidFill>
                <a:latin typeface="Century Gothic"/>
                <a:ea typeface="Century Gothic"/>
                <a:cs typeface="Century Gothic"/>
                <a:sym typeface="Century Gothic"/>
              </a:rPr>
              <a:t> </a:t>
            </a:r>
            <a:r>
              <a:rPr lang="en-GB" sz="2200" b="1" i="1" u="sng" dirty="0">
                <a:solidFill>
                  <a:srgbClr val="002060"/>
                </a:solidFill>
                <a:latin typeface="Century Gothic"/>
                <a:ea typeface="Century Gothic"/>
                <a:cs typeface="Century Gothic"/>
                <a:sym typeface="Century Gothic"/>
              </a:rPr>
              <a:t>una </a:t>
            </a:r>
            <a:r>
              <a:rPr lang="en-GB" sz="2200" b="1" i="1" u="sng" dirty="0" err="1">
                <a:solidFill>
                  <a:srgbClr val="002060"/>
                </a:solidFill>
                <a:latin typeface="Century Gothic"/>
                <a:ea typeface="Century Gothic"/>
                <a:cs typeface="Century Gothic"/>
                <a:sym typeface="Century Gothic"/>
              </a:rPr>
              <a:t>silla</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nueva</a:t>
            </a:r>
            <a:r>
              <a:rPr lang="en-GB" sz="2200" b="1" i="1" u="sng"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porque</a:t>
            </a:r>
            <a:r>
              <a:rPr lang="en-GB" sz="2200" dirty="0">
                <a:solidFill>
                  <a:srgbClr val="002060"/>
                </a:solidFill>
                <a:latin typeface="Century Gothic"/>
                <a:ea typeface="Century Gothic"/>
                <a:cs typeface="Century Gothic"/>
                <a:sym typeface="Century Gothic"/>
              </a:rPr>
              <a:t> hay un </a:t>
            </a:r>
            <a:r>
              <a:rPr lang="en-GB" sz="2200" dirty="0" err="1">
                <a:solidFill>
                  <a:srgbClr val="002060"/>
                </a:solidFill>
                <a:latin typeface="Century Gothic"/>
                <a:ea typeface="Century Gothic"/>
                <a:cs typeface="Century Gothic"/>
                <a:sym typeface="Century Gothic"/>
              </a:rPr>
              <a:t>problema</a:t>
            </a:r>
            <a:r>
              <a:rPr lang="en-GB" sz="2200" dirty="0">
                <a:solidFill>
                  <a:srgbClr val="002060"/>
                </a:solidFill>
                <a:latin typeface="Century Gothic"/>
                <a:ea typeface="Century Gothic"/>
                <a:cs typeface="Century Gothic"/>
                <a:sym typeface="Century Gothic"/>
              </a:rPr>
              <a:t> con </a:t>
            </a:r>
            <a:r>
              <a:rPr lang="en-GB" sz="2200" b="1" i="1" u="sng" dirty="0">
                <a:solidFill>
                  <a:srgbClr val="002060"/>
                </a:solidFill>
                <a:latin typeface="Century Gothic"/>
                <a:ea typeface="Century Gothic"/>
                <a:cs typeface="Century Gothic"/>
                <a:sym typeface="Century Gothic"/>
              </a:rPr>
              <a:t>la </a:t>
            </a:r>
            <a:r>
              <a:rPr lang="en-GB" sz="2200" b="1" i="1" u="sng" dirty="0" err="1">
                <a:solidFill>
                  <a:srgbClr val="002060"/>
                </a:solidFill>
                <a:latin typeface="Century Gothic"/>
                <a:ea typeface="Century Gothic"/>
                <a:cs typeface="Century Gothic"/>
                <a:sym typeface="Century Gothic"/>
              </a:rPr>
              <a:t>silla</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vieja</a:t>
            </a:r>
            <a:r>
              <a:rPr lang="en-GB" sz="2200" b="1" i="1"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Sin embargo Hugo </a:t>
            </a:r>
            <a:r>
              <a:rPr lang="en-GB" sz="2200" dirty="0" err="1">
                <a:solidFill>
                  <a:srgbClr val="002060"/>
                </a:solidFill>
                <a:latin typeface="Century Gothic"/>
                <a:ea typeface="Century Gothic"/>
                <a:cs typeface="Century Gothic"/>
                <a:sym typeface="Century Gothic"/>
              </a:rPr>
              <a:t>evitó</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ayudar</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Él</a:t>
            </a:r>
            <a:r>
              <a:rPr lang="en-GB" sz="2200" dirty="0">
                <a:solidFill>
                  <a:srgbClr val="002060"/>
                </a:solidFill>
                <a:latin typeface="Century Gothic"/>
                <a:ea typeface="Century Gothic"/>
                <a:cs typeface="Century Gothic"/>
                <a:sym typeface="Century Gothic"/>
              </a:rPr>
              <a:t> solo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ruido</a:t>
            </a:r>
            <a:r>
              <a:rPr lang="en-GB" sz="2200"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y nada </a:t>
            </a:r>
            <a:r>
              <a:rPr lang="en-GB" sz="2200" dirty="0" err="1">
                <a:solidFill>
                  <a:srgbClr val="002060"/>
                </a:solidFill>
                <a:latin typeface="Century Gothic"/>
                <a:ea typeface="Century Gothic"/>
                <a:cs typeface="Century Gothic"/>
                <a:sym typeface="Century Gothic"/>
              </a:rPr>
              <a:t>más</a:t>
            </a:r>
            <a:r>
              <a:rPr lang="en-GB" sz="2200"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927" name="Google Shape;927;p33"/>
          <p:cNvSpPr txBox="1">
            <a:spLocks noGrp="1"/>
          </p:cNvSpPr>
          <p:nvPr>
            <p:ph type="title"/>
          </p:nvPr>
        </p:nvSpPr>
        <p:spPr>
          <a:xfrm>
            <a:off x="263858" y="318330"/>
            <a:ext cx="6522682" cy="896399"/>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520"/>
              <a:buFont typeface="Century Gothic"/>
              <a:buNone/>
            </a:pPr>
            <a:r>
              <a:rPr lang="en-GB" sz="2520" b="1" dirty="0"/>
              <a:t>Escribe </a:t>
            </a:r>
            <a:r>
              <a:rPr lang="en-GB" sz="2520" b="1" dirty="0" err="1"/>
              <a:t>otra</a:t>
            </a:r>
            <a:r>
              <a:rPr lang="en-GB" sz="2520" b="1" dirty="0"/>
              <a:t> </a:t>
            </a:r>
            <a:r>
              <a:rPr lang="en-GB" sz="2520" b="1" dirty="0" err="1"/>
              <a:t>versión</a:t>
            </a:r>
            <a:r>
              <a:rPr lang="en-GB" sz="2520" b="1" dirty="0"/>
              <a:t> del </a:t>
            </a:r>
            <a:r>
              <a:rPr lang="en-GB" sz="2520" b="1" dirty="0" err="1"/>
              <a:t>texto</a:t>
            </a:r>
            <a:r>
              <a:rPr lang="en-GB" sz="2520" b="1" dirty="0"/>
              <a:t>. </a:t>
            </a:r>
            <a:br>
              <a:rPr lang="en-GB" sz="2520" b="1" dirty="0"/>
            </a:br>
            <a:r>
              <a:rPr lang="en-GB" sz="2520" b="1" dirty="0" err="1"/>
              <a:t>Puedes</a:t>
            </a:r>
            <a:r>
              <a:rPr lang="en-GB" sz="2520" b="1" dirty="0"/>
              <a:t> </a:t>
            </a:r>
            <a:r>
              <a:rPr lang="en-GB" sz="2520" b="1" dirty="0" err="1"/>
              <a:t>cambiar</a:t>
            </a:r>
            <a:r>
              <a:rPr lang="en-GB" sz="2520" b="1" dirty="0"/>
              <a:t> las </a:t>
            </a:r>
            <a:r>
              <a:rPr lang="en-GB" sz="2520" b="1" err="1"/>
              <a:t>partes</a:t>
            </a:r>
            <a:r>
              <a:rPr lang="en-GB" sz="2520" b="1"/>
              <a:t> subrayadas.</a:t>
            </a:r>
            <a:endParaRPr dirty="0"/>
          </a:p>
        </p:txBody>
      </p:sp>
      <p:sp>
        <p:nvSpPr>
          <p:cNvPr id="928" name="Google Shape;928;p33"/>
          <p:cNvSpPr/>
          <p:nvPr/>
        </p:nvSpPr>
        <p:spPr>
          <a:xfrm>
            <a:off x="8267699" y="258166"/>
            <a:ext cx="3660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pic>
        <p:nvPicPr>
          <p:cNvPr id="929" name="Google Shape;929;p33" descr="Standing_Combo_05.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6522525" y="3625315"/>
            <a:ext cx="4081432" cy="2625619"/>
          </a:xfrm>
          <a:prstGeom prst="rect">
            <a:avLst/>
          </a:prstGeom>
          <a:noFill/>
          <a:ln>
            <a:noFill/>
          </a:ln>
          <a:effectLst>
            <a:outerShdw blurRad="50800" dist="38100" dir="5400000" algn="t" rotWithShape="0">
              <a:prstClr val="black">
                <a:alpha val="40000"/>
              </a:prstClr>
            </a:outerShdw>
          </a:effectLst>
        </p:spPr>
      </p:pic>
      <p:pic>
        <p:nvPicPr>
          <p:cNvPr id="932" name="Google Shape;932;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391870" y="2040002"/>
            <a:ext cx="1212087" cy="2929920"/>
          </a:xfrm>
          <a:prstGeom prst="rect">
            <a:avLst/>
          </a:prstGeom>
          <a:noFill/>
          <a:ln>
            <a:noFill/>
          </a:ln>
          <a:effectLst>
            <a:outerShdw blurRad="76200" dist="12700" dir="8100000" sy="-23000" kx="800400" algn="br" rotWithShape="0">
              <a:prstClr val="black">
                <a:alpha val="20000"/>
              </a:prstClr>
            </a:outerShdw>
          </a:effectLst>
        </p:spPr>
      </p:pic>
      <p:pic>
        <p:nvPicPr>
          <p:cNvPr id="933" name="Google Shape;933;p33" descr="Standing_02.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995050" y="2317426"/>
            <a:ext cx="1196950" cy="2652496"/>
          </a:xfrm>
          <a:prstGeom prst="rect">
            <a:avLst/>
          </a:prstGeom>
          <a:noFill/>
          <a:ln>
            <a:noFill/>
          </a:ln>
          <a:effectLst>
            <a:outerShdw blurRad="76200" dist="12700" dir="8100000" sy="-23000" kx="800400" algn="br" rotWithShape="0">
              <a:prstClr val="black">
                <a:alpha val="20000"/>
              </a:prstClr>
            </a:outerShdw>
          </a:effectLst>
        </p:spPr>
      </p:pic>
      <p:pic>
        <p:nvPicPr>
          <p:cNvPr id="11" name="Picture 2" descr="Free Moving Fire Cliparts, Download Free Clip Art, Free Clip Art ...">
            <a:extLst>
              <a:ext uri="{FF2B5EF4-FFF2-40B4-BE49-F238E27FC236}">
                <a16:creationId xmlns:a16="http://schemas.microsoft.com/office/drawing/2014/main" id="{ACD393F7-A196-7C44-BBDE-D3549156D16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65739" y="3492609"/>
            <a:ext cx="929125" cy="1337495"/>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31"/>
          <p:cNvSpPr/>
          <p:nvPr/>
        </p:nvSpPr>
        <p:spPr>
          <a:xfrm>
            <a:off x="7369057" y="3745339"/>
            <a:ext cx="2961201" cy="1106130"/>
          </a:xfrm>
          <a:prstGeom prst="wedgeRoundRectCallout">
            <a:avLst>
              <a:gd name="adj1" fmla="val 66825"/>
              <a:gd name="adj2" fmla="val 28601"/>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(Tú</a:t>
            </a:r>
            <a:r>
              <a:rPr lang="en-GB" sz="2200">
                <a:solidFill>
                  <a:srgbClr val="002060"/>
                </a:solidFill>
                <a:latin typeface="Century Gothic"/>
                <a:ea typeface="Century Gothic"/>
                <a:cs typeface="Century Gothic"/>
                <a:sym typeface="Century Gothic"/>
              </a:rPr>
              <a:t>) hiciste </a:t>
            </a:r>
            <a:r>
              <a:rPr lang="en-GB" sz="2200" dirty="0">
                <a:solidFill>
                  <a:srgbClr val="002060"/>
                </a:solidFill>
                <a:latin typeface="Century Gothic"/>
                <a:ea typeface="Century Gothic"/>
                <a:cs typeface="Century Gothic"/>
                <a:sym typeface="Century Gothic"/>
              </a:rPr>
              <a:t>los </a:t>
            </a:r>
            <a:r>
              <a:rPr lang="en-GB" sz="2200" dirty="0" err="1">
                <a:solidFill>
                  <a:srgbClr val="002060"/>
                </a:solidFill>
                <a:latin typeface="Century Gothic"/>
                <a:ea typeface="Century Gothic"/>
                <a:cs typeface="Century Gothic"/>
                <a:sym typeface="Century Gothic"/>
              </a:rPr>
              <a:t>deberes</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tu</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habitación</a:t>
            </a:r>
            <a:r>
              <a:rPr lang="en-GB" sz="2200" dirty="0">
                <a:solidFill>
                  <a:srgbClr val="002060"/>
                </a:solidFill>
                <a:latin typeface="Century Gothic"/>
                <a:ea typeface="Century Gothic"/>
                <a:cs typeface="Century Gothic"/>
                <a:sym typeface="Century Gothic"/>
              </a:rPr>
              <a:t>.</a:t>
            </a:r>
            <a:endParaRPr sz="2200" dirty="0">
              <a:solidFill>
                <a:srgbClr val="002060"/>
              </a:solidFill>
              <a:latin typeface="Century Gothic"/>
              <a:ea typeface="Century Gothic"/>
              <a:cs typeface="Century Gothic"/>
              <a:sym typeface="Century Gothic"/>
            </a:endParaRPr>
          </a:p>
        </p:txBody>
      </p:sp>
      <p:sp>
        <p:nvSpPr>
          <p:cNvPr id="859" name="Google Shape;859;p31"/>
          <p:cNvSpPr/>
          <p:nvPr/>
        </p:nvSpPr>
        <p:spPr>
          <a:xfrm>
            <a:off x="7212721" y="2339782"/>
            <a:ext cx="3002924" cy="1231872"/>
          </a:xfrm>
          <a:prstGeom prst="wedgeRoundRectCallout">
            <a:avLst>
              <a:gd name="adj1" fmla="val -60669"/>
              <a:gd name="adj2" fmla="val -47353"/>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(Ella</a:t>
            </a:r>
            <a:r>
              <a:rPr lang="en-GB" sz="2200">
                <a:solidFill>
                  <a:srgbClr val="002060"/>
                </a:solidFill>
                <a:latin typeface="Century Gothic"/>
                <a:ea typeface="Century Gothic"/>
                <a:cs typeface="Century Gothic"/>
                <a:sym typeface="Century Gothic"/>
              </a:rPr>
              <a:t>) hizo </a:t>
            </a:r>
            <a:r>
              <a:rPr lang="en-GB" sz="2200" dirty="0">
                <a:solidFill>
                  <a:srgbClr val="002060"/>
                </a:solidFill>
                <a:latin typeface="Century Gothic"/>
                <a:ea typeface="Century Gothic"/>
                <a:cs typeface="Century Gothic"/>
                <a:sym typeface="Century Gothic"/>
              </a:rPr>
              <a:t>un </a:t>
            </a:r>
            <a:r>
              <a:rPr lang="en-GB" sz="2200" dirty="0" err="1">
                <a:solidFill>
                  <a:srgbClr val="002060"/>
                </a:solidFill>
                <a:latin typeface="Century Gothic"/>
                <a:ea typeface="Century Gothic"/>
                <a:cs typeface="Century Gothic"/>
                <a:sym typeface="Century Gothic"/>
              </a:rPr>
              <a:t>fuego</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jardín</a:t>
            </a:r>
            <a:r>
              <a:rPr lang="en-GB" sz="2200" dirty="0">
                <a:solidFill>
                  <a:srgbClr val="002060"/>
                </a:solidFill>
                <a:latin typeface="Century Gothic"/>
                <a:ea typeface="Century Gothic"/>
                <a:cs typeface="Century Gothic"/>
                <a:sym typeface="Century Gothic"/>
              </a:rPr>
              <a:t>.</a:t>
            </a:r>
            <a:endParaRPr sz="2200" dirty="0">
              <a:solidFill>
                <a:srgbClr val="002060"/>
              </a:solidFill>
              <a:latin typeface="Century Gothic"/>
              <a:ea typeface="Century Gothic"/>
              <a:cs typeface="Century Gothic"/>
              <a:sym typeface="Century Gothic"/>
            </a:endParaRPr>
          </a:p>
        </p:txBody>
      </p:sp>
      <p:sp>
        <p:nvSpPr>
          <p:cNvPr id="860" name="Google Shape;860;p31"/>
          <p:cNvSpPr/>
          <p:nvPr/>
        </p:nvSpPr>
        <p:spPr>
          <a:xfrm>
            <a:off x="3301249" y="5241766"/>
            <a:ext cx="2647940" cy="1054533"/>
          </a:xfrm>
          <a:prstGeom prst="wedgeRoundRectCallout">
            <a:avLst>
              <a:gd name="adj1" fmla="val -63815"/>
              <a:gd name="adj2" fmla="val -34763"/>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Él</a:t>
            </a:r>
            <a:r>
              <a:rPr lang="en-GB" sz="2200">
                <a:solidFill>
                  <a:srgbClr val="002060"/>
                </a:solidFill>
                <a:latin typeface="Century Gothic"/>
                <a:ea typeface="Century Gothic"/>
                <a:cs typeface="Century Gothic"/>
                <a:sym typeface="Century Gothic"/>
              </a:rPr>
              <a:t>) hizo </a:t>
            </a:r>
            <a:r>
              <a:rPr lang="en-GB" sz="2200" dirty="0">
                <a:solidFill>
                  <a:srgbClr val="002060"/>
                </a:solidFill>
                <a:latin typeface="Century Gothic"/>
                <a:ea typeface="Century Gothic"/>
                <a:cs typeface="Century Gothic"/>
                <a:sym typeface="Century Gothic"/>
              </a:rPr>
              <a:t>un </a:t>
            </a:r>
            <a:r>
              <a:rPr lang="en-GB" sz="2200" dirty="0" err="1">
                <a:solidFill>
                  <a:srgbClr val="002060"/>
                </a:solidFill>
                <a:latin typeface="Century Gothic"/>
                <a:ea typeface="Century Gothic"/>
                <a:cs typeface="Century Gothic"/>
                <a:sym typeface="Century Gothic"/>
              </a:rPr>
              <a:t>vídeo</a:t>
            </a:r>
            <a:r>
              <a:rPr lang="en-GB" sz="2200" dirty="0">
                <a:solidFill>
                  <a:srgbClr val="002060"/>
                </a:solidFill>
                <a:latin typeface="Century Gothic"/>
                <a:ea typeface="Century Gothic"/>
                <a:cs typeface="Century Gothic"/>
                <a:sym typeface="Century Gothic"/>
              </a:rPr>
              <a:t> </a:t>
            </a:r>
            <a:r>
              <a:rPr lang="en-GB" sz="2200" err="1">
                <a:solidFill>
                  <a:srgbClr val="002060"/>
                </a:solidFill>
                <a:latin typeface="Century Gothic"/>
                <a:ea typeface="Century Gothic"/>
                <a:cs typeface="Century Gothic"/>
                <a:sym typeface="Century Gothic"/>
              </a:rPr>
              <a:t>en</a:t>
            </a:r>
            <a:r>
              <a:rPr lang="en-GB" sz="2200">
                <a:solidFill>
                  <a:srgbClr val="002060"/>
                </a:solidFill>
                <a:latin typeface="Century Gothic"/>
                <a:ea typeface="Century Gothic"/>
                <a:cs typeface="Century Gothic"/>
                <a:sym typeface="Century Gothic"/>
              </a:rPr>
              <a:t> su </a:t>
            </a:r>
            <a:r>
              <a:rPr lang="en-GB" sz="2200" dirty="0" err="1">
                <a:solidFill>
                  <a:srgbClr val="002060"/>
                </a:solidFill>
                <a:latin typeface="Century Gothic"/>
                <a:ea typeface="Century Gothic"/>
                <a:cs typeface="Century Gothic"/>
                <a:sym typeface="Century Gothic"/>
              </a:rPr>
              <a:t>móvil</a:t>
            </a:r>
            <a:r>
              <a:rPr lang="en-GB" sz="2200" dirty="0">
                <a:solidFill>
                  <a:srgbClr val="002060"/>
                </a:solidFill>
                <a:latin typeface="Century Gothic"/>
                <a:ea typeface="Century Gothic"/>
                <a:cs typeface="Century Gothic"/>
                <a:sym typeface="Century Gothic"/>
              </a:rPr>
              <a:t>.</a:t>
            </a:r>
            <a:endParaRPr sz="2200" dirty="0">
              <a:solidFill>
                <a:srgbClr val="002060"/>
              </a:solidFill>
              <a:latin typeface="Century Gothic"/>
              <a:ea typeface="Century Gothic"/>
              <a:cs typeface="Century Gothic"/>
              <a:sym typeface="Century Gothic"/>
            </a:endParaRPr>
          </a:p>
        </p:txBody>
      </p:sp>
      <p:sp>
        <p:nvSpPr>
          <p:cNvPr id="861" name="Google Shape;861;p31"/>
          <p:cNvSpPr/>
          <p:nvPr/>
        </p:nvSpPr>
        <p:spPr>
          <a:xfrm>
            <a:off x="3130397" y="4099778"/>
            <a:ext cx="2442028" cy="1054533"/>
          </a:xfrm>
          <a:prstGeom prst="wedgeRoundRectCallout">
            <a:avLst>
              <a:gd name="adj1" fmla="val -60728"/>
              <a:gd name="adj2" fmla="val 36465"/>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(Yo) hice una silla nueva.</a:t>
            </a:r>
            <a:endParaRPr sz="2200">
              <a:solidFill>
                <a:srgbClr val="002060"/>
              </a:solidFill>
              <a:latin typeface="Century Gothic"/>
              <a:ea typeface="Century Gothic"/>
              <a:cs typeface="Century Gothic"/>
              <a:sym typeface="Century Gothic"/>
            </a:endParaRPr>
          </a:p>
        </p:txBody>
      </p:sp>
      <p:sp>
        <p:nvSpPr>
          <p:cNvPr id="862" name="Google Shape;862;p31"/>
          <p:cNvSpPr/>
          <p:nvPr/>
        </p:nvSpPr>
        <p:spPr>
          <a:xfrm>
            <a:off x="1104382" y="1092439"/>
            <a:ext cx="3133543" cy="1224856"/>
          </a:xfrm>
          <a:prstGeom prst="wedgeRoundRectCallout">
            <a:avLst>
              <a:gd name="adj1" fmla="val -41001"/>
              <a:gd name="adj2" fmla="val 63763"/>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Yo</a:t>
            </a:r>
            <a:r>
              <a:rPr lang="en-GB" sz="2200">
                <a:solidFill>
                  <a:srgbClr val="002060"/>
                </a:solidFill>
                <a:latin typeface="Century Gothic"/>
                <a:ea typeface="Century Gothic"/>
                <a:cs typeface="Century Gothic"/>
                <a:sym typeface="Century Gothic"/>
              </a:rPr>
              <a:t>) hice </a:t>
            </a:r>
            <a:r>
              <a:rPr lang="en-GB" sz="2200" dirty="0" err="1">
                <a:solidFill>
                  <a:srgbClr val="002060"/>
                </a:solidFill>
                <a:latin typeface="Century Gothic"/>
                <a:ea typeface="Century Gothic"/>
                <a:cs typeface="Century Gothic"/>
                <a:sym typeface="Century Gothic"/>
              </a:rPr>
              <a:t>deporte</a:t>
            </a:r>
            <a:r>
              <a:rPr lang="en-GB" sz="2200" dirty="0">
                <a:solidFill>
                  <a:srgbClr val="002060"/>
                </a:solidFill>
                <a:latin typeface="Century Gothic"/>
                <a:ea typeface="Century Gothic"/>
                <a:cs typeface="Century Gothic"/>
                <a:sym typeface="Century Gothic"/>
              </a:rPr>
              <a:t> al </a:t>
            </a:r>
            <a:r>
              <a:rPr lang="en-GB" sz="2200" dirty="0" err="1">
                <a:solidFill>
                  <a:srgbClr val="002060"/>
                </a:solidFill>
                <a:latin typeface="Century Gothic"/>
                <a:ea typeface="Century Gothic"/>
                <a:cs typeface="Century Gothic"/>
                <a:sym typeface="Century Gothic"/>
              </a:rPr>
              <a:t>fondo</a:t>
            </a:r>
            <a:r>
              <a:rPr lang="en-GB" sz="2200" dirty="0">
                <a:solidFill>
                  <a:srgbClr val="002060"/>
                </a:solidFill>
                <a:latin typeface="Century Gothic"/>
                <a:ea typeface="Century Gothic"/>
                <a:cs typeface="Century Gothic"/>
                <a:sym typeface="Century Gothic"/>
              </a:rPr>
              <a:t> </a:t>
            </a:r>
            <a:r>
              <a:rPr lang="en-GB" sz="2200">
                <a:solidFill>
                  <a:srgbClr val="002060"/>
                </a:solidFill>
                <a:latin typeface="Century Gothic"/>
                <a:ea typeface="Century Gothic"/>
                <a:cs typeface="Century Gothic"/>
                <a:sym typeface="Century Gothic"/>
              </a:rPr>
              <a:t>del jardín.</a:t>
            </a:r>
            <a:endParaRPr sz="2200" dirty="0">
              <a:solidFill>
                <a:srgbClr val="002060"/>
              </a:solidFill>
              <a:latin typeface="Century Gothic"/>
              <a:ea typeface="Century Gothic"/>
              <a:cs typeface="Century Gothic"/>
              <a:sym typeface="Century Gothic"/>
            </a:endParaRPr>
          </a:p>
        </p:txBody>
      </p:sp>
      <p:pic>
        <p:nvPicPr>
          <p:cNvPr id="863" name="Google Shape;863;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361" y="2089600"/>
            <a:ext cx="1300193" cy="2835426"/>
          </a:xfrm>
          <a:prstGeom prst="rect">
            <a:avLst/>
          </a:prstGeom>
          <a:noFill/>
          <a:ln>
            <a:noFill/>
          </a:ln>
        </p:spPr>
      </p:pic>
      <p:pic>
        <p:nvPicPr>
          <p:cNvPr id="864" name="Google Shape;864;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65890" y="3739172"/>
            <a:ext cx="1274022" cy="2700456"/>
          </a:xfrm>
          <a:prstGeom prst="rect">
            <a:avLst/>
          </a:prstGeom>
          <a:noFill/>
          <a:ln>
            <a:noFill/>
          </a:ln>
        </p:spPr>
      </p:pic>
      <p:sp>
        <p:nvSpPr>
          <p:cNvPr id="865" name="Google Shape;865;p31"/>
          <p:cNvSpPr/>
          <p:nvPr/>
        </p:nvSpPr>
        <p:spPr>
          <a:xfrm>
            <a:off x="1108657" y="1106904"/>
            <a:ext cx="3129268" cy="1224305"/>
          </a:xfrm>
          <a:prstGeom prst="wedgeRoundRectCallout">
            <a:avLst>
              <a:gd name="adj1" fmla="val -40998"/>
              <a:gd name="adj2" fmla="val 62350"/>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1. </a:t>
            </a:r>
            <a:r>
              <a:rPr lang="en-GB" sz="2200" b="1">
                <a:solidFill>
                  <a:srgbClr val="002060"/>
                </a:solidFill>
                <a:latin typeface="Century Gothic"/>
                <a:ea typeface="Century Gothic"/>
                <a:cs typeface="Century Gothic"/>
                <a:sym typeface="Century Gothic"/>
              </a:rPr>
              <a:t>I did </a:t>
            </a:r>
            <a:r>
              <a:rPr lang="en-GB" sz="2200">
                <a:solidFill>
                  <a:srgbClr val="002060"/>
                </a:solidFill>
                <a:latin typeface="Century Gothic"/>
                <a:ea typeface="Century Gothic"/>
                <a:cs typeface="Century Gothic"/>
                <a:sym typeface="Century Gothic"/>
              </a:rPr>
              <a:t>sport at the back of the garden. </a:t>
            </a:r>
            <a:endParaRPr sz="2200">
              <a:solidFill>
                <a:srgbClr val="002060"/>
              </a:solidFill>
              <a:latin typeface="Century Gothic"/>
              <a:ea typeface="Century Gothic"/>
              <a:cs typeface="Century Gothic"/>
              <a:sym typeface="Century Gothic"/>
            </a:endParaRPr>
          </a:p>
        </p:txBody>
      </p:sp>
      <p:sp>
        <p:nvSpPr>
          <p:cNvPr id="866" name="Google Shape;866;p31"/>
          <p:cNvSpPr/>
          <p:nvPr/>
        </p:nvSpPr>
        <p:spPr>
          <a:xfrm>
            <a:off x="3130397" y="4085313"/>
            <a:ext cx="2442028" cy="1054533"/>
          </a:xfrm>
          <a:prstGeom prst="wedgeRoundRectCallout">
            <a:avLst>
              <a:gd name="adj1" fmla="val -61242"/>
              <a:gd name="adj2" fmla="val 37497"/>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3. </a:t>
            </a:r>
            <a:r>
              <a:rPr lang="en-GB" sz="2200" b="1">
                <a:solidFill>
                  <a:srgbClr val="002060"/>
                </a:solidFill>
                <a:latin typeface="Century Gothic"/>
                <a:ea typeface="Century Gothic"/>
                <a:cs typeface="Century Gothic"/>
                <a:sym typeface="Century Gothic"/>
              </a:rPr>
              <a:t>I made </a:t>
            </a:r>
            <a:r>
              <a:rPr lang="en-GB" sz="2200">
                <a:solidFill>
                  <a:srgbClr val="002060"/>
                </a:solidFill>
                <a:latin typeface="Century Gothic"/>
                <a:ea typeface="Century Gothic"/>
                <a:cs typeface="Century Gothic"/>
                <a:sym typeface="Century Gothic"/>
              </a:rPr>
              <a:t>a new chair.</a:t>
            </a:r>
            <a:endParaRPr sz="2200">
              <a:solidFill>
                <a:srgbClr val="002060"/>
              </a:solidFill>
              <a:latin typeface="Century Gothic"/>
              <a:ea typeface="Century Gothic"/>
              <a:cs typeface="Century Gothic"/>
              <a:sym typeface="Century Gothic"/>
            </a:endParaRPr>
          </a:p>
        </p:txBody>
      </p:sp>
      <p:sp>
        <p:nvSpPr>
          <p:cNvPr id="867" name="Google Shape;867;p31"/>
          <p:cNvSpPr txBox="1"/>
          <p:nvPr/>
        </p:nvSpPr>
        <p:spPr>
          <a:xfrm>
            <a:off x="150135" y="4793705"/>
            <a:ext cx="124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Daniel</a:t>
            </a:r>
            <a:endParaRPr/>
          </a:p>
        </p:txBody>
      </p:sp>
      <p:sp>
        <p:nvSpPr>
          <p:cNvPr id="868" name="Google Shape;868;p31"/>
          <p:cNvSpPr txBox="1"/>
          <p:nvPr/>
        </p:nvSpPr>
        <p:spPr>
          <a:xfrm>
            <a:off x="737797" y="5781302"/>
            <a:ext cx="124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Nadia</a:t>
            </a:r>
            <a:endParaRPr/>
          </a:p>
        </p:txBody>
      </p:sp>
      <p:sp>
        <p:nvSpPr>
          <p:cNvPr id="869" name="Google Shape;869;p31"/>
          <p:cNvSpPr/>
          <p:nvPr/>
        </p:nvSpPr>
        <p:spPr>
          <a:xfrm>
            <a:off x="3311945" y="5251672"/>
            <a:ext cx="2637243" cy="1054533"/>
          </a:xfrm>
          <a:prstGeom prst="wedgeRoundRectCallout">
            <a:avLst>
              <a:gd name="adj1" fmla="val -63926"/>
              <a:gd name="adj2" fmla="val -34466"/>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4. </a:t>
            </a:r>
            <a:r>
              <a:rPr lang="en-GB" sz="2200" b="1">
                <a:solidFill>
                  <a:srgbClr val="002060"/>
                </a:solidFill>
                <a:latin typeface="Century Gothic"/>
                <a:ea typeface="Century Gothic"/>
                <a:cs typeface="Century Gothic"/>
                <a:sym typeface="Century Gothic"/>
              </a:rPr>
              <a:t>He </a:t>
            </a:r>
            <a:r>
              <a:rPr lang="en-GB" sz="2200" b="1" dirty="0">
                <a:solidFill>
                  <a:srgbClr val="002060"/>
                </a:solidFill>
                <a:latin typeface="Century Gothic"/>
                <a:ea typeface="Century Gothic"/>
                <a:cs typeface="Century Gothic"/>
                <a:sym typeface="Century Gothic"/>
              </a:rPr>
              <a:t>made </a:t>
            </a:r>
            <a:r>
              <a:rPr lang="en-GB" sz="2200" dirty="0">
                <a:solidFill>
                  <a:srgbClr val="002060"/>
                </a:solidFill>
                <a:latin typeface="Century Gothic"/>
                <a:ea typeface="Century Gothic"/>
                <a:cs typeface="Century Gothic"/>
                <a:sym typeface="Century Gothic"/>
              </a:rPr>
              <a:t>a video on his mobile phone.</a:t>
            </a:r>
            <a:endParaRPr sz="2200" dirty="0">
              <a:solidFill>
                <a:srgbClr val="002060"/>
              </a:solidFill>
              <a:latin typeface="Century Gothic"/>
              <a:ea typeface="Century Gothic"/>
              <a:cs typeface="Century Gothic"/>
              <a:sym typeface="Century Gothic"/>
            </a:endParaRPr>
          </a:p>
        </p:txBody>
      </p:sp>
      <p:sp>
        <p:nvSpPr>
          <p:cNvPr id="870" name="Google Shape;870;p31"/>
          <p:cNvSpPr/>
          <p:nvPr/>
        </p:nvSpPr>
        <p:spPr>
          <a:xfrm>
            <a:off x="1704553" y="2549454"/>
            <a:ext cx="2382242" cy="1429879"/>
          </a:xfrm>
          <a:prstGeom prst="wedgeRoundRectCallout">
            <a:avLst>
              <a:gd name="adj1" fmla="val -59674"/>
              <a:gd name="adj2" fmla="val -20319"/>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(Tú) hiciste unas llamadas a nuestros tíos.</a:t>
            </a:r>
            <a:endParaRPr sz="2200">
              <a:solidFill>
                <a:srgbClr val="002060"/>
              </a:solidFill>
              <a:latin typeface="Century Gothic"/>
              <a:ea typeface="Century Gothic"/>
              <a:cs typeface="Century Gothic"/>
              <a:sym typeface="Century Gothic"/>
            </a:endParaRPr>
          </a:p>
        </p:txBody>
      </p:sp>
      <p:sp>
        <p:nvSpPr>
          <p:cNvPr id="871" name="Google Shape;871;p31"/>
          <p:cNvSpPr/>
          <p:nvPr/>
        </p:nvSpPr>
        <p:spPr>
          <a:xfrm>
            <a:off x="1714151" y="2554064"/>
            <a:ext cx="2382242" cy="1443794"/>
          </a:xfrm>
          <a:prstGeom prst="wedgeRoundRectCallout">
            <a:avLst>
              <a:gd name="adj1" fmla="val -61183"/>
              <a:gd name="adj2" fmla="val -20921"/>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2. </a:t>
            </a:r>
            <a:r>
              <a:rPr lang="en-GB" sz="2200" b="1">
                <a:solidFill>
                  <a:srgbClr val="002060"/>
                </a:solidFill>
                <a:latin typeface="Century Gothic"/>
                <a:ea typeface="Century Gothic"/>
                <a:cs typeface="Century Gothic"/>
                <a:sym typeface="Century Gothic"/>
              </a:rPr>
              <a:t>You made </a:t>
            </a:r>
            <a:r>
              <a:rPr lang="en-GB" sz="2200">
                <a:solidFill>
                  <a:srgbClr val="002060"/>
                </a:solidFill>
                <a:latin typeface="Century Gothic"/>
                <a:ea typeface="Century Gothic"/>
                <a:cs typeface="Century Gothic"/>
                <a:sym typeface="Century Gothic"/>
              </a:rPr>
              <a:t>some calls to our uncles. </a:t>
            </a:r>
            <a:endParaRPr sz="2200">
              <a:solidFill>
                <a:srgbClr val="002060"/>
              </a:solidFill>
              <a:latin typeface="Century Gothic"/>
              <a:ea typeface="Century Gothic"/>
              <a:cs typeface="Century Gothic"/>
              <a:sym typeface="Century Gothic"/>
            </a:endParaRPr>
          </a:p>
        </p:txBody>
      </p:sp>
      <p:sp>
        <p:nvSpPr>
          <p:cNvPr id="872" name="Google Shape;872;p31"/>
          <p:cNvSpPr/>
          <p:nvPr/>
        </p:nvSpPr>
        <p:spPr>
          <a:xfrm>
            <a:off x="7372147" y="4946435"/>
            <a:ext cx="3000333" cy="1106130"/>
          </a:xfrm>
          <a:prstGeom prst="wedgeRoundRectCallout">
            <a:avLst>
              <a:gd name="adj1" fmla="val 65865"/>
              <a:gd name="adj2" fmla="val -29572"/>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Él</a:t>
            </a:r>
            <a:r>
              <a:rPr lang="en-GB" sz="2200">
                <a:solidFill>
                  <a:srgbClr val="002060"/>
                </a:solidFill>
                <a:latin typeface="Century Gothic"/>
                <a:ea typeface="Century Gothic"/>
                <a:cs typeface="Century Gothic"/>
                <a:sym typeface="Century Gothic"/>
              </a:rPr>
              <a:t>) hizo </a:t>
            </a:r>
            <a:r>
              <a:rPr lang="en-GB" sz="2200" dirty="0" err="1">
                <a:solidFill>
                  <a:srgbClr val="002060"/>
                </a:solidFill>
                <a:latin typeface="Century Gothic"/>
                <a:ea typeface="Century Gothic"/>
                <a:cs typeface="Century Gothic"/>
                <a:sym typeface="Century Gothic"/>
              </a:rPr>
              <a:t>ruido</a:t>
            </a:r>
            <a:r>
              <a:rPr lang="en-GB" sz="2200" dirty="0">
                <a:solidFill>
                  <a:srgbClr val="002060"/>
                </a:solidFill>
                <a:latin typeface="Century Gothic"/>
                <a:ea typeface="Century Gothic"/>
                <a:cs typeface="Century Gothic"/>
                <a:sym typeface="Century Gothic"/>
              </a:rPr>
              <a:t> y nada </a:t>
            </a:r>
            <a:r>
              <a:rPr lang="en-GB" sz="2200" dirty="0" err="1">
                <a:solidFill>
                  <a:srgbClr val="002060"/>
                </a:solidFill>
                <a:latin typeface="Century Gothic"/>
                <a:ea typeface="Century Gothic"/>
                <a:cs typeface="Century Gothic"/>
                <a:sym typeface="Century Gothic"/>
              </a:rPr>
              <a:t>más</a:t>
            </a:r>
            <a:r>
              <a:rPr lang="en-GB" sz="2200" dirty="0">
                <a:solidFill>
                  <a:srgbClr val="002060"/>
                </a:solidFill>
                <a:latin typeface="Century Gothic"/>
                <a:ea typeface="Century Gothic"/>
                <a:cs typeface="Century Gothic"/>
                <a:sym typeface="Century Gothic"/>
              </a:rPr>
              <a:t>.</a:t>
            </a:r>
            <a:endParaRPr sz="2200" dirty="0">
              <a:solidFill>
                <a:srgbClr val="002060"/>
              </a:solidFill>
              <a:latin typeface="Century Gothic"/>
              <a:ea typeface="Century Gothic"/>
              <a:cs typeface="Century Gothic"/>
              <a:sym typeface="Century Gothic"/>
            </a:endParaRPr>
          </a:p>
        </p:txBody>
      </p:sp>
      <p:sp>
        <p:nvSpPr>
          <p:cNvPr id="873" name="Google Shape;873;p31"/>
          <p:cNvSpPr/>
          <p:nvPr/>
        </p:nvSpPr>
        <p:spPr>
          <a:xfrm>
            <a:off x="7941733" y="911946"/>
            <a:ext cx="2946400" cy="1231872"/>
          </a:xfrm>
          <a:prstGeom prst="wedgeRoundRectCallout">
            <a:avLst>
              <a:gd name="adj1" fmla="val -56170"/>
              <a:gd name="adj2" fmla="val -30662"/>
              <a:gd name="adj3" fmla="val 16667"/>
            </a:avLst>
          </a:prstGeom>
          <a:solidFill>
            <a:srgbClr val="FBE4D4"/>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(Ella</a:t>
            </a:r>
            <a:r>
              <a:rPr lang="en-GB" sz="2200">
                <a:solidFill>
                  <a:srgbClr val="002060"/>
                </a:solidFill>
                <a:latin typeface="Century Gothic"/>
                <a:ea typeface="Century Gothic"/>
                <a:cs typeface="Century Gothic"/>
                <a:sym typeface="Century Gothic"/>
              </a:rPr>
              <a:t>) hizo </a:t>
            </a:r>
            <a:r>
              <a:rPr lang="en-GB" sz="2200" dirty="0">
                <a:solidFill>
                  <a:srgbClr val="002060"/>
                </a:solidFill>
                <a:latin typeface="Century Gothic"/>
                <a:ea typeface="Century Gothic"/>
                <a:cs typeface="Century Gothic"/>
                <a:sym typeface="Century Gothic"/>
              </a:rPr>
              <a:t>una </a:t>
            </a:r>
            <a:r>
              <a:rPr lang="en-GB" sz="2200" dirty="0" err="1">
                <a:solidFill>
                  <a:srgbClr val="002060"/>
                </a:solidFill>
                <a:latin typeface="Century Gothic"/>
                <a:ea typeface="Century Gothic"/>
                <a:cs typeface="Century Gothic"/>
                <a:sym typeface="Century Gothic"/>
              </a:rPr>
              <a:t>lista</a:t>
            </a:r>
            <a:r>
              <a:rPr lang="en-GB" sz="2200" dirty="0">
                <a:solidFill>
                  <a:srgbClr val="002060"/>
                </a:solidFill>
                <a:latin typeface="Century Gothic"/>
                <a:ea typeface="Century Gothic"/>
                <a:cs typeface="Century Gothic"/>
                <a:sym typeface="Century Gothic"/>
              </a:rPr>
              <a:t> de </a:t>
            </a:r>
            <a:r>
              <a:rPr lang="en-GB" sz="2200" dirty="0" err="1">
                <a:solidFill>
                  <a:srgbClr val="002060"/>
                </a:solidFill>
                <a:latin typeface="Century Gothic"/>
                <a:ea typeface="Century Gothic"/>
                <a:cs typeface="Century Gothic"/>
                <a:sym typeface="Century Gothic"/>
              </a:rPr>
              <a:t>cosas</a:t>
            </a:r>
            <a:r>
              <a:rPr lang="en-GB" sz="2200" dirty="0">
                <a:solidFill>
                  <a:srgbClr val="002060"/>
                </a:solidFill>
                <a:latin typeface="Century Gothic"/>
                <a:ea typeface="Century Gothic"/>
                <a:cs typeface="Century Gothic"/>
                <a:sym typeface="Century Gothic"/>
              </a:rPr>
              <a:t> para </a:t>
            </a:r>
            <a:r>
              <a:rPr lang="en-GB" sz="2200" dirty="0" err="1">
                <a:solidFill>
                  <a:srgbClr val="002060"/>
                </a:solidFill>
                <a:latin typeface="Century Gothic"/>
                <a:ea typeface="Century Gothic"/>
                <a:cs typeface="Century Gothic"/>
                <a:sym typeface="Century Gothic"/>
              </a:rPr>
              <a:t>comprar</a:t>
            </a:r>
            <a:r>
              <a:rPr lang="en-GB" sz="2200" dirty="0">
                <a:solidFill>
                  <a:srgbClr val="002060"/>
                </a:solidFill>
                <a:latin typeface="Century Gothic"/>
                <a:ea typeface="Century Gothic"/>
                <a:cs typeface="Century Gothic"/>
                <a:sym typeface="Century Gothic"/>
              </a:rPr>
              <a:t>.</a:t>
            </a:r>
            <a:endParaRPr sz="2200" dirty="0">
              <a:solidFill>
                <a:srgbClr val="002060"/>
              </a:solidFill>
              <a:latin typeface="Century Gothic"/>
              <a:ea typeface="Century Gothic"/>
              <a:cs typeface="Century Gothic"/>
              <a:sym typeface="Century Gothic"/>
            </a:endParaRPr>
          </a:p>
        </p:txBody>
      </p:sp>
      <p:sp>
        <p:nvSpPr>
          <p:cNvPr id="874" name="Google Shape;874;p31"/>
          <p:cNvSpPr txBox="1">
            <a:spLocks noGrp="1"/>
          </p:cNvSpPr>
          <p:nvPr>
            <p:ph type="title"/>
          </p:nvPr>
        </p:nvSpPr>
        <p:spPr>
          <a:xfrm>
            <a:off x="371086" y="176444"/>
            <a:ext cx="9317754" cy="5686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160"/>
              <a:buFont typeface="Century Gothic"/>
              <a:buNone/>
            </a:pPr>
            <a:r>
              <a:rPr lang="en-GB" sz="2400" b="1" dirty="0"/>
              <a:t>Los amigos </a:t>
            </a:r>
            <a:r>
              <a:rPr lang="en-GB" sz="2400" b="1" dirty="0" err="1"/>
              <a:t>hablan</a:t>
            </a:r>
            <a:r>
              <a:rPr lang="en-GB" sz="2400" b="1" dirty="0"/>
              <a:t> del </a:t>
            </a:r>
            <a:r>
              <a:rPr lang="en-GB" sz="2400" b="1" dirty="0" err="1"/>
              <a:t>sábado</a:t>
            </a:r>
            <a:r>
              <a:rPr lang="en-GB" sz="2400" b="1" dirty="0"/>
              <a:t> </a:t>
            </a:r>
            <a:r>
              <a:rPr lang="en-GB" sz="2400" b="1" dirty="0" err="1"/>
              <a:t>pasado</a:t>
            </a:r>
            <a:r>
              <a:rPr lang="en-GB" sz="2400" b="1"/>
              <a:t>. </a:t>
            </a:r>
            <a:br>
              <a:rPr lang="en-GB" sz="2400" b="1"/>
            </a:br>
            <a:r>
              <a:rPr lang="en-GB" sz="2400" b="1"/>
              <a:t>¿</a:t>
            </a:r>
            <a:r>
              <a:rPr lang="en-GB" sz="2400" b="1" dirty="0" err="1"/>
              <a:t>Puedes</a:t>
            </a:r>
            <a:r>
              <a:rPr lang="en-GB" sz="2400" b="1" dirty="0"/>
              <a:t> </a:t>
            </a:r>
            <a:r>
              <a:rPr lang="en-GB" sz="2400" b="1" dirty="0" err="1"/>
              <a:t>decir</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español</a:t>
            </a:r>
            <a:r>
              <a:rPr lang="en-GB" sz="2400" b="1" dirty="0"/>
              <a:t>?</a:t>
            </a:r>
            <a:endParaRPr sz="2400" b="1" dirty="0"/>
          </a:p>
        </p:txBody>
      </p:sp>
      <p:pic>
        <p:nvPicPr>
          <p:cNvPr id="875" name="Google Shape;875;p31"/>
          <p:cNvPicPr preferRelativeResize="0">
            <a:picLocks noGrp="1"/>
          </p:cNvPicPr>
          <p:nvPr>
            <p:ph type="body" idx="1"/>
          </p:nvPr>
        </p:nvPicPr>
        <p:blipFill rotWithShape="1">
          <a:blip r:embed="rId5" cstate="screen">
            <a:alphaModFix/>
            <a:extLst>
              <a:ext uri="{28A0092B-C50C-407E-A947-70E740481C1C}">
                <a14:useLocalDpi xmlns:a14="http://schemas.microsoft.com/office/drawing/2010/main"/>
              </a:ext>
            </a:extLst>
          </a:blip>
          <a:srcRect b="-889"/>
          <a:stretch/>
        </p:blipFill>
        <p:spPr>
          <a:xfrm>
            <a:off x="10547934" y="3924392"/>
            <a:ext cx="1253859" cy="2516601"/>
          </a:xfrm>
          <a:prstGeom prst="rect">
            <a:avLst/>
          </a:prstGeom>
          <a:noFill/>
          <a:ln>
            <a:noFill/>
          </a:ln>
        </p:spPr>
      </p:pic>
      <p:pic>
        <p:nvPicPr>
          <p:cNvPr id="876" name="Google Shape;876;p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9575" y="496629"/>
            <a:ext cx="2949520" cy="2151072"/>
          </a:xfrm>
          <a:prstGeom prst="rect">
            <a:avLst/>
          </a:prstGeom>
          <a:noFill/>
          <a:ln>
            <a:noFill/>
          </a:ln>
        </p:spPr>
      </p:pic>
      <p:sp>
        <p:nvSpPr>
          <p:cNvPr id="877" name="Google Shape;877;p31"/>
          <p:cNvSpPr/>
          <p:nvPr/>
        </p:nvSpPr>
        <p:spPr>
          <a:xfrm>
            <a:off x="7941733" y="911946"/>
            <a:ext cx="2946400" cy="1231872"/>
          </a:xfrm>
          <a:prstGeom prst="wedgeRoundRectCallout">
            <a:avLst>
              <a:gd name="adj1" fmla="val -57319"/>
              <a:gd name="adj2" fmla="val -31164"/>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5. </a:t>
            </a:r>
            <a:r>
              <a:rPr lang="en-GB" sz="2200" b="1">
                <a:solidFill>
                  <a:srgbClr val="002060"/>
                </a:solidFill>
                <a:latin typeface="Century Gothic"/>
                <a:ea typeface="Century Gothic"/>
                <a:cs typeface="Century Gothic"/>
                <a:sym typeface="Century Gothic"/>
              </a:rPr>
              <a:t>She </a:t>
            </a:r>
            <a:r>
              <a:rPr lang="en-GB" sz="2200" b="1" dirty="0">
                <a:solidFill>
                  <a:srgbClr val="002060"/>
                </a:solidFill>
                <a:latin typeface="Century Gothic"/>
                <a:ea typeface="Century Gothic"/>
                <a:cs typeface="Century Gothic"/>
                <a:sym typeface="Century Gothic"/>
              </a:rPr>
              <a:t>made </a:t>
            </a:r>
            <a:r>
              <a:rPr lang="en-GB" sz="2200" dirty="0">
                <a:solidFill>
                  <a:srgbClr val="002060"/>
                </a:solidFill>
                <a:latin typeface="Century Gothic"/>
                <a:ea typeface="Century Gothic"/>
                <a:cs typeface="Century Gothic"/>
                <a:sym typeface="Century Gothic"/>
              </a:rPr>
              <a:t>a list of things </a:t>
            </a:r>
            <a:r>
              <a:rPr lang="en-GB" sz="2200">
                <a:solidFill>
                  <a:srgbClr val="002060"/>
                </a:solidFill>
                <a:latin typeface="Century Gothic"/>
                <a:ea typeface="Century Gothic"/>
                <a:cs typeface="Century Gothic"/>
                <a:sym typeface="Century Gothic"/>
              </a:rPr>
              <a:t>to buy.</a:t>
            </a:r>
            <a:endParaRPr sz="2200" dirty="0">
              <a:solidFill>
                <a:srgbClr val="002060"/>
              </a:solidFill>
              <a:latin typeface="Century Gothic"/>
              <a:ea typeface="Century Gothic"/>
              <a:cs typeface="Century Gothic"/>
              <a:sym typeface="Century Gothic"/>
            </a:endParaRPr>
          </a:p>
        </p:txBody>
      </p:sp>
      <p:sp>
        <p:nvSpPr>
          <p:cNvPr id="878" name="Google Shape;878;p31"/>
          <p:cNvSpPr/>
          <p:nvPr/>
        </p:nvSpPr>
        <p:spPr>
          <a:xfrm>
            <a:off x="7369057" y="3749825"/>
            <a:ext cx="2980396" cy="1106129"/>
          </a:xfrm>
          <a:prstGeom prst="wedgeRoundRectCallout">
            <a:avLst>
              <a:gd name="adj1" fmla="val 66711"/>
              <a:gd name="adj2" fmla="val 28158"/>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7. </a:t>
            </a:r>
            <a:r>
              <a:rPr lang="en-GB" sz="2200" b="1">
                <a:solidFill>
                  <a:srgbClr val="002060"/>
                </a:solidFill>
                <a:latin typeface="Century Gothic"/>
                <a:ea typeface="Century Gothic"/>
                <a:cs typeface="Century Gothic"/>
                <a:sym typeface="Century Gothic"/>
              </a:rPr>
              <a:t>You did </a:t>
            </a:r>
            <a:r>
              <a:rPr lang="en-GB" sz="2200">
                <a:solidFill>
                  <a:srgbClr val="002060"/>
                </a:solidFill>
                <a:latin typeface="Century Gothic"/>
                <a:ea typeface="Century Gothic"/>
                <a:cs typeface="Century Gothic"/>
                <a:sym typeface="Century Gothic"/>
              </a:rPr>
              <a:t>the </a:t>
            </a:r>
            <a:r>
              <a:rPr lang="en-GB" sz="2200" dirty="0">
                <a:solidFill>
                  <a:srgbClr val="002060"/>
                </a:solidFill>
                <a:latin typeface="Century Gothic"/>
                <a:ea typeface="Century Gothic"/>
                <a:cs typeface="Century Gothic"/>
                <a:sym typeface="Century Gothic"/>
              </a:rPr>
              <a:t>homework in your bedroom.</a:t>
            </a:r>
            <a:endParaRPr sz="2200" dirty="0">
              <a:solidFill>
                <a:srgbClr val="002060"/>
              </a:solidFill>
              <a:latin typeface="Century Gothic"/>
              <a:ea typeface="Century Gothic"/>
              <a:cs typeface="Century Gothic"/>
              <a:sym typeface="Century Gothic"/>
            </a:endParaRPr>
          </a:p>
        </p:txBody>
      </p:sp>
      <p:sp>
        <p:nvSpPr>
          <p:cNvPr id="879" name="Google Shape;879;p31"/>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880" name="Google Shape;880;p31"/>
          <p:cNvSpPr txBox="1"/>
          <p:nvPr/>
        </p:nvSpPr>
        <p:spPr>
          <a:xfrm>
            <a:off x="6640551" y="792929"/>
            <a:ext cx="124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Hugo</a:t>
            </a:r>
            <a:endParaRPr/>
          </a:p>
        </p:txBody>
      </p:sp>
      <p:sp>
        <p:nvSpPr>
          <p:cNvPr id="881" name="Google Shape;881;p31"/>
          <p:cNvSpPr txBox="1"/>
          <p:nvPr/>
        </p:nvSpPr>
        <p:spPr>
          <a:xfrm>
            <a:off x="10922129" y="3813774"/>
            <a:ext cx="124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Lucía</a:t>
            </a:r>
            <a:endParaRPr/>
          </a:p>
        </p:txBody>
      </p:sp>
      <p:sp>
        <p:nvSpPr>
          <p:cNvPr id="882" name="Google Shape;882;p31"/>
          <p:cNvSpPr/>
          <p:nvPr/>
        </p:nvSpPr>
        <p:spPr>
          <a:xfrm>
            <a:off x="7212721" y="2303594"/>
            <a:ext cx="3062111" cy="1280920"/>
          </a:xfrm>
          <a:prstGeom prst="wedgeRoundRectCallout">
            <a:avLst>
              <a:gd name="adj1" fmla="val -60400"/>
              <a:gd name="adj2" fmla="val -44919"/>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6. </a:t>
            </a:r>
            <a:r>
              <a:rPr lang="en-GB" sz="2200" b="1">
                <a:solidFill>
                  <a:srgbClr val="002060"/>
                </a:solidFill>
                <a:latin typeface="Century Gothic"/>
                <a:ea typeface="Century Gothic"/>
                <a:cs typeface="Century Gothic"/>
                <a:sym typeface="Century Gothic"/>
              </a:rPr>
              <a:t>She </a:t>
            </a:r>
            <a:r>
              <a:rPr lang="en-GB" sz="2200" b="1" dirty="0">
                <a:solidFill>
                  <a:srgbClr val="002060"/>
                </a:solidFill>
                <a:latin typeface="Century Gothic"/>
                <a:ea typeface="Century Gothic"/>
                <a:cs typeface="Century Gothic"/>
                <a:sym typeface="Century Gothic"/>
              </a:rPr>
              <a:t>made </a:t>
            </a:r>
            <a:r>
              <a:rPr lang="en-GB" sz="2200" dirty="0">
                <a:solidFill>
                  <a:srgbClr val="002060"/>
                </a:solidFill>
                <a:latin typeface="Century Gothic"/>
                <a:ea typeface="Century Gothic"/>
                <a:cs typeface="Century Gothic"/>
                <a:sym typeface="Century Gothic"/>
              </a:rPr>
              <a:t>a fire in the garden.</a:t>
            </a:r>
            <a:endParaRPr sz="2200" dirty="0">
              <a:solidFill>
                <a:srgbClr val="002060"/>
              </a:solidFill>
              <a:latin typeface="Century Gothic"/>
              <a:ea typeface="Century Gothic"/>
              <a:cs typeface="Century Gothic"/>
              <a:sym typeface="Century Gothic"/>
            </a:endParaRPr>
          </a:p>
        </p:txBody>
      </p:sp>
      <p:sp>
        <p:nvSpPr>
          <p:cNvPr id="883" name="Google Shape;883;p31"/>
          <p:cNvSpPr/>
          <p:nvPr/>
        </p:nvSpPr>
        <p:spPr>
          <a:xfrm>
            <a:off x="7372146" y="4954700"/>
            <a:ext cx="3000333" cy="1106129"/>
          </a:xfrm>
          <a:prstGeom prst="wedgeRoundRectCallout">
            <a:avLst>
              <a:gd name="adj1" fmla="val 68340"/>
              <a:gd name="adj2" fmla="val -29894"/>
              <a:gd name="adj3" fmla="val 16667"/>
            </a:avLst>
          </a:prstGeom>
          <a:solidFill>
            <a:srgbClr val="FFF2CC"/>
          </a:solidFill>
          <a:ln w="381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a:solidFill>
                  <a:srgbClr val="002060"/>
                </a:solidFill>
                <a:latin typeface="Century Gothic"/>
                <a:ea typeface="Century Gothic"/>
                <a:cs typeface="Century Gothic"/>
                <a:sym typeface="Century Gothic"/>
              </a:rPr>
              <a:t>8. </a:t>
            </a:r>
            <a:r>
              <a:rPr lang="en-GB" sz="2200" b="1">
                <a:solidFill>
                  <a:srgbClr val="002060"/>
                </a:solidFill>
                <a:latin typeface="Century Gothic"/>
                <a:ea typeface="Century Gothic"/>
                <a:cs typeface="Century Gothic"/>
                <a:sym typeface="Century Gothic"/>
              </a:rPr>
              <a:t>He </a:t>
            </a:r>
            <a:r>
              <a:rPr lang="en-GB" sz="2200" b="1" dirty="0">
                <a:solidFill>
                  <a:srgbClr val="002060"/>
                </a:solidFill>
                <a:latin typeface="Century Gothic"/>
                <a:ea typeface="Century Gothic"/>
                <a:cs typeface="Century Gothic"/>
                <a:sym typeface="Century Gothic"/>
              </a:rPr>
              <a:t>made </a:t>
            </a:r>
            <a:r>
              <a:rPr lang="en-GB" sz="2200" dirty="0">
                <a:solidFill>
                  <a:srgbClr val="002060"/>
                </a:solidFill>
                <a:latin typeface="Century Gothic"/>
                <a:ea typeface="Century Gothic"/>
                <a:cs typeface="Century Gothic"/>
                <a:sym typeface="Century Gothic"/>
              </a:rPr>
              <a:t>noise and </a:t>
            </a:r>
            <a:r>
              <a:rPr lang="en-GB" sz="2200">
                <a:solidFill>
                  <a:srgbClr val="002060"/>
                </a:solidFill>
                <a:latin typeface="Century Gothic"/>
                <a:ea typeface="Century Gothic"/>
                <a:cs typeface="Century Gothic"/>
                <a:sym typeface="Century Gothic"/>
              </a:rPr>
              <a:t>nothing else*.</a:t>
            </a:r>
            <a:endParaRPr sz="2200" dirty="0">
              <a:solidFill>
                <a:srgbClr val="002060"/>
              </a:solidFill>
              <a:latin typeface="Century Gothic"/>
              <a:ea typeface="Century Gothic"/>
              <a:cs typeface="Century Gothic"/>
              <a:sym typeface="Century Gothic"/>
            </a:endParaRPr>
          </a:p>
        </p:txBody>
      </p:sp>
      <p:sp>
        <p:nvSpPr>
          <p:cNvPr id="2" name="Rectangle 1"/>
          <p:cNvSpPr/>
          <p:nvPr/>
        </p:nvSpPr>
        <p:spPr>
          <a:xfrm>
            <a:off x="7372148" y="6017373"/>
            <a:ext cx="3363421" cy="400110"/>
          </a:xfrm>
          <a:prstGeom prst="rect">
            <a:avLst/>
          </a:prstGeom>
        </p:spPr>
        <p:txBody>
          <a:bodyPr wrap="none">
            <a:spAutoFit/>
          </a:bodyPr>
          <a:lstStyle/>
          <a:p>
            <a:pPr lvl="0" algn="ctr"/>
            <a:r>
              <a:rPr lang="en-GB" sz="2000">
                <a:solidFill>
                  <a:srgbClr val="002060"/>
                </a:solidFill>
                <a:latin typeface="Century Gothic"/>
                <a:ea typeface="Century Gothic"/>
                <a:cs typeface="Century Gothic"/>
                <a:sym typeface="Century Gothic"/>
              </a:rPr>
              <a:t>*nada más = nothing else</a:t>
            </a:r>
            <a:endParaRPr lang="en-GB" sz="2000"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8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8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8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8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87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8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34"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940" name="Google Shape;940;p34"/>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941" name="Google Shape;941;p34" descr="Smiley face with headphone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60324" y="356335"/>
            <a:ext cx="1401221" cy="1401221"/>
          </a:xfrm>
          <a:prstGeom prst="rect">
            <a:avLst/>
          </a:prstGeom>
          <a:noFill/>
          <a:ln>
            <a:noFill/>
          </a:ln>
        </p:spPr>
      </p:pic>
      <p:sp>
        <p:nvSpPr>
          <p:cNvPr id="942" name="Google Shape;942;p34"/>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Vocabulary Learning Homework (Y8, Term 3.1, Week 6)</a:t>
            </a:r>
            <a:endParaRPr sz="2800" dirty="0">
              <a:solidFill>
                <a:srgbClr val="002060"/>
              </a:solidFill>
              <a:latin typeface="Century Gothic"/>
              <a:ea typeface="Century Gothic"/>
              <a:cs typeface="Century Gothic"/>
              <a:sym typeface="Century Gothic"/>
            </a:endParaRPr>
          </a:p>
        </p:txBody>
      </p:sp>
      <p:sp>
        <p:nvSpPr>
          <p:cNvPr id="943" name="Google Shape;943;p34"/>
          <p:cNvSpPr txBox="1"/>
          <p:nvPr/>
        </p:nvSpPr>
        <p:spPr>
          <a:xfrm>
            <a:off x="175149" y="1971779"/>
            <a:ext cx="10885786" cy="461624"/>
          </a:xfrm>
          <a:prstGeom prst="rect">
            <a:avLst/>
          </a:prstGeom>
          <a:noFill/>
          <a:ln>
            <a:noFill/>
          </a:ln>
        </p:spPr>
        <p:txBody>
          <a:bodyPr spcFirstLastPara="1" wrap="square" lIns="91425" tIns="45700" rIns="91425" bIns="45700" anchor="t" anchorCtr="0">
            <a:spAutoFit/>
          </a:bodyPr>
          <a:lstStyle/>
          <a:p>
            <a:pPr lvl="0"/>
            <a:r>
              <a:rPr lang="en-US" sz="2400" dirty="0">
                <a:latin typeface="Century Gothic" panose="020B0502020202020204" pitchFamily="34" charset="0"/>
                <a:hlinkClick r:id="rId5"/>
              </a:rPr>
              <a:t>Audio file</a:t>
            </a:r>
            <a:endParaRPr dirty="0">
              <a:solidFill>
                <a:srgbClr val="002060"/>
              </a:solidFill>
              <a:latin typeface="Century Gothic" panose="020B0502020202020204" pitchFamily="34" charset="0"/>
            </a:endParaRPr>
          </a:p>
        </p:txBody>
      </p:sp>
      <p:sp>
        <p:nvSpPr>
          <p:cNvPr id="944" name="Google Shape;944;p34"/>
          <p:cNvSpPr txBox="1"/>
          <p:nvPr/>
        </p:nvSpPr>
        <p:spPr>
          <a:xfrm>
            <a:off x="175149" y="2905772"/>
            <a:ext cx="30753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Audio file QR code:</a:t>
            </a:r>
            <a:endParaRPr dirty="0">
              <a:solidFill>
                <a:srgbClr val="002060"/>
              </a:solidFill>
            </a:endParaRPr>
          </a:p>
        </p:txBody>
      </p:sp>
      <p:sp>
        <p:nvSpPr>
          <p:cNvPr id="945" name="Google Shape;945;p34"/>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hlinkClick r:id="rId6"/>
              </a:rPr>
              <a:t>Student worksheet</a:t>
            </a:r>
            <a:endParaRPr dirty="0">
              <a:solidFill>
                <a:srgbClr val="002060"/>
              </a:solidFill>
            </a:endParaRPr>
          </a:p>
        </p:txBody>
      </p:sp>
      <p:sp>
        <p:nvSpPr>
          <p:cNvPr id="946" name="Google Shape;946;p34"/>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chemeClr val="hlink"/>
                </a:solidFill>
                <a:latin typeface="Century Gothic"/>
                <a:ea typeface="Century Gothic"/>
                <a:cs typeface="Century Gothic"/>
                <a:sym typeface="Century Gothic"/>
                <a:hlinkClick r:id="rId7"/>
              </a:rPr>
              <a:t>Quizlet link </a:t>
            </a:r>
            <a:br>
              <a:rPr lang="en-GB" sz="2400" dirty="0">
                <a:solidFill>
                  <a:schemeClr val="dk1"/>
                </a:solidFill>
                <a:latin typeface="Century Gothic"/>
                <a:ea typeface="Century Gothic"/>
                <a:cs typeface="Century Gothic"/>
                <a:sym typeface="Century Gothic"/>
              </a:rPr>
            </a:br>
            <a:endParaRPr sz="2400" dirty="0">
              <a:solidFill>
                <a:srgbClr val="115076"/>
              </a:solidFill>
              <a:latin typeface="Century Gothic"/>
              <a:ea typeface="Century Gothic"/>
              <a:cs typeface="Century Gothic"/>
              <a:sym typeface="Century Gothic"/>
            </a:endParaRPr>
          </a:p>
        </p:txBody>
      </p:sp>
      <p:sp>
        <p:nvSpPr>
          <p:cNvPr id="947" name="Google Shape;947;p34"/>
          <p:cNvSpPr/>
          <p:nvPr/>
        </p:nvSpPr>
        <p:spPr>
          <a:xfrm>
            <a:off x="175149" y="5373936"/>
            <a:ext cx="10366193"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002060"/>
                </a:solidFill>
                <a:latin typeface="Century Gothic"/>
                <a:ea typeface="Century Gothic"/>
                <a:cs typeface="Century Gothic"/>
                <a:sym typeface="Century Gothic"/>
              </a:rPr>
              <a:t>In addition, revisit:		</a:t>
            </a:r>
            <a:r>
              <a:rPr lang="en-GB" sz="2400" u="sng" dirty="0">
                <a:solidFill>
                  <a:srgbClr val="002060"/>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Term 3.1 Week 3</a:t>
            </a:r>
            <a:r>
              <a:rPr lang="en-GB" sz="2400" dirty="0">
                <a:solidFill>
                  <a:srgbClr val="002060"/>
                </a:solidFill>
                <a:latin typeface="Century Gothic"/>
                <a:ea typeface="Century Gothic"/>
                <a:cs typeface="Century Gothic"/>
                <a:sym typeface="Century Gothic"/>
              </a:rPr>
              <a:t>       </a:t>
            </a:r>
            <a:r>
              <a:rPr lang="en-GB" sz="2400" u="sng" dirty="0">
                <a:solidFill>
                  <a:srgbClr val="002060"/>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Term 2.2 Week 3</a:t>
            </a:r>
            <a:br>
              <a:rPr lang="en-GB" sz="2400" u="sng" dirty="0">
                <a:solidFill>
                  <a:srgbClr val="002060"/>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br>
            <a:endParaRPr sz="2400" dirty="0">
              <a:solidFill>
                <a:srgbClr val="002060"/>
              </a:solidFill>
              <a:latin typeface="Century Gothic"/>
              <a:ea typeface="Century Gothic"/>
              <a:cs typeface="Century Gothic"/>
              <a:sym typeface="Century Gothic"/>
            </a:endParaRPr>
          </a:p>
        </p:txBody>
      </p:sp>
      <p:pic>
        <p:nvPicPr>
          <p:cNvPr id="948" name="Google Shape;948;p34" descr="the letter Q"/>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641925" y="4800601"/>
            <a:ext cx="1300638" cy="1300638"/>
          </a:xfrm>
          <a:prstGeom prst="rect">
            <a:avLst/>
          </a:prstGeom>
          <a:noFill/>
          <a:ln>
            <a:noFill/>
          </a:ln>
        </p:spPr>
      </p:pic>
      <p:pic>
        <p:nvPicPr>
          <p:cNvPr id="3" name="Picture 2" descr="Qr code&#10;&#10;Description automatically generated">
            <a:extLst>
              <a:ext uri="{FF2B5EF4-FFF2-40B4-BE49-F238E27FC236}">
                <a16:creationId xmlns:a16="http://schemas.microsoft.com/office/drawing/2014/main" id="{24009D15-3605-3046-805F-21AFB0125CEC}"/>
              </a:ext>
            </a:extLst>
          </p:cNvPr>
          <p:cNvPicPr>
            <a:picLocks noChangeAspect="1"/>
          </p:cNvPicPr>
          <p:nvPr/>
        </p:nvPicPr>
        <p:blipFill>
          <a:blip r:embed="rId11"/>
          <a:stretch>
            <a:fillRect/>
          </a:stretch>
        </p:blipFill>
        <p:spPr>
          <a:xfrm>
            <a:off x="3478889" y="2266166"/>
            <a:ext cx="1504950" cy="15303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6"/>
          <p:cNvPicPr preferRelativeResize="0"/>
          <p:nvPr/>
        </p:nvPicPr>
        <p:blipFill rotWithShape="1">
          <a:blip r:embed="rId3">
            <a:alphaModFix/>
          </a:blip>
          <a:srcRect/>
          <a:stretch/>
        </p:blipFill>
        <p:spPr>
          <a:xfrm>
            <a:off x="9767147" y="2904778"/>
            <a:ext cx="1201917" cy="1166058"/>
          </a:xfrm>
          <a:prstGeom prst="rect">
            <a:avLst/>
          </a:prstGeom>
          <a:noFill/>
          <a:ln>
            <a:noFill/>
          </a:ln>
        </p:spPr>
      </p:pic>
      <p:pic>
        <p:nvPicPr>
          <p:cNvPr id="279" name="Google Shape;279;p6" descr="background rectangle"/>
          <p:cNvPicPr preferRelativeResize="0"/>
          <p:nvPr/>
        </p:nvPicPr>
        <p:blipFill rotWithShape="1">
          <a:blip r:embed="rId4">
            <a:alphaModFix/>
          </a:blip>
          <a:srcRect/>
          <a:stretch/>
        </p:blipFill>
        <p:spPr>
          <a:xfrm>
            <a:off x="0" y="296863"/>
            <a:ext cx="6649156" cy="867128"/>
          </a:xfrm>
          <a:prstGeom prst="rect">
            <a:avLst/>
          </a:prstGeom>
          <a:noFill/>
          <a:ln>
            <a:noFill/>
          </a:ln>
        </p:spPr>
      </p:pic>
      <p:sp>
        <p:nvSpPr>
          <p:cNvPr id="280" name="Google Shape;28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2800" b="1">
                <a:solidFill>
                  <a:schemeClr val="lt1"/>
                </a:solidFill>
              </a:rPr>
              <a:t>¿Cómo se dice en español?</a:t>
            </a:r>
            <a:endParaRPr sz="2800" b="1">
              <a:solidFill>
                <a:schemeClr val="lt1"/>
              </a:solidFill>
            </a:endParaRPr>
          </a:p>
        </p:txBody>
      </p:sp>
      <p:sp>
        <p:nvSpPr>
          <p:cNvPr id="281" name="Google Shape;281;p6"/>
          <p:cNvSpPr/>
          <p:nvPr/>
        </p:nvSpPr>
        <p:spPr>
          <a:xfrm>
            <a:off x="10553701" y="258166"/>
            <a:ext cx="137444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82" name="Google Shape;282;p6"/>
          <p:cNvSpPr txBox="1"/>
          <p:nvPr/>
        </p:nvSpPr>
        <p:spPr>
          <a:xfrm>
            <a:off x="6014128" y="3315008"/>
            <a:ext cx="3198311"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m_ _ _ _ _ </a:t>
            </a:r>
            <a:endParaRPr>
              <a:solidFill>
                <a:srgbClr val="002060"/>
              </a:solidFill>
            </a:endParaRPr>
          </a:p>
        </p:txBody>
      </p:sp>
      <p:sp>
        <p:nvSpPr>
          <p:cNvPr id="283" name="Google Shape;283;p6"/>
          <p:cNvSpPr txBox="1"/>
          <p:nvPr/>
        </p:nvSpPr>
        <p:spPr>
          <a:xfrm>
            <a:off x="6017166" y="3318781"/>
            <a:ext cx="2739252"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a:t>
            </a:r>
            <a:r>
              <a:rPr lang="en-GB" sz="3200" dirty="0" err="1">
                <a:solidFill>
                  <a:srgbClr val="002060"/>
                </a:solidFill>
                <a:latin typeface="Century Gothic"/>
                <a:ea typeface="Century Gothic"/>
                <a:cs typeface="Century Gothic"/>
                <a:sym typeface="Century Gothic"/>
              </a:rPr>
              <a:t>músico</a:t>
            </a:r>
            <a:endParaRPr sz="3200" dirty="0">
              <a:solidFill>
                <a:srgbClr val="002060"/>
              </a:solidFill>
              <a:latin typeface="Century Gothic"/>
              <a:ea typeface="Century Gothic"/>
              <a:cs typeface="Century Gothic"/>
              <a:sym typeface="Century Gothic"/>
            </a:endParaRPr>
          </a:p>
        </p:txBody>
      </p:sp>
      <p:sp>
        <p:nvSpPr>
          <p:cNvPr id="284" name="Google Shape;284;p6"/>
          <p:cNvSpPr txBox="1"/>
          <p:nvPr/>
        </p:nvSpPr>
        <p:spPr>
          <a:xfrm>
            <a:off x="9070403" y="3921690"/>
            <a:ext cx="28271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[musician (m)]</a:t>
            </a:r>
            <a:endParaRPr sz="2800">
              <a:solidFill>
                <a:srgbClr val="002060"/>
              </a:solidFill>
            </a:endParaRPr>
          </a:p>
        </p:txBody>
      </p:sp>
      <p:pic>
        <p:nvPicPr>
          <p:cNvPr id="285" name="Google Shape;285;p6" descr="scientist (f).jpeg"/>
          <p:cNvPicPr preferRelativeResize="0"/>
          <p:nvPr/>
        </p:nvPicPr>
        <p:blipFill rotWithShape="1">
          <a:blip r:embed="rId5">
            <a:alphaModFix/>
          </a:blip>
          <a:srcRect/>
          <a:stretch/>
        </p:blipFill>
        <p:spPr>
          <a:xfrm>
            <a:off x="4106671" y="4585946"/>
            <a:ext cx="1311961" cy="1309937"/>
          </a:xfrm>
          <a:prstGeom prst="rect">
            <a:avLst/>
          </a:prstGeom>
          <a:noFill/>
          <a:ln>
            <a:noFill/>
          </a:ln>
        </p:spPr>
      </p:pic>
      <p:sp>
        <p:nvSpPr>
          <p:cNvPr id="286" name="Google Shape;286;p6"/>
          <p:cNvSpPr txBox="1"/>
          <p:nvPr/>
        </p:nvSpPr>
        <p:spPr>
          <a:xfrm>
            <a:off x="251621" y="5141776"/>
            <a:ext cx="374173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c_ _ _ _ _ _ _ _ _</a:t>
            </a:r>
            <a:endParaRPr sz="3200">
              <a:solidFill>
                <a:srgbClr val="002060"/>
              </a:solidFill>
              <a:latin typeface="Century Gothic"/>
              <a:ea typeface="Century Gothic"/>
              <a:cs typeface="Century Gothic"/>
              <a:sym typeface="Century Gothic"/>
            </a:endParaRPr>
          </a:p>
        </p:txBody>
      </p:sp>
      <p:sp>
        <p:nvSpPr>
          <p:cNvPr id="287" name="Google Shape;287;p6"/>
          <p:cNvSpPr txBox="1"/>
          <p:nvPr/>
        </p:nvSpPr>
        <p:spPr>
          <a:xfrm>
            <a:off x="259559" y="5144762"/>
            <a:ext cx="3733800"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científica</a:t>
            </a:r>
            <a:endParaRPr sz="3200">
              <a:solidFill>
                <a:srgbClr val="002060"/>
              </a:solidFill>
              <a:latin typeface="Century Gothic"/>
              <a:ea typeface="Century Gothic"/>
              <a:cs typeface="Century Gothic"/>
              <a:sym typeface="Century Gothic"/>
            </a:endParaRPr>
          </a:p>
        </p:txBody>
      </p:sp>
      <p:sp>
        <p:nvSpPr>
          <p:cNvPr id="288" name="Google Shape;288;p6"/>
          <p:cNvSpPr txBox="1"/>
          <p:nvPr/>
        </p:nvSpPr>
        <p:spPr>
          <a:xfrm>
            <a:off x="236379" y="1489105"/>
            <a:ext cx="326813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médica</a:t>
            </a:r>
            <a:endParaRPr sz="3200">
              <a:solidFill>
                <a:srgbClr val="002060"/>
              </a:solidFill>
              <a:latin typeface="Century Gothic"/>
              <a:ea typeface="Century Gothic"/>
              <a:cs typeface="Century Gothic"/>
              <a:sym typeface="Century Gothic"/>
            </a:endParaRPr>
          </a:p>
        </p:txBody>
      </p:sp>
      <p:sp>
        <p:nvSpPr>
          <p:cNvPr id="289" name="Google Shape;289;p6"/>
          <p:cNvSpPr txBox="1"/>
          <p:nvPr/>
        </p:nvSpPr>
        <p:spPr>
          <a:xfrm>
            <a:off x="236379" y="1489543"/>
            <a:ext cx="2897971"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m_ _ _ _ _</a:t>
            </a:r>
            <a:endParaRPr sz="3200">
              <a:solidFill>
                <a:srgbClr val="002060"/>
              </a:solidFill>
              <a:latin typeface="Century Gothic"/>
              <a:ea typeface="Century Gothic"/>
              <a:cs typeface="Century Gothic"/>
              <a:sym typeface="Century Gothic"/>
            </a:endParaRPr>
          </a:p>
        </p:txBody>
      </p:sp>
      <p:pic>
        <p:nvPicPr>
          <p:cNvPr id="290" name="Google Shape;290;p6" descr="doctor.jpeg"/>
          <p:cNvPicPr preferRelativeResize="0"/>
          <p:nvPr/>
        </p:nvPicPr>
        <p:blipFill rotWithShape="1">
          <a:blip r:embed="rId6">
            <a:clrChange>
              <a:clrFrom>
                <a:srgbClr val="F7F7F7"/>
              </a:clrFrom>
              <a:clrTo>
                <a:srgbClr val="F7F7F7">
                  <a:alpha val="0"/>
                </a:srgbClr>
              </a:clrTo>
            </a:clrChange>
            <a:alphaModFix/>
          </a:blip>
          <a:srcRect/>
          <a:stretch/>
        </p:blipFill>
        <p:spPr>
          <a:xfrm>
            <a:off x="3406985" y="1272068"/>
            <a:ext cx="1564215" cy="1018849"/>
          </a:xfrm>
          <a:prstGeom prst="rect">
            <a:avLst/>
          </a:prstGeom>
          <a:noFill/>
          <a:ln>
            <a:noFill/>
          </a:ln>
        </p:spPr>
      </p:pic>
      <p:sp>
        <p:nvSpPr>
          <p:cNvPr id="291" name="Google Shape;291;p6"/>
          <p:cNvSpPr txBox="1"/>
          <p:nvPr/>
        </p:nvSpPr>
        <p:spPr>
          <a:xfrm>
            <a:off x="3146259" y="2213142"/>
            <a:ext cx="212436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[doctor (f)]</a:t>
            </a:r>
            <a:endParaRPr sz="2800">
              <a:solidFill>
                <a:srgbClr val="002060"/>
              </a:solidFill>
            </a:endParaRPr>
          </a:p>
        </p:txBody>
      </p:sp>
      <p:pic>
        <p:nvPicPr>
          <p:cNvPr id="295" name="Google Shape;295;p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89093" y="2891919"/>
            <a:ext cx="1365435" cy="1333523"/>
          </a:xfrm>
          <a:prstGeom prst="rect">
            <a:avLst/>
          </a:prstGeom>
          <a:noFill/>
          <a:ln>
            <a:noFill/>
          </a:ln>
        </p:spPr>
      </p:pic>
      <p:sp>
        <p:nvSpPr>
          <p:cNvPr id="296" name="Google Shape;296;p6"/>
          <p:cNvSpPr txBox="1"/>
          <p:nvPr/>
        </p:nvSpPr>
        <p:spPr>
          <a:xfrm>
            <a:off x="3118237" y="3492456"/>
            <a:ext cx="108715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[son]</a:t>
            </a:r>
            <a:endParaRPr sz="2800">
              <a:solidFill>
                <a:srgbClr val="002060"/>
              </a:solidFill>
            </a:endParaRPr>
          </a:p>
        </p:txBody>
      </p:sp>
      <p:sp>
        <p:nvSpPr>
          <p:cNvPr id="297" name="Google Shape;297;p6"/>
          <p:cNvSpPr txBox="1"/>
          <p:nvPr/>
        </p:nvSpPr>
        <p:spPr>
          <a:xfrm>
            <a:off x="241190" y="3320456"/>
            <a:ext cx="2013692"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a:t>
            </a:r>
            <a:r>
              <a:rPr lang="en-GB" sz="3200" dirty="0" err="1">
                <a:solidFill>
                  <a:srgbClr val="002060"/>
                </a:solidFill>
                <a:latin typeface="Century Gothic"/>
                <a:ea typeface="Century Gothic"/>
                <a:cs typeface="Century Gothic"/>
                <a:sym typeface="Century Gothic"/>
              </a:rPr>
              <a:t>hijo</a:t>
            </a:r>
            <a:r>
              <a:rPr lang="en-GB" sz="3200" dirty="0">
                <a:solidFill>
                  <a:srgbClr val="002060"/>
                </a:solidFill>
                <a:latin typeface="Century Gothic"/>
                <a:ea typeface="Century Gothic"/>
                <a:cs typeface="Century Gothic"/>
                <a:sym typeface="Century Gothic"/>
              </a:rPr>
              <a:t> </a:t>
            </a:r>
            <a:endParaRPr dirty="0">
              <a:solidFill>
                <a:srgbClr val="002060"/>
              </a:solidFill>
            </a:endParaRPr>
          </a:p>
        </p:txBody>
      </p:sp>
      <p:sp>
        <p:nvSpPr>
          <p:cNvPr id="298" name="Google Shape;298;p6"/>
          <p:cNvSpPr txBox="1"/>
          <p:nvPr/>
        </p:nvSpPr>
        <p:spPr>
          <a:xfrm>
            <a:off x="236379" y="3309986"/>
            <a:ext cx="2422258"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el h_ _ _ </a:t>
            </a:r>
            <a:endParaRPr>
              <a:solidFill>
                <a:srgbClr val="002060"/>
              </a:solidFill>
            </a:endParaRPr>
          </a:p>
        </p:txBody>
      </p:sp>
      <p:sp>
        <p:nvSpPr>
          <p:cNvPr id="299" name="Google Shape;299;p6"/>
          <p:cNvSpPr txBox="1"/>
          <p:nvPr/>
        </p:nvSpPr>
        <p:spPr>
          <a:xfrm>
            <a:off x="6012523" y="5152121"/>
            <a:ext cx="32502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m_</a:t>
            </a:r>
            <a:endParaRPr sz="1200">
              <a:solidFill>
                <a:srgbClr val="002060"/>
              </a:solidFill>
            </a:endParaRPr>
          </a:p>
        </p:txBody>
      </p:sp>
      <p:sp>
        <p:nvSpPr>
          <p:cNvPr id="300" name="Google Shape;300;p6"/>
          <p:cNvSpPr txBox="1"/>
          <p:nvPr/>
        </p:nvSpPr>
        <p:spPr>
          <a:xfrm>
            <a:off x="6012523" y="5141776"/>
            <a:ext cx="282902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me</a:t>
            </a:r>
            <a:endParaRPr sz="2800">
              <a:solidFill>
                <a:srgbClr val="002060"/>
              </a:solidFill>
              <a:latin typeface="Century Gothic"/>
              <a:ea typeface="Century Gothic"/>
              <a:cs typeface="Century Gothic"/>
              <a:sym typeface="Century Gothic"/>
            </a:endParaRPr>
          </a:p>
        </p:txBody>
      </p:sp>
      <p:sp>
        <p:nvSpPr>
          <p:cNvPr id="301" name="Google Shape;301;p6"/>
          <p:cNvSpPr txBox="1"/>
          <p:nvPr/>
        </p:nvSpPr>
        <p:spPr>
          <a:xfrm>
            <a:off x="9070403" y="5198232"/>
            <a:ext cx="355365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[myself, to me]</a:t>
            </a:r>
            <a:endParaRPr sz="2800">
              <a:solidFill>
                <a:srgbClr val="002060"/>
              </a:solidFill>
              <a:latin typeface="Century Gothic"/>
              <a:ea typeface="Century Gothic"/>
              <a:cs typeface="Century Gothic"/>
              <a:sym typeface="Century Gothic"/>
            </a:endParaRPr>
          </a:p>
        </p:txBody>
      </p:sp>
      <p:pic>
        <p:nvPicPr>
          <p:cNvPr id="26" name="Google Shape;270;p5" descr="lawyer 2.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663042" y="1164141"/>
            <a:ext cx="1306022" cy="1235581"/>
          </a:xfrm>
          <a:prstGeom prst="rect">
            <a:avLst/>
          </a:prstGeom>
          <a:noFill/>
          <a:ln>
            <a:noFill/>
          </a:ln>
        </p:spPr>
      </p:pic>
      <p:sp>
        <p:nvSpPr>
          <p:cNvPr id="27" name="Google Shape;271;p5"/>
          <p:cNvSpPr txBox="1"/>
          <p:nvPr/>
        </p:nvSpPr>
        <p:spPr>
          <a:xfrm>
            <a:off x="5986314" y="1526155"/>
            <a:ext cx="357293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a_ _ _ _ _ _</a:t>
            </a:r>
            <a:endParaRPr sz="3200">
              <a:solidFill>
                <a:srgbClr val="002060"/>
              </a:solidFill>
              <a:latin typeface="Century Gothic"/>
              <a:ea typeface="Century Gothic"/>
              <a:cs typeface="Century Gothic"/>
              <a:sym typeface="Century Gothic"/>
            </a:endParaRPr>
          </a:p>
        </p:txBody>
      </p:sp>
      <p:sp>
        <p:nvSpPr>
          <p:cNvPr id="28" name="Google Shape;272;p5"/>
          <p:cNvSpPr txBox="1"/>
          <p:nvPr/>
        </p:nvSpPr>
        <p:spPr>
          <a:xfrm>
            <a:off x="5986314" y="1525325"/>
            <a:ext cx="3674533"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rgbClr val="002060"/>
                </a:solidFill>
                <a:latin typeface="Century Gothic"/>
                <a:ea typeface="Century Gothic"/>
                <a:cs typeface="Century Gothic"/>
                <a:sym typeface="Century Gothic"/>
              </a:rPr>
              <a:t>la abogada</a:t>
            </a:r>
            <a:endParaRPr sz="3200">
              <a:solidFill>
                <a:srgbClr val="002060"/>
              </a:solidFill>
              <a:latin typeface="Century Gothic"/>
              <a:ea typeface="Century Gothic"/>
              <a:cs typeface="Century Gothic"/>
              <a:sym typeface="Century Gothic"/>
            </a:endParaRPr>
          </a:p>
        </p:txBody>
      </p:sp>
      <p:sp>
        <p:nvSpPr>
          <p:cNvPr id="29" name="TextBox 28"/>
          <p:cNvSpPr txBox="1"/>
          <p:nvPr/>
        </p:nvSpPr>
        <p:spPr>
          <a:xfrm>
            <a:off x="11240922" y="730427"/>
            <a:ext cx="952500"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[3/3]</a:t>
            </a:r>
          </a:p>
        </p:txBody>
      </p:sp>
      <p:sp>
        <p:nvSpPr>
          <p:cNvPr id="30" name="Google Shape;291;p6"/>
          <p:cNvSpPr txBox="1"/>
          <p:nvPr/>
        </p:nvSpPr>
        <p:spPr>
          <a:xfrm>
            <a:off x="3582606" y="5849596"/>
            <a:ext cx="242991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[scientist (f)]</a:t>
            </a:r>
            <a:endParaRPr sz="2800">
              <a:solidFill>
                <a:srgbClr val="002060"/>
              </a:solidFill>
            </a:endParaRPr>
          </a:p>
        </p:txBody>
      </p:sp>
      <p:sp>
        <p:nvSpPr>
          <p:cNvPr id="31" name="Google Shape;284;p6"/>
          <p:cNvSpPr txBox="1"/>
          <p:nvPr/>
        </p:nvSpPr>
        <p:spPr>
          <a:xfrm>
            <a:off x="9262732" y="2117511"/>
            <a:ext cx="282716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002060"/>
                </a:solidFill>
                <a:latin typeface="Century Gothic"/>
                <a:ea typeface="Century Gothic"/>
                <a:cs typeface="Century Gothic"/>
                <a:sym typeface="Century Gothic"/>
              </a:rPr>
              <a:t>[lawyer (m)]</a:t>
            </a:r>
            <a:endParaRPr sz="28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29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8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2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9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0" name="Google Shape;150;p2"/>
          <p:cNvSpPr txBox="1">
            <a:spLocks noGrp="1"/>
          </p:cNvSpPr>
          <p:nvPr>
            <p:ph type="title"/>
          </p:nvPr>
        </p:nvSpPr>
        <p:spPr>
          <a:xfrm>
            <a:off x="55173" y="45873"/>
            <a:ext cx="6484584" cy="12445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600" b="1">
                <a:solidFill>
                  <a:schemeClr val="lt1"/>
                </a:solidFill>
              </a:rPr>
              <a:t>Using the written accent</a:t>
            </a:r>
            <a:br>
              <a:rPr lang="en-GB" sz="2600" b="1">
                <a:solidFill>
                  <a:schemeClr val="lt1"/>
                </a:solidFill>
              </a:rPr>
            </a:br>
            <a:r>
              <a:rPr lang="en-GB" sz="2600" b="1">
                <a:solidFill>
                  <a:schemeClr val="lt1"/>
                </a:solidFill>
              </a:rPr>
              <a:t>Final syllable stress and spelling</a:t>
            </a:r>
            <a:endParaRPr sz="2600" b="1" dirty="0">
              <a:solidFill>
                <a:schemeClr val="lt1"/>
              </a:solidFill>
            </a:endParaRPr>
          </a:p>
        </p:txBody>
      </p:sp>
      <p:sp>
        <p:nvSpPr>
          <p:cNvPr id="151" name="Google Shape;151;p2"/>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FFFFFF"/>
                </a:solidFill>
                <a:latin typeface="Century Gothic"/>
                <a:ea typeface="Century Gothic"/>
                <a:cs typeface="Century Gothic"/>
                <a:sym typeface="Century Gothic"/>
              </a:rPr>
              <a:t>fonética</a:t>
            </a:r>
            <a:endParaRPr sz="2000" b="1" i="0" u="none" strike="noStrike" cap="none">
              <a:solidFill>
                <a:srgbClr val="FFFFFF"/>
              </a:solidFill>
              <a:latin typeface="Century Gothic"/>
              <a:ea typeface="Century Gothic"/>
              <a:cs typeface="Century Gothic"/>
              <a:sym typeface="Century Gothic"/>
            </a:endParaRPr>
          </a:p>
        </p:txBody>
      </p:sp>
      <p:sp>
        <p:nvSpPr>
          <p:cNvPr id="152" name="Google Shape;152;p2"/>
          <p:cNvSpPr txBox="1"/>
          <p:nvPr/>
        </p:nvSpPr>
        <p:spPr>
          <a:xfrm>
            <a:off x="224026" y="1211298"/>
            <a:ext cx="11283867" cy="259759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GB" sz="2800" b="0" i="0" u="none" strike="noStrike" cap="none" dirty="0">
                <a:solidFill>
                  <a:srgbClr val="002060"/>
                </a:solidFill>
                <a:latin typeface="Century Gothic"/>
                <a:ea typeface="Century Gothic"/>
                <a:cs typeface="Century Gothic"/>
                <a:sym typeface="Century Gothic"/>
              </a:rPr>
              <a:t>Remember, if a Spanish word with stress on the </a:t>
            </a:r>
            <a:r>
              <a:rPr lang="en-GB" sz="2800" b="1" i="1" u="none" strike="noStrike" cap="none" dirty="0">
                <a:solidFill>
                  <a:srgbClr val="002060"/>
                </a:solidFill>
                <a:latin typeface="Century Gothic"/>
                <a:ea typeface="Century Gothic"/>
                <a:cs typeface="Century Gothic"/>
                <a:sym typeface="Century Gothic"/>
              </a:rPr>
              <a:t>last</a:t>
            </a:r>
            <a:r>
              <a:rPr lang="en-GB" sz="2800" b="0" i="0" u="none" strike="noStrike" cap="none" dirty="0">
                <a:solidFill>
                  <a:srgbClr val="002060"/>
                </a:solidFill>
                <a:latin typeface="Century Gothic"/>
                <a:ea typeface="Century Gothic"/>
                <a:cs typeface="Century Gothic"/>
                <a:sym typeface="Century Gothic"/>
              </a:rPr>
              <a:t> </a:t>
            </a:r>
            <a:r>
              <a:rPr lang="en-GB" sz="2800" b="0" i="0" u="none" strike="noStrike" cap="none">
                <a:solidFill>
                  <a:srgbClr val="002060"/>
                </a:solidFill>
                <a:latin typeface="Century Gothic"/>
                <a:ea typeface="Century Gothic"/>
                <a:cs typeface="Century Gothic"/>
                <a:sym typeface="Century Gothic"/>
              </a:rPr>
              <a:t>syllable ends in the </a:t>
            </a:r>
            <a:r>
              <a:rPr lang="en-GB" sz="2800" b="0" i="0" u="none" strike="noStrike" cap="none" dirty="0">
                <a:solidFill>
                  <a:srgbClr val="002060"/>
                </a:solidFill>
                <a:latin typeface="Century Gothic"/>
                <a:ea typeface="Century Gothic"/>
                <a:cs typeface="Century Gothic"/>
                <a:sym typeface="Century Gothic"/>
              </a:rPr>
              <a:t>consonants ___ or ___, an accent is needed on the vowel of that last syllable.</a:t>
            </a:r>
            <a:endParaRPr sz="1600" dirty="0">
              <a:solidFill>
                <a:srgbClr val="002060"/>
              </a:solidFill>
            </a:endParaRPr>
          </a:p>
          <a:p>
            <a:pPr marL="0" marR="0" lvl="0" indent="0" algn="l" rtl="0">
              <a:lnSpc>
                <a:spcPct val="110000"/>
              </a:lnSpc>
              <a:spcBef>
                <a:spcPts val="0"/>
              </a:spcBef>
              <a:spcAft>
                <a:spcPts val="0"/>
              </a:spcAft>
              <a:buNone/>
            </a:pPr>
            <a:r>
              <a:rPr lang="en-GB" sz="3200" b="0" i="0" u="none" strike="noStrike" cap="none" dirty="0">
                <a:solidFill>
                  <a:srgbClr val="002060"/>
                </a:solidFill>
                <a:latin typeface="Century Gothic"/>
                <a:ea typeface="Century Gothic"/>
                <a:cs typeface="Century Gothic"/>
                <a:sym typeface="Century Gothic"/>
              </a:rPr>
              <a:t>			</a:t>
            </a:r>
            <a:endParaRPr sz="1600" dirty="0">
              <a:solidFill>
                <a:srgbClr val="002060"/>
              </a:solidFill>
            </a:endParaRPr>
          </a:p>
          <a:p>
            <a:pPr marL="0" marR="0" lvl="0" indent="0" algn="l" rtl="0">
              <a:lnSpc>
                <a:spcPct val="110000"/>
              </a:lnSpc>
              <a:spcBef>
                <a:spcPts val="0"/>
              </a:spcBef>
              <a:spcAft>
                <a:spcPts val="0"/>
              </a:spcAft>
              <a:buNone/>
            </a:pPr>
            <a:endParaRPr sz="3200" b="0" i="0" u="none" strike="noStrike" cap="none" dirty="0">
              <a:solidFill>
                <a:srgbClr val="002060"/>
              </a:solidFill>
              <a:latin typeface="Century Gothic"/>
              <a:ea typeface="Century Gothic"/>
              <a:cs typeface="Century Gothic"/>
              <a:sym typeface="Century Gothic"/>
            </a:endParaRPr>
          </a:p>
        </p:txBody>
      </p:sp>
      <p:sp>
        <p:nvSpPr>
          <p:cNvPr id="153" name="Google Shape;153;p2"/>
          <p:cNvSpPr txBox="1"/>
          <p:nvPr/>
        </p:nvSpPr>
        <p:spPr>
          <a:xfrm>
            <a:off x="339696" y="3599930"/>
            <a:ext cx="162408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dirty="0" err="1">
                <a:solidFill>
                  <a:srgbClr val="002060"/>
                </a:solidFill>
                <a:latin typeface="Century Gothic"/>
                <a:ea typeface="Century Gothic"/>
                <a:cs typeface="Century Gothic"/>
                <a:sym typeface="Century Gothic"/>
              </a:rPr>
              <a:t>segú</a:t>
            </a:r>
            <a:r>
              <a:rPr lang="en-GB" sz="3200" b="1" i="0" u="none" strike="noStrike" cap="none" dirty="0" err="1">
                <a:solidFill>
                  <a:srgbClr val="002060"/>
                </a:solidFill>
                <a:latin typeface="Century Gothic"/>
                <a:ea typeface="Century Gothic"/>
                <a:cs typeface="Century Gothic"/>
                <a:sym typeface="Century Gothic"/>
              </a:rPr>
              <a:t>n</a:t>
            </a:r>
            <a:endParaRPr sz="3200" b="1" i="0" u="none" strike="noStrike" cap="none" dirty="0">
              <a:solidFill>
                <a:srgbClr val="002060"/>
              </a:solidFill>
              <a:latin typeface="Century Gothic"/>
              <a:ea typeface="Century Gothic"/>
              <a:cs typeface="Century Gothic"/>
              <a:sym typeface="Century Gothic"/>
            </a:endParaRPr>
          </a:p>
        </p:txBody>
      </p:sp>
      <p:sp>
        <p:nvSpPr>
          <p:cNvPr id="154" name="Google Shape;154;p2"/>
          <p:cNvSpPr txBox="1"/>
          <p:nvPr/>
        </p:nvSpPr>
        <p:spPr>
          <a:xfrm>
            <a:off x="3157373" y="3573548"/>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dirty="0" err="1">
                <a:solidFill>
                  <a:srgbClr val="002060"/>
                </a:solidFill>
                <a:latin typeface="Century Gothic"/>
                <a:ea typeface="Century Gothic"/>
                <a:cs typeface="Century Gothic"/>
                <a:sym typeface="Century Gothic"/>
              </a:rPr>
              <a:t>despué</a:t>
            </a:r>
            <a:r>
              <a:rPr lang="en-GB" sz="3200" b="1" i="0" u="none" strike="noStrike" cap="none" dirty="0" err="1">
                <a:solidFill>
                  <a:srgbClr val="002060"/>
                </a:solidFill>
                <a:latin typeface="Century Gothic"/>
                <a:ea typeface="Century Gothic"/>
                <a:cs typeface="Century Gothic"/>
                <a:sym typeface="Century Gothic"/>
              </a:rPr>
              <a:t>s</a:t>
            </a:r>
            <a:endParaRPr sz="3200" b="1" i="0" u="none" strike="noStrike" cap="none" dirty="0">
              <a:solidFill>
                <a:srgbClr val="002060"/>
              </a:solidFill>
              <a:latin typeface="Century Gothic"/>
              <a:ea typeface="Century Gothic"/>
              <a:cs typeface="Century Gothic"/>
              <a:sym typeface="Century Gothic"/>
            </a:endParaRPr>
          </a:p>
        </p:txBody>
      </p:sp>
      <p:sp>
        <p:nvSpPr>
          <p:cNvPr id="155" name="Google Shape;155;p2"/>
          <p:cNvSpPr txBox="1"/>
          <p:nvPr/>
        </p:nvSpPr>
        <p:spPr>
          <a:xfrm>
            <a:off x="6291225" y="3525835"/>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dirty="0" err="1">
                <a:solidFill>
                  <a:srgbClr val="002060"/>
                </a:solidFill>
                <a:latin typeface="Century Gothic"/>
                <a:ea typeface="Century Gothic"/>
                <a:cs typeface="Century Gothic"/>
                <a:sym typeface="Century Gothic"/>
              </a:rPr>
              <a:t>quizá</a:t>
            </a:r>
            <a:r>
              <a:rPr lang="en-GB" sz="3200" b="1" i="0" u="none" strike="noStrike" cap="none" dirty="0" err="1">
                <a:solidFill>
                  <a:srgbClr val="002060"/>
                </a:solidFill>
                <a:latin typeface="Century Gothic"/>
                <a:ea typeface="Century Gothic"/>
                <a:cs typeface="Century Gothic"/>
                <a:sym typeface="Century Gothic"/>
              </a:rPr>
              <a:t>s</a:t>
            </a:r>
            <a:endParaRPr sz="3200" b="1" i="0" u="none" strike="noStrike" cap="none" dirty="0">
              <a:solidFill>
                <a:srgbClr val="002060"/>
              </a:solidFill>
              <a:latin typeface="Century Gothic"/>
              <a:ea typeface="Century Gothic"/>
              <a:cs typeface="Century Gothic"/>
              <a:sym typeface="Century Gothic"/>
            </a:endParaRPr>
          </a:p>
        </p:txBody>
      </p:sp>
      <p:sp>
        <p:nvSpPr>
          <p:cNvPr id="156" name="Google Shape;156;p2"/>
          <p:cNvSpPr txBox="1"/>
          <p:nvPr/>
        </p:nvSpPr>
        <p:spPr>
          <a:xfrm>
            <a:off x="9109792" y="354340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002060"/>
                </a:solidFill>
                <a:latin typeface="Century Gothic"/>
                <a:ea typeface="Century Gothic"/>
                <a:cs typeface="Century Gothic"/>
                <a:sym typeface="Century Gothic"/>
              </a:rPr>
              <a:t>tambié</a:t>
            </a:r>
            <a:r>
              <a:rPr lang="en-GB" sz="3200" b="1" i="0" u="none" strike="noStrike" cap="none">
                <a:solidFill>
                  <a:srgbClr val="002060"/>
                </a:solidFill>
                <a:latin typeface="Century Gothic"/>
                <a:ea typeface="Century Gothic"/>
                <a:cs typeface="Century Gothic"/>
                <a:sym typeface="Century Gothic"/>
              </a:rPr>
              <a:t>n</a:t>
            </a:r>
            <a:endParaRPr sz="3200" b="1" i="0" u="none" strike="noStrike" cap="none">
              <a:solidFill>
                <a:srgbClr val="002060"/>
              </a:solidFill>
              <a:latin typeface="Century Gothic"/>
              <a:ea typeface="Century Gothic"/>
              <a:cs typeface="Century Gothic"/>
              <a:sym typeface="Century Gothic"/>
            </a:endParaRPr>
          </a:p>
        </p:txBody>
      </p:sp>
      <p:sp>
        <p:nvSpPr>
          <p:cNvPr id="161" name="Google Shape;161;p2"/>
          <p:cNvSpPr txBox="1"/>
          <p:nvPr/>
        </p:nvSpPr>
        <p:spPr>
          <a:xfrm>
            <a:off x="338326" y="5287540"/>
            <a:ext cx="1638640" cy="584776"/>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dirty="0" err="1">
                <a:solidFill>
                  <a:srgbClr val="002060"/>
                </a:solidFill>
                <a:latin typeface="Century Gothic"/>
                <a:ea typeface="Century Gothic"/>
                <a:cs typeface="Century Gothic"/>
                <a:sym typeface="Century Gothic"/>
              </a:rPr>
              <a:t>relo</a:t>
            </a:r>
            <a:r>
              <a:rPr lang="en-GB" sz="3200" b="1" i="0" u="none" strike="noStrike" cap="none" dirty="0" err="1">
                <a:solidFill>
                  <a:srgbClr val="002060"/>
                </a:solidFill>
                <a:latin typeface="Century Gothic"/>
                <a:ea typeface="Century Gothic"/>
                <a:cs typeface="Century Gothic"/>
                <a:sym typeface="Century Gothic"/>
              </a:rPr>
              <a:t>j</a:t>
            </a:r>
            <a:endParaRPr sz="3200" b="1" i="0" u="none" strike="noStrike" cap="none" dirty="0">
              <a:solidFill>
                <a:srgbClr val="002060"/>
              </a:solidFill>
              <a:latin typeface="Century Gothic"/>
              <a:ea typeface="Century Gothic"/>
              <a:cs typeface="Century Gothic"/>
              <a:sym typeface="Century Gothic"/>
            </a:endParaRPr>
          </a:p>
        </p:txBody>
      </p:sp>
      <p:sp>
        <p:nvSpPr>
          <p:cNvPr id="162" name="Google Shape;162;p2"/>
          <p:cNvSpPr txBox="1"/>
          <p:nvPr/>
        </p:nvSpPr>
        <p:spPr>
          <a:xfrm>
            <a:off x="3132325" y="5321407"/>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002060"/>
                </a:solidFill>
                <a:latin typeface="Century Gothic"/>
                <a:ea typeface="Century Gothic"/>
                <a:cs typeface="Century Gothic"/>
                <a:sym typeface="Century Gothic"/>
              </a:rPr>
              <a:t>realida</a:t>
            </a:r>
            <a:r>
              <a:rPr lang="en-GB" sz="3200" b="1" i="0" u="none" strike="noStrike" cap="none">
                <a:solidFill>
                  <a:srgbClr val="002060"/>
                </a:solidFill>
                <a:latin typeface="Century Gothic"/>
                <a:ea typeface="Century Gothic"/>
                <a:cs typeface="Century Gothic"/>
                <a:sym typeface="Century Gothic"/>
              </a:rPr>
              <a:t>d</a:t>
            </a:r>
            <a:endParaRPr sz="3200" b="1" i="0" u="none" strike="noStrike" cap="none">
              <a:solidFill>
                <a:srgbClr val="002060"/>
              </a:solidFill>
              <a:latin typeface="Century Gothic"/>
              <a:ea typeface="Century Gothic"/>
              <a:cs typeface="Century Gothic"/>
              <a:sym typeface="Century Gothic"/>
            </a:endParaRPr>
          </a:p>
        </p:txBody>
      </p:sp>
      <p:sp>
        <p:nvSpPr>
          <p:cNvPr id="163" name="Google Shape;163;p2"/>
          <p:cNvSpPr txBox="1"/>
          <p:nvPr/>
        </p:nvSpPr>
        <p:spPr>
          <a:xfrm>
            <a:off x="6281926" y="5304473"/>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002060"/>
                </a:solidFill>
                <a:latin typeface="Century Gothic"/>
                <a:ea typeface="Century Gothic"/>
                <a:cs typeface="Century Gothic"/>
                <a:sym typeface="Century Gothic"/>
              </a:rPr>
              <a:t>tota</a:t>
            </a:r>
            <a:r>
              <a:rPr lang="en-GB" sz="3200" b="1" i="0" u="none" strike="noStrike" cap="none">
                <a:solidFill>
                  <a:srgbClr val="002060"/>
                </a:solidFill>
                <a:latin typeface="Century Gothic"/>
                <a:ea typeface="Century Gothic"/>
                <a:cs typeface="Century Gothic"/>
                <a:sym typeface="Century Gothic"/>
              </a:rPr>
              <a:t>l</a:t>
            </a:r>
            <a:endParaRPr sz="3200" b="1" i="0" u="none" strike="noStrike" cap="none">
              <a:solidFill>
                <a:srgbClr val="002060"/>
              </a:solidFill>
              <a:latin typeface="Century Gothic"/>
              <a:ea typeface="Century Gothic"/>
              <a:cs typeface="Century Gothic"/>
              <a:sym typeface="Century Gothic"/>
            </a:endParaRPr>
          </a:p>
        </p:txBody>
      </p:sp>
      <p:sp>
        <p:nvSpPr>
          <p:cNvPr id="164" name="Google Shape;164;p2"/>
          <p:cNvSpPr txBox="1"/>
          <p:nvPr/>
        </p:nvSpPr>
        <p:spPr>
          <a:xfrm>
            <a:off x="9109792" y="5304472"/>
            <a:ext cx="1958414" cy="584775"/>
          </a:xfrm>
          <a:prstGeom prst="rect">
            <a:avLst/>
          </a:prstGeom>
          <a:solidFill>
            <a:srgbClr val="FFF2CC"/>
          </a:solid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dirty="0" err="1">
                <a:solidFill>
                  <a:srgbClr val="002060"/>
                </a:solidFill>
                <a:latin typeface="Century Gothic"/>
                <a:ea typeface="Century Gothic"/>
                <a:cs typeface="Century Gothic"/>
                <a:sym typeface="Century Gothic"/>
              </a:rPr>
              <a:t>colo</a:t>
            </a:r>
            <a:r>
              <a:rPr lang="en-GB" sz="3200" b="1" i="0" u="none" strike="noStrike" cap="none" dirty="0" err="1">
                <a:solidFill>
                  <a:srgbClr val="002060"/>
                </a:solidFill>
                <a:latin typeface="Century Gothic"/>
                <a:ea typeface="Century Gothic"/>
                <a:cs typeface="Century Gothic"/>
                <a:sym typeface="Century Gothic"/>
              </a:rPr>
              <a:t>r</a:t>
            </a:r>
            <a:endParaRPr sz="3200" b="1" i="0" u="none" strike="noStrike" cap="none" dirty="0">
              <a:solidFill>
                <a:srgbClr val="002060"/>
              </a:solidFill>
              <a:latin typeface="Century Gothic"/>
              <a:ea typeface="Century Gothic"/>
              <a:cs typeface="Century Gothic"/>
              <a:sym typeface="Century Gothic"/>
            </a:endParaRPr>
          </a:p>
        </p:txBody>
      </p:sp>
      <p:sp>
        <p:nvSpPr>
          <p:cNvPr id="166" name="Google Shape;166;p2"/>
          <p:cNvSpPr txBox="1"/>
          <p:nvPr/>
        </p:nvSpPr>
        <p:spPr>
          <a:xfrm>
            <a:off x="3469892" y="1666226"/>
            <a:ext cx="57573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n</a:t>
            </a:r>
            <a:endParaRPr sz="1600" dirty="0">
              <a:solidFill>
                <a:srgbClr val="002060"/>
              </a:solidFill>
            </a:endParaRPr>
          </a:p>
        </p:txBody>
      </p:sp>
      <p:sp>
        <p:nvSpPr>
          <p:cNvPr id="167" name="Google Shape;167;p2"/>
          <p:cNvSpPr txBox="1"/>
          <p:nvPr/>
        </p:nvSpPr>
        <p:spPr>
          <a:xfrm>
            <a:off x="4578899" y="1666226"/>
            <a:ext cx="54186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a:t>
            </a:r>
            <a:endParaRPr sz="1600" dirty="0">
              <a:solidFill>
                <a:srgbClr val="002060"/>
              </a:solidFill>
            </a:endParaRPr>
          </a:p>
        </p:txBody>
      </p:sp>
      <p:sp>
        <p:nvSpPr>
          <p:cNvPr id="2" name="Rectangle 1"/>
          <p:cNvSpPr/>
          <p:nvPr/>
        </p:nvSpPr>
        <p:spPr>
          <a:xfrm>
            <a:off x="338326" y="4471530"/>
            <a:ext cx="9129422" cy="566309"/>
          </a:xfrm>
          <a:prstGeom prst="rect">
            <a:avLst/>
          </a:prstGeom>
        </p:spPr>
        <p:txBody>
          <a:bodyPr wrap="none">
            <a:spAutoFit/>
          </a:bodyPr>
          <a:lstStyle/>
          <a:p>
            <a:pPr lvl="0">
              <a:lnSpc>
                <a:spcPct val="110000"/>
              </a:lnSpc>
            </a:pPr>
            <a:r>
              <a:rPr lang="en-GB" sz="2800">
                <a:solidFill>
                  <a:srgbClr val="002060"/>
                </a:solidFill>
                <a:latin typeface="Century Gothic"/>
                <a:ea typeface="Century Gothic"/>
                <a:cs typeface="Century Gothic"/>
                <a:sym typeface="Century Gothic"/>
              </a:rPr>
              <a:t>If it ends in any other consonant, no accent is used.</a:t>
            </a:r>
            <a:endParaRPr lang="en-GB" sz="2800">
              <a:solidFill>
                <a:srgbClr val="002060"/>
              </a:solidFill>
            </a:endParaRPr>
          </a:p>
        </p:txBody>
      </p:sp>
      <p:sp>
        <p:nvSpPr>
          <p:cNvPr id="3" name="Rectangle 2"/>
          <p:cNvSpPr/>
          <p:nvPr/>
        </p:nvSpPr>
        <p:spPr>
          <a:xfrm>
            <a:off x="224026" y="2897213"/>
            <a:ext cx="1843774" cy="528927"/>
          </a:xfrm>
          <a:prstGeom prst="rect">
            <a:avLst/>
          </a:prstGeom>
        </p:spPr>
        <p:txBody>
          <a:bodyPr wrap="none">
            <a:spAutoFit/>
          </a:bodyPr>
          <a:lstStyle/>
          <a:p>
            <a:pPr lvl="0">
              <a:lnSpc>
                <a:spcPct val="110000"/>
              </a:lnSpc>
            </a:pPr>
            <a:r>
              <a:rPr lang="en-GB" sz="2800" b="1">
                <a:solidFill>
                  <a:srgbClr val="002060"/>
                </a:solidFill>
                <a:latin typeface="Century Gothic"/>
                <a:ea typeface="Century Gothic"/>
                <a:cs typeface="Century Gothic"/>
                <a:sym typeface="Century Gothic"/>
              </a:rPr>
              <a:t>Ejemplos:</a:t>
            </a:r>
            <a:endParaRPr lang="en-GB" sz="28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 descr="background rectangle"/>
          <p:cNvPicPr preferRelativeResize="0"/>
          <p:nvPr/>
        </p:nvPicPr>
        <p:blipFill rotWithShape="1">
          <a:blip r:embed="rId3">
            <a:alphaModFix/>
          </a:blip>
          <a:srcRect/>
          <a:stretch/>
        </p:blipFill>
        <p:spPr>
          <a:xfrm>
            <a:off x="0" y="296863"/>
            <a:ext cx="5317067" cy="867128"/>
          </a:xfrm>
          <a:prstGeom prst="rect">
            <a:avLst/>
          </a:prstGeom>
          <a:noFill/>
          <a:ln>
            <a:noFill/>
          </a:ln>
        </p:spPr>
      </p:pic>
      <p:sp>
        <p:nvSpPr>
          <p:cNvPr id="174" name="Google Shape;174;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Fonética</a:t>
            </a:r>
            <a:endParaRPr sz="2800" b="1">
              <a:solidFill>
                <a:schemeClr val="lt1"/>
              </a:solidFill>
            </a:endParaRPr>
          </a:p>
        </p:txBody>
      </p:sp>
      <p:sp>
        <p:nvSpPr>
          <p:cNvPr id="175" name="Google Shape;175;p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FFFFFF"/>
                </a:solidFill>
                <a:latin typeface="Century Gothic"/>
                <a:ea typeface="Century Gothic"/>
                <a:cs typeface="Century Gothic"/>
                <a:sym typeface="Century Gothic"/>
              </a:rPr>
              <a:t>escuchar</a:t>
            </a:r>
            <a:endParaRPr sz="2000" b="1" i="0" u="none" strike="noStrike" cap="none">
              <a:solidFill>
                <a:srgbClr val="FFFFFF"/>
              </a:solidFill>
              <a:latin typeface="Century Gothic"/>
              <a:ea typeface="Century Gothic"/>
              <a:cs typeface="Century Gothic"/>
              <a:sym typeface="Century Gothic"/>
            </a:endParaRPr>
          </a:p>
        </p:txBody>
      </p:sp>
      <p:sp>
        <p:nvSpPr>
          <p:cNvPr id="176" name="Google Shape;176;p3"/>
          <p:cNvSpPr txBox="1"/>
          <p:nvPr/>
        </p:nvSpPr>
        <p:spPr>
          <a:xfrm>
            <a:off x="257426" y="1168546"/>
            <a:ext cx="894701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dirty="0" err="1">
                <a:solidFill>
                  <a:srgbClr val="002060"/>
                </a:solidFill>
                <a:latin typeface="Century Gothic"/>
                <a:ea typeface="Century Gothic"/>
                <a:cs typeface="Century Gothic"/>
                <a:sym typeface="Century Gothic"/>
              </a:rPr>
              <a:t>Escucha</a:t>
            </a:r>
            <a:r>
              <a:rPr lang="en-GB" sz="2400" b="1" i="0" u="none" strike="noStrike" cap="none" dirty="0">
                <a:solidFill>
                  <a:srgbClr val="002060"/>
                </a:solidFill>
                <a:latin typeface="Century Gothic"/>
                <a:ea typeface="Century Gothic"/>
                <a:cs typeface="Century Gothic"/>
                <a:sym typeface="Century Gothic"/>
              </a:rPr>
              <a:t> y escribe las palabras: </a:t>
            </a:r>
            <a:r>
              <a:rPr lang="en-GB" sz="2400" b="1" i="0" u="none" strike="noStrike" cap="none">
                <a:solidFill>
                  <a:srgbClr val="002060"/>
                </a:solidFill>
                <a:latin typeface="Century Gothic"/>
                <a:ea typeface="Century Gothic"/>
                <a:cs typeface="Century Gothic"/>
                <a:sym typeface="Century Gothic"/>
              </a:rPr>
              <a:t>¿llevan</a:t>
            </a:r>
            <a:r>
              <a:rPr lang="en-GB" sz="2400" b="1">
                <a:solidFill>
                  <a:srgbClr val="002060"/>
                </a:solidFill>
                <a:latin typeface="Century Gothic"/>
                <a:ea typeface="Century Gothic"/>
                <a:cs typeface="Century Gothic"/>
                <a:sym typeface="Century Gothic"/>
              </a:rPr>
              <a:t> tilde</a:t>
            </a:r>
            <a:r>
              <a:rPr lang="en-GB" sz="2400" b="1" i="0" u="none" strike="noStrike" cap="none">
                <a:solidFill>
                  <a:srgbClr val="002060"/>
                </a:solidFill>
                <a:latin typeface="Century Gothic"/>
                <a:ea typeface="Century Gothic"/>
                <a:cs typeface="Century Gothic"/>
                <a:sym typeface="Century Gothic"/>
              </a:rPr>
              <a:t> </a:t>
            </a:r>
            <a:r>
              <a:rPr lang="en-GB" sz="2400" b="1" i="0" u="none" strike="noStrike" cap="none" dirty="0">
                <a:solidFill>
                  <a:srgbClr val="002060"/>
                </a:solidFill>
                <a:latin typeface="Century Gothic"/>
                <a:ea typeface="Century Gothic"/>
                <a:cs typeface="Century Gothic"/>
                <a:sym typeface="Century Gothic"/>
              </a:rPr>
              <a:t>o no?</a:t>
            </a:r>
            <a:endParaRPr sz="2400" b="1" dirty="0">
              <a:solidFill>
                <a:srgbClr val="002060"/>
              </a:solidFill>
              <a:latin typeface="Century Gothic"/>
              <a:ea typeface="Century Gothic"/>
              <a:cs typeface="Century Gothic"/>
              <a:sym typeface="Century Gothic"/>
            </a:endParaRPr>
          </a:p>
        </p:txBody>
      </p:sp>
      <p:graphicFrame>
        <p:nvGraphicFramePr>
          <p:cNvPr id="177" name="Google Shape;177;p3"/>
          <p:cNvGraphicFramePr/>
          <p:nvPr>
            <p:extLst>
              <p:ext uri="{D42A27DB-BD31-4B8C-83A1-F6EECF244321}">
                <p14:modId xmlns:p14="http://schemas.microsoft.com/office/powerpoint/2010/main" val="3261005126"/>
              </p:ext>
            </p:extLst>
          </p:nvPr>
        </p:nvGraphicFramePr>
        <p:xfrm>
          <a:off x="343365" y="1723937"/>
          <a:ext cx="11377580" cy="4455190"/>
        </p:xfrm>
        <a:graphic>
          <a:graphicData uri="http://schemas.openxmlformats.org/drawingml/2006/table">
            <a:tbl>
              <a:tblPr firstRow="1" bandRow="1">
                <a:noFill/>
                <a:tableStyleId>{DCF07AD1-ED91-461E-8050-30C504A3F58A}</a:tableStyleId>
              </a:tblPr>
              <a:tblGrid>
                <a:gridCol w="598744">
                  <a:extLst>
                    <a:ext uri="{9D8B030D-6E8A-4147-A177-3AD203B41FA5}">
                      <a16:colId xmlns:a16="http://schemas.microsoft.com/office/drawing/2014/main" val="20000"/>
                    </a:ext>
                  </a:extLst>
                </a:gridCol>
                <a:gridCol w="5001491">
                  <a:extLst>
                    <a:ext uri="{9D8B030D-6E8A-4147-A177-3AD203B41FA5}">
                      <a16:colId xmlns:a16="http://schemas.microsoft.com/office/drawing/2014/main" val="20001"/>
                    </a:ext>
                  </a:extLst>
                </a:gridCol>
                <a:gridCol w="540327">
                  <a:extLst>
                    <a:ext uri="{9D8B030D-6E8A-4147-A177-3AD203B41FA5}">
                      <a16:colId xmlns:a16="http://schemas.microsoft.com/office/drawing/2014/main" val="20002"/>
                    </a:ext>
                  </a:extLst>
                </a:gridCol>
                <a:gridCol w="5237018">
                  <a:extLst>
                    <a:ext uri="{9D8B030D-6E8A-4147-A177-3AD203B41FA5}">
                      <a16:colId xmlns:a16="http://schemas.microsoft.com/office/drawing/2014/main" val="20003"/>
                    </a:ext>
                  </a:extLst>
                </a:gridCol>
              </a:tblGrid>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891038">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4"/>
                  </a:ext>
                </a:extLst>
              </a:tr>
            </a:tbl>
          </a:graphicData>
        </a:graphic>
      </p:graphicFrame>
      <p:sp>
        <p:nvSpPr>
          <p:cNvPr id="178" name="Google Shape;178;p3">
            <a:hlinkClick r:id="" action="ppaction://noaction">
              <a:snd r:embed="rId4" name="televisio%CC%81n.wav"/>
            </a:hlinkClick>
          </p:cNvPr>
          <p:cNvSpPr/>
          <p:nvPr/>
        </p:nvSpPr>
        <p:spPr>
          <a:xfrm>
            <a:off x="418730" y="196244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chemeClr val="bg1"/>
                </a:solidFill>
                <a:latin typeface="Century Gothic"/>
                <a:ea typeface="Century Gothic"/>
                <a:cs typeface="Century Gothic"/>
                <a:sym typeface="Century Gothic"/>
              </a:rPr>
              <a:t>1</a:t>
            </a:r>
            <a:endParaRPr dirty="0">
              <a:solidFill>
                <a:schemeClr val="bg1"/>
              </a:solidFill>
            </a:endParaRPr>
          </a:p>
        </p:txBody>
      </p:sp>
      <p:sp>
        <p:nvSpPr>
          <p:cNvPr id="179" name="Google Shape;179;p3">
            <a:hlinkClick r:id="" action="ppaction://noaction">
              <a:snd r:embed="rId5" name="azul.wav"/>
            </a:hlinkClick>
          </p:cNvPr>
          <p:cNvSpPr/>
          <p:nvPr/>
        </p:nvSpPr>
        <p:spPr>
          <a:xfrm>
            <a:off x="418730" y="283364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2</a:t>
            </a:r>
            <a:endParaRPr sz="2000" b="1" i="0" u="none" strike="noStrike" cap="none">
              <a:solidFill>
                <a:schemeClr val="bg1"/>
              </a:solidFill>
              <a:latin typeface="Century Gothic"/>
              <a:ea typeface="Century Gothic"/>
              <a:cs typeface="Century Gothic"/>
              <a:sym typeface="Century Gothic"/>
            </a:endParaRPr>
          </a:p>
        </p:txBody>
      </p:sp>
      <p:sp>
        <p:nvSpPr>
          <p:cNvPr id="180" name="Google Shape;180;p3">
            <a:hlinkClick r:id="" action="ppaction://noaction">
              <a:snd r:embed="rId6" name="escoce%CC%81s.wav"/>
            </a:hlinkClick>
          </p:cNvPr>
          <p:cNvSpPr/>
          <p:nvPr/>
        </p:nvSpPr>
        <p:spPr>
          <a:xfrm>
            <a:off x="438630" y="372701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3</a:t>
            </a:r>
            <a:endParaRPr sz="2000" b="1" i="0" u="none" strike="noStrike" cap="none">
              <a:solidFill>
                <a:schemeClr val="bg1"/>
              </a:solidFill>
              <a:latin typeface="Century Gothic"/>
              <a:ea typeface="Century Gothic"/>
              <a:cs typeface="Century Gothic"/>
              <a:sym typeface="Century Gothic"/>
            </a:endParaRPr>
          </a:p>
        </p:txBody>
      </p:sp>
      <p:sp>
        <p:nvSpPr>
          <p:cNvPr id="181" name="Google Shape;181;p3">
            <a:hlinkClick r:id="" action="ppaction://noaction">
              <a:snd r:embed="rId7" name="real.wav"/>
            </a:hlinkClick>
          </p:cNvPr>
          <p:cNvSpPr/>
          <p:nvPr/>
        </p:nvSpPr>
        <p:spPr>
          <a:xfrm>
            <a:off x="418730" y="466064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4</a:t>
            </a:r>
            <a:endParaRPr sz="2000" b="1" i="0" u="none" strike="noStrike" cap="none">
              <a:solidFill>
                <a:schemeClr val="bg1"/>
              </a:solidFill>
              <a:latin typeface="Century Gothic"/>
              <a:ea typeface="Century Gothic"/>
              <a:cs typeface="Century Gothic"/>
              <a:sym typeface="Century Gothic"/>
            </a:endParaRPr>
          </a:p>
        </p:txBody>
      </p:sp>
      <p:sp>
        <p:nvSpPr>
          <p:cNvPr id="182" name="Google Shape;182;p3">
            <a:hlinkClick r:id="" action="ppaction://noaction">
              <a:snd r:embed="rId8" name="capita%CC%81n.wav"/>
            </a:hlinkClick>
          </p:cNvPr>
          <p:cNvSpPr/>
          <p:nvPr/>
        </p:nvSpPr>
        <p:spPr>
          <a:xfrm>
            <a:off x="438630" y="55362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5</a:t>
            </a:r>
            <a:endParaRPr sz="2000" b="1" i="0" u="none" strike="noStrike" cap="none">
              <a:solidFill>
                <a:schemeClr val="bg1"/>
              </a:solidFill>
              <a:latin typeface="Century Gothic"/>
              <a:ea typeface="Century Gothic"/>
              <a:cs typeface="Century Gothic"/>
              <a:sym typeface="Century Gothic"/>
            </a:endParaRPr>
          </a:p>
        </p:txBody>
      </p:sp>
      <p:sp>
        <p:nvSpPr>
          <p:cNvPr id="183" name="Google Shape;183;p3">
            <a:hlinkClick r:id="" action="ppaction://noaction">
              <a:snd r:embed="rId9" name="france%CC%81s.wav"/>
            </a:hlinkClick>
          </p:cNvPr>
          <p:cNvSpPr/>
          <p:nvPr/>
        </p:nvSpPr>
        <p:spPr>
          <a:xfrm>
            <a:off x="6018060" y="192525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6</a:t>
            </a:r>
            <a:endParaRPr sz="2000" b="1" i="0" u="none" strike="noStrike" cap="none">
              <a:solidFill>
                <a:schemeClr val="bg1"/>
              </a:solidFill>
              <a:latin typeface="Century Gothic"/>
              <a:ea typeface="Century Gothic"/>
              <a:cs typeface="Century Gothic"/>
              <a:sym typeface="Century Gothic"/>
            </a:endParaRPr>
          </a:p>
        </p:txBody>
      </p:sp>
      <p:sp>
        <p:nvSpPr>
          <p:cNvPr id="184" name="Google Shape;184;p3">
            <a:hlinkClick r:id="" action="ppaction://noaction">
              <a:snd r:embed="rId10" name="claridad.wav"/>
            </a:hlinkClick>
          </p:cNvPr>
          <p:cNvSpPr/>
          <p:nvPr/>
        </p:nvSpPr>
        <p:spPr>
          <a:xfrm>
            <a:off x="6015855" y="287954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7</a:t>
            </a:r>
            <a:endParaRPr sz="2000" b="1" i="0" u="none" strike="noStrike" cap="none">
              <a:solidFill>
                <a:schemeClr val="bg1"/>
              </a:solidFill>
              <a:latin typeface="Century Gothic"/>
              <a:ea typeface="Century Gothic"/>
              <a:cs typeface="Century Gothic"/>
              <a:sym typeface="Century Gothic"/>
            </a:endParaRPr>
          </a:p>
        </p:txBody>
      </p:sp>
      <p:sp>
        <p:nvSpPr>
          <p:cNvPr id="185" name="Google Shape;185;p3">
            <a:hlinkClick r:id="" action="ppaction://noaction">
              <a:snd r:embed="rId11" name="rato%CC%81n.wav"/>
            </a:hlinkClick>
          </p:cNvPr>
          <p:cNvSpPr/>
          <p:nvPr/>
        </p:nvSpPr>
        <p:spPr>
          <a:xfrm>
            <a:off x="6019463" y="370781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8</a:t>
            </a:r>
            <a:endParaRPr sz="2000" b="1" i="0" u="none" strike="noStrike" cap="none">
              <a:solidFill>
                <a:schemeClr val="bg1"/>
              </a:solidFill>
              <a:latin typeface="Century Gothic"/>
              <a:ea typeface="Century Gothic"/>
              <a:cs typeface="Century Gothic"/>
              <a:sym typeface="Century Gothic"/>
            </a:endParaRPr>
          </a:p>
        </p:txBody>
      </p:sp>
      <p:sp>
        <p:nvSpPr>
          <p:cNvPr id="186" name="Google Shape;186;p3">
            <a:hlinkClick r:id="" action="ppaction://noaction">
              <a:snd r:embed="rId12" name="gale%CC%81s.wav"/>
            </a:hlinkClick>
          </p:cNvPr>
          <p:cNvSpPr/>
          <p:nvPr/>
        </p:nvSpPr>
        <p:spPr>
          <a:xfrm>
            <a:off x="6007055" y="464720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9</a:t>
            </a:r>
            <a:endParaRPr sz="2000" b="1" i="0" u="none" strike="noStrike" cap="none">
              <a:solidFill>
                <a:schemeClr val="bg1"/>
              </a:solidFill>
              <a:latin typeface="Century Gothic"/>
              <a:ea typeface="Century Gothic"/>
              <a:cs typeface="Century Gothic"/>
              <a:sym typeface="Century Gothic"/>
            </a:endParaRPr>
          </a:p>
        </p:txBody>
      </p:sp>
      <p:sp>
        <p:nvSpPr>
          <p:cNvPr id="187" name="Google Shape;187;p3">
            <a:hlinkClick r:id="" action="ppaction://noaction">
              <a:snd r:embed="rId13" name="emocio%CC%81n.wav"/>
            </a:hlinkClick>
          </p:cNvPr>
          <p:cNvSpPr/>
          <p:nvPr/>
        </p:nvSpPr>
        <p:spPr>
          <a:xfrm>
            <a:off x="6007055" y="55362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chemeClr val="bg1"/>
                </a:solidFill>
                <a:latin typeface="Century Gothic"/>
                <a:ea typeface="Century Gothic"/>
                <a:cs typeface="Century Gothic"/>
                <a:sym typeface="Century Gothic"/>
              </a:rPr>
              <a:t>10</a:t>
            </a:r>
            <a:endParaRPr sz="2000" b="1" i="0" u="none" strike="noStrike" cap="none">
              <a:solidFill>
                <a:schemeClr val="bg1"/>
              </a:solidFill>
              <a:latin typeface="Century Gothic"/>
              <a:ea typeface="Century Gothic"/>
              <a:cs typeface="Century Gothic"/>
              <a:sym typeface="Century Gothic"/>
            </a:endParaRPr>
          </a:p>
        </p:txBody>
      </p:sp>
      <p:sp>
        <p:nvSpPr>
          <p:cNvPr id="188" name="Google Shape;188;p3"/>
          <p:cNvSpPr txBox="1"/>
          <p:nvPr/>
        </p:nvSpPr>
        <p:spPr>
          <a:xfrm>
            <a:off x="960038" y="1939935"/>
            <a:ext cx="171974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televisión</a:t>
            </a:r>
            <a:endParaRPr sz="2400" dirty="0">
              <a:solidFill>
                <a:srgbClr val="002060"/>
              </a:solidFill>
              <a:latin typeface="Century Gothic"/>
              <a:ea typeface="Century Gothic"/>
              <a:cs typeface="Century Gothic"/>
              <a:sym typeface="Century Gothic"/>
            </a:endParaRPr>
          </a:p>
        </p:txBody>
      </p:sp>
      <p:sp>
        <p:nvSpPr>
          <p:cNvPr id="189" name="Google Shape;189;p3"/>
          <p:cNvSpPr txBox="1"/>
          <p:nvPr/>
        </p:nvSpPr>
        <p:spPr>
          <a:xfrm>
            <a:off x="960038" y="2860011"/>
            <a:ext cx="17462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azul</a:t>
            </a:r>
            <a:endParaRPr sz="2400">
              <a:solidFill>
                <a:srgbClr val="002060"/>
              </a:solidFill>
              <a:latin typeface="Century Gothic"/>
              <a:ea typeface="Century Gothic"/>
              <a:cs typeface="Century Gothic"/>
              <a:sym typeface="Century Gothic"/>
            </a:endParaRPr>
          </a:p>
        </p:txBody>
      </p:sp>
      <p:sp>
        <p:nvSpPr>
          <p:cNvPr id="190" name="Google Shape;190;p3"/>
          <p:cNvSpPr txBox="1"/>
          <p:nvPr/>
        </p:nvSpPr>
        <p:spPr>
          <a:xfrm>
            <a:off x="960038" y="3707813"/>
            <a:ext cx="16668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escocés</a:t>
            </a:r>
            <a:endParaRPr sz="2400">
              <a:solidFill>
                <a:srgbClr val="002060"/>
              </a:solidFill>
              <a:latin typeface="Century Gothic"/>
              <a:ea typeface="Century Gothic"/>
              <a:cs typeface="Century Gothic"/>
              <a:sym typeface="Century Gothic"/>
            </a:endParaRPr>
          </a:p>
        </p:txBody>
      </p:sp>
      <p:sp>
        <p:nvSpPr>
          <p:cNvPr id="191" name="Google Shape;191;p3"/>
          <p:cNvSpPr txBox="1"/>
          <p:nvPr/>
        </p:nvSpPr>
        <p:spPr>
          <a:xfrm>
            <a:off x="1006780" y="5470622"/>
            <a:ext cx="18388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capitán</a:t>
            </a:r>
            <a:endParaRPr sz="2400">
              <a:solidFill>
                <a:srgbClr val="002060"/>
              </a:solidFill>
              <a:latin typeface="Century Gothic"/>
              <a:ea typeface="Century Gothic"/>
              <a:cs typeface="Century Gothic"/>
              <a:sym typeface="Century Gothic"/>
            </a:endParaRPr>
          </a:p>
        </p:txBody>
      </p:sp>
      <p:sp>
        <p:nvSpPr>
          <p:cNvPr id="192" name="Google Shape;192;p3"/>
          <p:cNvSpPr txBox="1"/>
          <p:nvPr/>
        </p:nvSpPr>
        <p:spPr>
          <a:xfrm>
            <a:off x="982545" y="4581541"/>
            <a:ext cx="12435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real</a:t>
            </a:r>
            <a:endParaRPr dirty="0">
              <a:solidFill>
                <a:srgbClr val="002060"/>
              </a:solidFill>
            </a:endParaRPr>
          </a:p>
        </p:txBody>
      </p:sp>
      <p:sp>
        <p:nvSpPr>
          <p:cNvPr id="194" name="Google Shape;194;p3"/>
          <p:cNvSpPr txBox="1"/>
          <p:nvPr/>
        </p:nvSpPr>
        <p:spPr>
          <a:xfrm>
            <a:off x="6511276" y="1895562"/>
            <a:ext cx="17462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francés</a:t>
            </a:r>
            <a:endParaRPr sz="2400">
              <a:solidFill>
                <a:srgbClr val="002060"/>
              </a:solidFill>
              <a:latin typeface="Century Gothic"/>
              <a:ea typeface="Century Gothic"/>
              <a:cs typeface="Century Gothic"/>
              <a:sym typeface="Century Gothic"/>
            </a:endParaRPr>
          </a:p>
        </p:txBody>
      </p:sp>
      <p:sp>
        <p:nvSpPr>
          <p:cNvPr id="196" name="Google Shape;196;p3"/>
          <p:cNvSpPr txBox="1"/>
          <p:nvPr/>
        </p:nvSpPr>
        <p:spPr>
          <a:xfrm>
            <a:off x="6553878" y="5478351"/>
            <a:ext cx="1812347" cy="4630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emoción</a:t>
            </a:r>
            <a:endParaRPr sz="2400">
              <a:solidFill>
                <a:srgbClr val="002060"/>
              </a:solidFill>
              <a:latin typeface="Century Gothic"/>
              <a:ea typeface="Century Gothic"/>
              <a:cs typeface="Century Gothic"/>
              <a:sym typeface="Century Gothic"/>
            </a:endParaRPr>
          </a:p>
        </p:txBody>
      </p:sp>
      <p:pic>
        <p:nvPicPr>
          <p:cNvPr id="198" name="Google Shape;198;p3" descr="Captain.jpeg"/>
          <p:cNvPicPr preferRelativeResize="0"/>
          <p:nvPr/>
        </p:nvPicPr>
        <p:blipFill rotWithShape="1">
          <a:blip r:embed="rId14" cstate="screen">
            <a:alphaModFix/>
            <a:extLst>
              <a:ext uri="{BEBA8EAE-BF5A-486C-A8C5-ECC9F3942E4B}">
                <a14:imgProps xmlns:a14="http://schemas.microsoft.com/office/drawing/2010/main">
                  <a14:imgLayer r:embed="rId15">
                    <a14:imgEffect>
                      <a14:backgroundRemoval t="2335" b="97665" l="9694" r="89796">
                        <a14:foregroundMark x1="39796" y1="87938" x2="36735" y2="98054"/>
                        <a14:foregroundMark x1="51531" y1="15175" x2="45918" y2="2335"/>
                        <a14:foregroundMark x1="81633" y1="57198" x2="77041" y2="52918"/>
                        <a14:foregroundMark x1="82143" y1="57977" x2="73980" y2="49805"/>
                        <a14:foregroundMark x1="81122" y1="55253" x2="83163" y2="57588"/>
                        <a14:foregroundMark x1="82143" y1="54864" x2="84694" y2="57198"/>
                      </a14:backgroundRemoval>
                    </a14:imgEffect>
                  </a14:imgLayer>
                </a14:imgProps>
              </a:ext>
              <a:ext uri="{28A0092B-C50C-407E-A947-70E740481C1C}">
                <a14:useLocalDpi xmlns:a14="http://schemas.microsoft.com/office/drawing/2010/main"/>
              </a:ext>
            </a:extLst>
          </a:blip>
          <a:srcRect/>
          <a:stretch/>
        </p:blipFill>
        <p:spPr>
          <a:xfrm>
            <a:off x="4967520" y="5312360"/>
            <a:ext cx="757790" cy="1033438"/>
          </a:xfrm>
          <a:prstGeom prst="rect">
            <a:avLst/>
          </a:prstGeom>
          <a:noFill/>
          <a:ln>
            <a:noFill/>
          </a:ln>
        </p:spPr>
      </p:pic>
      <p:pic>
        <p:nvPicPr>
          <p:cNvPr id="199" name="Google Shape;199;p3" descr="French.png"/>
          <p:cNvPicPr preferRelativeResize="0"/>
          <p:nvPr/>
        </p:nvPicPr>
        <p:blipFill rotWithShape="1">
          <a:blip r:embed="rId16"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10653285" y="1743156"/>
            <a:ext cx="932489" cy="884048"/>
          </a:xfrm>
          <a:prstGeom prst="rect">
            <a:avLst/>
          </a:prstGeom>
          <a:noFill/>
          <a:ln>
            <a:noFill/>
          </a:ln>
        </p:spPr>
      </p:pic>
      <p:pic>
        <p:nvPicPr>
          <p:cNvPr id="201" name="Google Shape;201;p3" descr="mouse computer.jpeg"/>
          <p:cNvPicPr preferRelativeResize="0"/>
          <p:nvPr/>
        </p:nvPicPr>
        <p:blipFill rotWithShape="1">
          <a:blip r:embed="rId17" cstate="screen">
            <a:clrChange>
              <a:clrFrom>
                <a:srgbClr val="F6F6F6"/>
              </a:clrFrom>
              <a:clrTo>
                <a:srgbClr val="F6F6F6">
                  <a:alpha val="0"/>
                </a:srgbClr>
              </a:clrTo>
            </a:clrChange>
            <a:alphaModFix/>
            <a:extLst>
              <a:ext uri="{28A0092B-C50C-407E-A947-70E740481C1C}">
                <a14:useLocalDpi xmlns:a14="http://schemas.microsoft.com/office/drawing/2010/main"/>
              </a:ext>
            </a:extLst>
          </a:blip>
          <a:srcRect/>
          <a:stretch/>
        </p:blipFill>
        <p:spPr>
          <a:xfrm>
            <a:off x="11119530" y="3466682"/>
            <a:ext cx="712232" cy="933889"/>
          </a:xfrm>
          <a:prstGeom prst="rect">
            <a:avLst/>
          </a:prstGeom>
          <a:noFill/>
          <a:ln>
            <a:noFill/>
          </a:ln>
        </p:spPr>
      </p:pic>
      <p:sp>
        <p:nvSpPr>
          <p:cNvPr id="204" name="Google Shape;204;p3"/>
          <p:cNvSpPr txBox="1"/>
          <p:nvPr/>
        </p:nvSpPr>
        <p:spPr>
          <a:xfrm>
            <a:off x="6553878" y="3664495"/>
            <a:ext cx="153454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ratón</a:t>
            </a:r>
            <a:endParaRPr sz="2400" dirty="0">
              <a:solidFill>
                <a:srgbClr val="002060"/>
              </a:solidFill>
              <a:latin typeface="Century Gothic"/>
              <a:ea typeface="Century Gothic"/>
              <a:cs typeface="Century Gothic"/>
              <a:sym typeface="Century Gothic"/>
            </a:endParaRPr>
          </a:p>
        </p:txBody>
      </p:sp>
      <p:pic>
        <p:nvPicPr>
          <p:cNvPr id="206" name="Google Shape;206;p3" descr="Scottish.jpeg"/>
          <p:cNvPicPr preferRelativeResize="0"/>
          <p:nvPr/>
        </p:nvPicPr>
        <p:blipFill rotWithShape="1">
          <a:blip r:embed="rId18"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5218415" y="3537714"/>
            <a:ext cx="643589" cy="822726"/>
          </a:xfrm>
          <a:prstGeom prst="rect">
            <a:avLst/>
          </a:prstGeom>
          <a:noFill/>
          <a:ln>
            <a:noFill/>
          </a:ln>
        </p:spPr>
      </p:pic>
      <p:pic>
        <p:nvPicPr>
          <p:cNvPr id="208" name="Google Shape;208;p3" descr="Welsh.png"/>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0440377" y="4427874"/>
            <a:ext cx="1219068" cy="800976"/>
          </a:xfrm>
          <a:prstGeom prst="rect">
            <a:avLst/>
          </a:prstGeom>
          <a:noFill/>
          <a:ln>
            <a:noFill/>
          </a:ln>
        </p:spPr>
      </p:pic>
      <p:sp>
        <p:nvSpPr>
          <p:cNvPr id="209" name="Google Shape;209;p3"/>
          <p:cNvSpPr txBox="1"/>
          <p:nvPr/>
        </p:nvSpPr>
        <p:spPr>
          <a:xfrm>
            <a:off x="6566870" y="4598263"/>
            <a:ext cx="12831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galés</a:t>
            </a:r>
            <a:endParaRPr sz="2400" dirty="0">
              <a:solidFill>
                <a:srgbClr val="002060"/>
              </a:solidFill>
              <a:latin typeface="Century Gothic"/>
              <a:ea typeface="Century Gothic"/>
              <a:cs typeface="Century Gothic"/>
              <a:sym typeface="Century Gothic"/>
            </a:endParaRPr>
          </a:p>
        </p:txBody>
      </p:sp>
      <p:sp>
        <p:nvSpPr>
          <p:cNvPr id="210" name="Google Shape;210;p3"/>
          <p:cNvSpPr txBox="1"/>
          <p:nvPr/>
        </p:nvSpPr>
        <p:spPr>
          <a:xfrm>
            <a:off x="9236997" y="2830315"/>
            <a:ext cx="14750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clarity</a:t>
            </a:r>
            <a:endParaRPr sz="2400" dirty="0">
              <a:solidFill>
                <a:srgbClr val="002060"/>
              </a:solidFill>
            </a:endParaRPr>
          </a:p>
        </p:txBody>
      </p:sp>
      <p:pic>
        <p:nvPicPr>
          <p:cNvPr id="40" name="Google Shape;200;p3" descr="mouse.png">
            <a:extLst>
              <a:ext uri="{FF2B5EF4-FFF2-40B4-BE49-F238E27FC236}">
                <a16:creationId xmlns:a16="http://schemas.microsoft.com/office/drawing/2014/main" id="{488D5396-1F71-2545-A941-B8181BF029EA}"/>
              </a:ext>
            </a:extLst>
          </p:cNvPr>
          <p:cNvPicPr preferRelativeResize="0"/>
          <p:nvPr/>
        </p:nvPicPr>
        <p:blipFill rotWithShape="1">
          <a:blip r:embed="rId20" cstate="screen">
            <a:clrChange>
              <a:clrFrom>
                <a:srgbClr val="EEEEEE"/>
              </a:clrFrom>
              <a:clrTo>
                <a:srgbClr val="EEEEEE">
                  <a:alpha val="0"/>
                </a:srgbClr>
              </a:clrTo>
            </a:clrChange>
            <a:alphaModFix/>
            <a:extLst>
              <a:ext uri="{BEBA8EAE-BF5A-486C-A8C5-ECC9F3942E4B}">
                <a14:imgProps xmlns:a14="http://schemas.microsoft.com/office/drawing/2010/main">
                  <a14:imgLayer r:embed="rId21">
                    <a14:imgEffect>
                      <a14:backgroundRemoval t="529" b="97354" l="9023" r="89850">
                        <a14:foregroundMark x1="57895" y1="10053" x2="47744" y2="3175"/>
                        <a14:foregroundMark x1="47744" y1="3175" x2="36466" y2="6349"/>
                        <a14:foregroundMark x1="36466" y1="6349" x2="26692" y2="15873"/>
                        <a14:foregroundMark x1="26692" y1="15873" x2="15789" y2="20106"/>
                        <a14:foregroundMark x1="15789" y1="20106" x2="15038" y2="19577"/>
                        <a14:foregroundMark x1="48872" y1="1587" x2="43985" y2="1587"/>
                        <a14:foregroundMark x1="59774" y1="88360" x2="60526" y2="89947"/>
                        <a14:foregroundMark x1="52632" y1="89418" x2="48120" y2="97354"/>
                      </a14:backgroundRemoval>
                    </a14:imgEffect>
                  </a14:imgLayer>
                </a14:imgProps>
              </a:ext>
              <a:ext uri="{28A0092B-C50C-407E-A947-70E740481C1C}">
                <a14:useLocalDpi xmlns:a14="http://schemas.microsoft.com/office/drawing/2010/main"/>
              </a:ext>
            </a:extLst>
          </a:blip>
          <a:srcRect/>
          <a:stretch/>
        </p:blipFill>
        <p:spPr>
          <a:xfrm>
            <a:off x="10205183" y="3530471"/>
            <a:ext cx="1170274" cy="917046"/>
          </a:xfrm>
          <a:prstGeom prst="rect">
            <a:avLst/>
          </a:prstGeom>
          <a:noFill/>
          <a:ln>
            <a:noFill/>
          </a:ln>
        </p:spPr>
      </p:pic>
      <p:sp>
        <p:nvSpPr>
          <p:cNvPr id="2" name="CuadroTexto 1">
            <a:extLst>
              <a:ext uri="{FF2B5EF4-FFF2-40B4-BE49-F238E27FC236}">
                <a16:creationId xmlns:a16="http://schemas.microsoft.com/office/drawing/2014/main" id="{9BCC611D-0195-EC48-A737-8365894A81DA}"/>
              </a:ext>
            </a:extLst>
          </p:cNvPr>
          <p:cNvSpPr txBox="1"/>
          <p:nvPr/>
        </p:nvSpPr>
        <p:spPr>
          <a:xfrm>
            <a:off x="3397067" y="5503454"/>
            <a:ext cx="1366080" cy="461665"/>
          </a:xfrm>
          <a:prstGeom prst="rect">
            <a:avLst/>
          </a:prstGeom>
          <a:noFill/>
        </p:spPr>
        <p:txBody>
          <a:bodyPr wrap="none" rtlCol="0">
            <a:spAutoFit/>
          </a:bodyPr>
          <a:lstStyle/>
          <a:p>
            <a:r>
              <a:rPr lang="es-GB" sz="2400">
                <a:solidFill>
                  <a:srgbClr val="002060"/>
                </a:solidFill>
                <a:latin typeface="Century Gothic" panose="020B0502020202020204" pitchFamily="34" charset="0"/>
              </a:rPr>
              <a:t>captain</a:t>
            </a:r>
            <a:endParaRPr lang="es-GB" sz="2400" dirty="0">
              <a:solidFill>
                <a:srgbClr val="002060"/>
              </a:solidFill>
              <a:latin typeface="Century Gothic" panose="020B0502020202020204" pitchFamily="34" charset="0"/>
            </a:endParaRPr>
          </a:p>
        </p:txBody>
      </p:sp>
      <p:sp>
        <p:nvSpPr>
          <p:cNvPr id="42" name="CuadroTexto 41">
            <a:extLst>
              <a:ext uri="{FF2B5EF4-FFF2-40B4-BE49-F238E27FC236}">
                <a16:creationId xmlns:a16="http://schemas.microsoft.com/office/drawing/2014/main" id="{9BACCE7A-E4F0-AB45-B63D-6272FFF981F6}"/>
              </a:ext>
            </a:extLst>
          </p:cNvPr>
          <p:cNvSpPr txBox="1"/>
          <p:nvPr/>
        </p:nvSpPr>
        <p:spPr>
          <a:xfrm>
            <a:off x="3397041" y="3687545"/>
            <a:ext cx="1316386" cy="461665"/>
          </a:xfrm>
          <a:prstGeom prst="rect">
            <a:avLst/>
          </a:prstGeom>
          <a:noFill/>
        </p:spPr>
        <p:txBody>
          <a:bodyPr wrap="none" rtlCol="0">
            <a:spAutoFit/>
          </a:bodyPr>
          <a:lstStyle/>
          <a:p>
            <a:r>
              <a:rPr lang="es-GB" sz="2400">
                <a:solidFill>
                  <a:srgbClr val="002060"/>
                </a:solidFill>
                <a:latin typeface="Century Gothic" panose="020B0502020202020204" pitchFamily="34" charset="0"/>
              </a:rPr>
              <a:t>Scottish</a:t>
            </a:r>
            <a:endParaRPr lang="es-GB" sz="2400" dirty="0">
              <a:solidFill>
                <a:srgbClr val="002060"/>
              </a:solidFill>
              <a:latin typeface="Century Gothic" panose="020B0502020202020204" pitchFamily="34" charset="0"/>
            </a:endParaRPr>
          </a:p>
        </p:txBody>
      </p:sp>
      <p:sp>
        <p:nvSpPr>
          <p:cNvPr id="43" name="CuadroTexto 42">
            <a:extLst>
              <a:ext uri="{FF2B5EF4-FFF2-40B4-BE49-F238E27FC236}">
                <a16:creationId xmlns:a16="http://schemas.microsoft.com/office/drawing/2014/main" id="{0A842603-FDF5-B44F-8AB8-DBB44C030D99}"/>
              </a:ext>
            </a:extLst>
          </p:cNvPr>
          <p:cNvSpPr txBox="1"/>
          <p:nvPr/>
        </p:nvSpPr>
        <p:spPr>
          <a:xfrm>
            <a:off x="9204445" y="1934508"/>
            <a:ext cx="1200970" cy="461665"/>
          </a:xfrm>
          <a:prstGeom prst="rect">
            <a:avLst/>
          </a:prstGeom>
          <a:noFill/>
        </p:spPr>
        <p:txBody>
          <a:bodyPr wrap="none" rtlCol="0">
            <a:spAutoFit/>
          </a:bodyPr>
          <a:lstStyle/>
          <a:p>
            <a:r>
              <a:rPr lang="es-GB" sz="2400">
                <a:solidFill>
                  <a:srgbClr val="002060"/>
                </a:solidFill>
                <a:latin typeface="Century Gothic" panose="020B0502020202020204" pitchFamily="34" charset="0"/>
              </a:rPr>
              <a:t>French</a:t>
            </a:r>
            <a:endParaRPr lang="es-GB" sz="2400" dirty="0">
              <a:solidFill>
                <a:srgbClr val="002060"/>
              </a:solidFill>
              <a:latin typeface="Century Gothic" panose="020B0502020202020204" pitchFamily="34" charset="0"/>
            </a:endParaRPr>
          </a:p>
        </p:txBody>
      </p:sp>
      <p:sp>
        <p:nvSpPr>
          <p:cNvPr id="44" name="CuadroTexto 43">
            <a:extLst>
              <a:ext uri="{FF2B5EF4-FFF2-40B4-BE49-F238E27FC236}">
                <a16:creationId xmlns:a16="http://schemas.microsoft.com/office/drawing/2014/main" id="{67517300-82DF-6544-9F52-25552005DA02}"/>
              </a:ext>
            </a:extLst>
          </p:cNvPr>
          <p:cNvSpPr txBox="1"/>
          <p:nvPr/>
        </p:nvSpPr>
        <p:spPr>
          <a:xfrm>
            <a:off x="9265514" y="4627139"/>
            <a:ext cx="1048685" cy="461665"/>
          </a:xfrm>
          <a:prstGeom prst="rect">
            <a:avLst/>
          </a:prstGeom>
          <a:noFill/>
        </p:spPr>
        <p:txBody>
          <a:bodyPr wrap="none" rtlCol="0">
            <a:spAutoFit/>
          </a:bodyPr>
          <a:lstStyle/>
          <a:p>
            <a:r>
              <a:rPr lang="es-GB" sz="2400">
                <a:solidFill>
                  <a:srgbClr val="002060"/>
                </a:solidFill>
                <a:latin typeface="Century Gothic" panose="020B0502020202020204" pitchFamily="34" charset="0"/>
              </a:rPr>
              <a:t>Welsh</a:t>
            </a:r>
            <a:endParaRPr lang="es-GB" sz="2400" dirty="0">
              <a:solidFill>
                <a:srgbClr val="002060"/>
              </a:solidFill>
              <a:latin typeface="Century Gothic" panose="020B0502020202020204" pitchFamily="34" charset="0"/>
            </a:endParaRPr>
          </a:p>
        </p:txBody>
      </p:sp>
      <p:sp>
        <p:nvSpPr>
          <p:cNvPr id="45" name="Google Shape;205;p3">
            <a:extLst>
              <a:ext uri="{FF2B5EF4-FFF2-40B4-BE49-F238E27FC236}">
                <a16:creationId xmlns:a16="http://schemas.microsoft.com/office/drawing/2014/main" id="{97C8E3F8-8121-0847-A326-54BC21FC4F37}"/>
              </a:ext>
            </a:extLst>
          </p:cNvPr>
          <p:cNvSpPr txBox="1"/>
          <p:nvPr/>
        </p:nvSpPr>
        <p:spPr>
          <a:xfrm>
            <a:off x="3393559" y="4566692"/>
            <a:ext cx="205548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real, royal</a:t>
            </a:r>
            <a:endParaRPr sz="2400" dirty="0">
              <a:solidFill>
                <a:srgbClr val="002060"/>
              </a:solidFill>
            </a:endParaRPr>
          </a:p>
        </p:txBody>
      </p:sp>
      <p:sp>
        <p:nvSpPr>
          <p:cNvPr id="48" name="Google Shape;210;p3">
            <a:extLst>
              <a:ext uri="{FF2B5EF4-FFF2-40B4-BE49-F238E27FC236}">
                <a16:creationId xmlns:a16="http://schemas.microsoft.com/office/drawing/2014/main" id="{D6A38F63-5EEF-2548-9EFD-92BF699FD2B3}"/>
              </a:ext>
            </a:extLst>
          </p:cNvPr>
          <p:cNvSpPr txBox="1"/>
          <p:nvPr/>
        </p:nvSpPr>
        <p:spPr>
          <a:xfrm>
            <a:off x="6500968" y="2813884"/>
            <a:ext cx="14750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claridad</a:t>
            </a:r>
            <a:endParaRPr dirty="0">
              <a:solidFill>
                <a:srgbClr val="002060"/>
              </a:solidFill>
            </a:endParaRPr>
          </a:p>
        </p:txBody>
      </p:sp>
      <p:pic>
        <p:nvPicPr>
          <p:cNvPr id="1026" name="Picture 2" descr="transparent background television clipart&#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20226" y="1705820"/>
            <a:ext cx="1255111" cy="941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08162" y="2846716"/>
            <a:ext cx="1343891"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blue</a:t>
            </a:r>
          </a:p>
        </p:txBody>
      </p:sp>
      <p:sp>
        <p:nvSpPr>
          <p:cNvPr id="49" name="Google Shape;196;p3"/>
          <p:cNvSpPr txBox="1"/>
          <p:nvPr/>
        </p:nvSpPr>
        <p:spPr>
          <a:xfrm>
            <a:off x="9282030" y="5312360"/>
            <a:ext cx="301658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emotion, excitement</a:t>
            </a:r>
            <a:endParaRPr sz="2400">
              <a:solidFill>
                <a:srgbClr val="002060"/>
              </a:solidFill>
              <a:latin typeface="Century Gothic"/>
              <a:ea typeface="Century Gothic"/>
              <a:cs typeface="Century Gothic"/>
              <a:sym typeface="Century Gothic"/>
            </a:endParaRPr>
          </a:p>
        </p:txBody>
      </p:sp>
      <p:sp>
        <p:nvSpPr>
          <p:cNvPr id="50" name="Google Shape;210;p3"/>
          <p:cNvSpPr txBox="1"/>
          <p:nvPr/>
        </p:nvSpPr>
        <p:spPr>
          <a:xfrm>
            <a:off x="9236997" y="3693859"/>
            <a:ext cx="14750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mouse</a:t>
            </a:r>
            <a:endParaRPr sz="2400" dirty="0">
              <a:solidFill>
                <a:srgbClr val="002060"/>
              </a:solidFill>
            </a:endParaRPr>
          </a:p>
        </p:txBody>
      </p:sp>
      <p:sp>
        <p:nvSpPr>
          <p:cNvPr id="46" name="TextBox 45"/>
          <p:cNvSpPr txBox="1"/>
          <p:nvPr/>
        </p:nvSpPr>
        <p:spPr>
          <a:xfrm>
            <a:off x="3397161" y="1939935"/>
            <a:ext cx="1805139"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television</a:t>
            </a:r>
          </a:p>
        </p:txBody>
      </p:sp>
      <p:pic>
        <p:nvPicPr>
          <p:cNvPr id="2050" name="Picture 2" descr="transparent background pencil clipart&#10;"/>
          <p:cNvPicPr>
            <a:picLocks noChangeAspect="1" noChangeArrowheads="1"/>
          </p:cNvPicPr>
          <p:nvPr/>
        </p:nvPicPr>
        <p:blipFill>
          <a:blip r:embed="rId2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67520" y="2609990"/>
            <a:ext cx="1039535" cy="86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nsparent background crown png&#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41953" y="4360439"/>
            <a:ext cx="924991" cy="92499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5824894" y="296165"/>
            <a:ext cx="3964962" cy="722742"/>
          </a:xfrm>
          <a:prstGeom prst="wedgeRoundRectCallout">
            <a:avLst>
              <a:gd name="adj1" fmla="val -32439"/>
              <a:gd name="adj2" fmla="val 697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‘Tilde’ es otra palabra para ‘acento’ (e.g. é, ñ, ó).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0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p:bldP spid="194" grpId="0"/>
      <p:bldP spid="196" grpId="0"/>
      <p:bldP spid="204" grpId="0"/>
      <p:bldP spid="209" grpId="0"/>
      <p:bldP spid="210" grpId="0"/>
      <p:bldP spid="2" grpId="0"/>
      <p:bldP spid="42" grpId="0"/>
      <p:bldP spid="43" grpId="0"/>
      <p:bldP spid="44" grpId="0"/>
      <p:bldP spid="45" grpId="0"/>
      <p:bldP spid="48" grpId="0"/>
      <p:bldP spid="3" grpId="0"/>
      <p:bldP spid="49" grpId="0"/>
      <p:bldP spid="50" grpId="0"/>
      <p:bldP spid="46"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 name="Rounded Rectangular Callout 2"/>
          <p:cNvSpPr/>
          <p:nvPr/>
        </p:nvSpPr>
        <p:spPr>
          <a:xfrm>
            <a:off x="319505" y="237292"/>
            <a:ext cx="7719596" cy="1503706"/>
          </a:xfrm>
          <a:prstGeom prst="wedgeRoundRectCallout">
            <a:avLst>
              <a:gd name="adj1" fmla="val 20666"/>
              <a:gd name="adj2" fmla="val 56724"/>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1">
              <a:solidFill>
                <a:srgbClr val="002060"/>
              </a:solidFill>
              <a:latin typeface="Century Gothic"/>
              <a:ea typeface="Century Gothic"/>
              <a:cs typeface="Century Gothic"/>
              <a:sym typeface="Century Gothic"/>
            </a:endParaRPr>
          </a:p>
          <a:p>
            <a:pPr algn="ctr"/>
            <a:endParaRPr lang="en-GB" b="1" i="1">
              <a:solidFill>
                <a:srgbClr val="002060"/>
              </a:solidFill>
              <a:latin typeface="Century Gothic"/>
              <a:ea typeface="Century Gothic"/>
              <a:cs typeface="Century Gothic"/>
              <a:sym typeface="Century Gothic"/>
            </a:endParaRPr>
          </a:p>
          <a:p>
            <a:pPr algn="ctr"/>
            <a:endParaRPr lang="en-GB">
              <a:solidFill>
                <a:srgbClr val="002060"/>
              </a:solidFill>
            </a:endParaRPr>
          </a:p>
        </p:txBody>
      </p:sp>
      <p:sp>
        <p:nvSpPr>
          <p:cNvPr id="24" name="Rounded Rectangular Callout 7">
            <a:extLst>
              <a:ext uri="{FF2B5EF4-FFF2-40B4-BE49-F238E27FC236}">
                <a16:creationId xmlns:a16="http://schemas.microsoft.com/office/drawing/2014/main" id="{0EF9B44E-0DAC-B745-A26F-83B3BCB6FB36}"/>
              </a:ext>
            </a:extLst>
          </p:cNvPr>
          <p:cNvSpPr/>
          <p:nvPr/>
        </p:nvSpPr>
        <p:spPr>
          <a:xfrm>
            <a:off x="243741" y="2064042"/>
            <a:ext cx="3249180" cy="4133582"/>
          </a:xfrm>
          <a:prstGeom prst="wedgeRoundRectCallout">
            <a:avLst>
              <a:gd name="adj1" fmla="val 58091"/>
              <a:gd name="adj2" fmla="val -9858"/>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a:p>
            <a:pPr algn="ctr"/>
            <a:endParaRPr lang="en-GB" sz="2000">
              <a:solidFill>
                <a:srgbClr val="002060"/>
              </a:solidFill>
            </a:endParaRPr>
          </a:p>
        </p:txBody>
      </p:sp>
      <p:sp>
        <p:nvSpPr>
          <p:cNvPr id="307" name="Google Shape;307;p7"/>
          <p:cNvSpPr txBox="1">
            <a:spLocks noGrp="1"/>
          </p:cNvSpPr>
          <p:nvPr>
            <p:ph type="title"/>
          </p:nvPr>
        </p:nvSpPr>
        <p:spPr>
          <a:xfrm>
            <a:off x="10419347" y="401053"/>
            <a:ext cx="160169" cy="18526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100"/>
              <a:buFont typeface="Century Gothic"/>
              <a:buNone/>
            </a:pPr>
            <a:r>
              <a:rPr lang="en-GB" sz="100" b="1">
                <a:solidFill>
                  <a:srgbClr val="FFFFFF"/>
                </a:solidFill>
              </a:rPr>
              <a:t>vocabulario</a:t>
            </a:r>
            <a:endParaRPr sz="100"/>
          </a:p>
        </p:txBody>
      </p:sp>
      <p:graphicFrame>
        <p:nvGraphicFramePr>
          <p:cNvPr id="308" name="Google Shape;308;p7"/>
          <p:cNvGraphicFramePr/>
          <p:nvPr>
            <p:extLst>
              <p:ext uri="{D42A27DB-BD31-4B8C-83A1-F6EECF244321}">
                <p14:modId xmlns:p14="http://schemas.microsoft.com/office/powerpoint/2010/main" val="352032124"/>
              </p:ext>
            </p:extLst>
          </p:nvPr>
        </p:nvGraphicFramePr>
        <p:xfrm>
          <a:off x="3888259" y="1910171"/>
          <a:ext cx="6068053" cy="4218411"/>
        </p:xfrm>
        <a:graphic>
          <a:graphicData uri="http://schemas.openxmlformats.org/drawingml/2006/table">
            <a:tbl>
              <a:tblPr firstRow="1" firstCol="1" bandRow="1">
                <a:tableStyleId>{5DA37D80-6434-44D0-A028-1B22A696006F}</a:tableStyleId>
              </a:tblPr>
              <a:tblGrid>
                <a:gridCol w="520167">
                  <a:extLst>
                    <a:ext uri="{9D8B030D-6E8A-4147-A177-3AD203B41FA5}">
                      <a16:colId xmlns:a16="http://schemas.microsoft.com/office/drawing/2014/main" val="20000"/>
                    </a:ext>
                  </a:extLst>
                </a:gridCol>
                <a:gridCol w="1889359">
                  <a:extLst>
                    <a:ext uri="{9D8B030D-6E8A-4147-A177-3AD203B41FA5}">
                      <a16:colId xmlns:a16="http://schemas.microsoft.com/office/drawing/2014/main" val="20001"/>
                    </a:ext>
                  </a:extLst>
                </a:gridCol>
                <a:gridCol w="3658527">
                  <a:extLst>
                    <a:ext uri="{9D8B030D-6E8A-4147-A177-3AD203B41FA5}">
                      <a16:colId xmlns:a16="http://schemas.microsoft.com/office/drawing/2014/main" val="20002"/>
                    </a:ext>
                  </a:extLst>
                </a:gridCol>
              </a:tblGrid>
              <a:tr h="254000">
                <a:tc>
                  <a:txBody>
                    <a:bodyPr/>
                    <a:lstStyle/>
                    <a:p>
                      <a:pPr marL="0" marR="0" lvl="0" indent="0" algn="l" rtl="0">
                        <a:lnSpc>
                          <a:spcPct val="107000"/>
                        </a:lnSpc>
                        <a:spcBef>
                          <a:spcPts val="0"/>
                        </a:spcBef>
                        <a:spcAft>
                          <a:spcPts val="0"/>
                        </a:spcAft>
                        <a:buNone/>
                      </a:pPr>
                      <a:r>
                        <a:rPr lang="en-GB" sz="2000" b="1" u="none" strike="noStrike" cap="none" dirty="0">
                          <a:solidFill>
                            <a:srgbClr val="002060"/>
                          </a:solidFill>
                          <a:latin typeface="Century Gothic" panose="020B0502020202020204" pitchFamily="34" charset="0"/>
                          <a:sym typeface="Century Gothic"/>
                        </a:rPr>
                        <a:t> </a:t>
                      </a:r>
                      <a:endParaRPr sz="1600" b="1" u="none" strike="noStrike" cap="none" dirty="0">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español</a:t>
                      </a:r>
                      <a:endParaRPr sz="1600" b="1" u="none" strike="noStrike" cap="none" dirty="0">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inglés</a:t>
                      </a:r>
                      <a:endParaRPr sz="1600" b="1" u="none" strike="noStrike" cap="none" dirty="0">
                        <a:solidFill>
                          <a:srgbClr val="002060"/>
                        </a:solidFill>
                        <a:latin typeface="Century Gothic" panose="020B0502020202020204" pitchFamily="34" charset="0"/>
                        <a:ea typeface="Calibri"/>
                        <a:cs typeface="Calibri"/>
                        <a:sym typeface="Calibri"/>
                      </a:endParaRPr>
                    </a:p>
                  </a:txBody>
                  <a:tcPr marL="68575" marR="68575" marT="0" marB="0" anchor="ctr"/>
                </a:tc>
                <a:extLst>
                  <a:ext uri="{0D108BD9-81ED-4DB2-BD59-A6C34878D82A}">
                    <a16:rowId xmlns:a16="http://schemas.microsoft.com/office/drawing/2014/main" val="10000"/>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1</a:t>
                      </a:r>
                      <a:endParaRPr sz="1600" b="1" u="none" strike="noStrike" cap="none">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la fila</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line</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2"/>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ea typeface="+mn-ea"/>
                          <a:cs typeface="+mn-cs"/>
                          <a:sym typeface="Century Gothic"/>
                        </a:rPr>
                        <a:t>2</a:t>
                      </a:r>
                      <a:endParaRPr sz="1600" b="1" u="none" strike="noStrike" cap="none">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el </a:t>
                      </a:r>
                      <a:r>
                        <a:rPr lang="en-GB" sz="2000" u="none" strike="noStrike" cap="none" dirty="0" err="1">
                          <a:solidFill>
                            <a:srgbClr val="002060"/>
                          </a:solidFill>
                          <a:latin typeface="Century Gothic" panose="020B0502020202020204" pitchFamily="34" charset="0"/>
                          <a:sym typeface="Century Gothic"/>
                        </a:rPr>
                        <a:t>daño</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harm, damage</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3429903015"/>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ea typeface="+mn-ea"/>
                          <a:cs typeface="+mn-cs"/>
                          <a:sym typeface="Century Gothic"/>
                        </a:rPr>
                        <a:t>3</a:t>
                      </a:r>
                      <a:endParaRPr sz="1600" b="1" u="none" strike="noStrike" cap="none">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el campo</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countryside, pitch</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3"/>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ea typeface="+mn-ea"/>
                          <a:cs typeface="+mn-cs"/>
                          <a:sym typeface="Century Gothic"/>
                        </a:rPr>
                        <a:t>4</a:t>
                      </a:r>
                      <a:endParaRPr sz="1600" b="1" u="none" strike="noStrike" cap="none">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el </a:t>
                      </a:r>
                      <a:r>
                        <a:rPr lang="en-GB" sz="2000" u="none" strike="noStrike" cap="none" dirty="0" err="1">
                          <a:solidFill>
                            <a:srgbClr val="002060"/>
                          </a:solidFill>
                          <a:latin typeface="Century Gothic" panose="020B0502020202020204" pitchFamily="34" charset="0"/>
                          <a:sym typeface="Century Gothic"/>
                        </a:rPr>
                        <a:t>fondo</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back, end</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4"/>
                  </a:ext>
                </a:extLst>
              </a:tr>
              <a:tr h="432475">
                <a:tc>
                  <a:txBody>
                    <a:bodyPr/>
                    <a:lstStyle/>
                    <a:p>
                      <a:pPr marL="0" marR="0" lvl="0" indent="0" algn="ctr" rtl="0">
                        <a:lnSpc>
                          <a:spcPct val="107000"/>
                        </a:lnSpc>
                        <a:spcBef>
                          <a:spcPts val="0"/>
                        </a:spcBef>
                        <a:spcAft>
                          <a:spcPts val="0"/>
                        </a:spcAft>
                        <a:buClr>
                          <a:srgbClr val="1E4E79"/>
                        </a:buClr>
                        <a:buSzPts val="2000"/>
                        <a:buFont typeface="Century Gothic"/>
                        <a:buNone/>
                      </a:pPr>
                      <a:r>
                        <a:rPr lang="en-GB" sz="2000" b="1" i="0" u="none" strike="noStrike" cap="none">
                          <a:solidFill>
                            <a:srgbClr val="002060"/>
                          </a:solidFill>
                          <a:latin typeface="Century Gothic" panose="020B0502020202020204" pitchFamily="34" charset="0"/>
                          <a:ea typeface="+mn-ea"/>
                          <a:cs typeface="+mn-cs"/>
                          <a:sym typeface="Century Gothic"/>
                        </a:rPr>
                        <a:t>5</a:t>
                      </a:r>
                      <a:endParaRPr sz="1600" b="1" i="0" u="none" strike="noStrike" cap="none">
                        <a:solidFill>
                          <a:srgbClr val="002060"/>
                        </a:solidFill>
                        <a:latin typeface="Century Gothic" panose="020B0502020202020204" pitchFamily="34" charset="0"/>
                        <a:ea typeface="Calibri"/>
                        <a:cs typeface="Calibri"/>
                        <a:sym typeface="Calibri"/>
                      </a:endParaRPr>
                    </a:p>
                  </a:txBody>
                  <a:tcPr marL="68575" marR="68575" marT="0" marB="0" anchor="ctr"/>
                </a:tc>
                <a:tc>
                  <a:txBody>
                    <a:bodyPr/>
                    <a:lstStyle/>
                    <a:p>
                      <a:pPr algn="ctr"/>
                      <a:r>
                        <a:rPr lang="en-GB" sz="2000" b="1">
                          <a:solidFill>
                            <a:srgbClr val="002060"/>
                          </a:solidFill>
                          <a:latin typeface="Century Gothic" panose="020B0502020202020204" pitchFamily="34" charset="0"/>
                        </a:rPr>
                        <a:t>al</a:t>
                      </a:r>
                      <a:r>
                        <a:rPr lang="en-GB" sz="2000">
                          <a:solidFill>
                            <a:srgbClr val="002060"/>
                          </a:solidFill>
                          <a:latin typeface="Century Gothic" panose="020B0502020202020204" pitchFamily="34" charset="0"/>
                        </a:rPr>
                        <a:t> fondo de</a:t>
                      </a:r>
                    </a:p>
                  </a:txBody>
                  <a:tcPr marL="68575" marR="68575" marT="0" marB="0" anchor="ctr"/>
                </a:tc>
                <a:tc>
                  <a:txBody>
                    <a:bodyPr/>
                    <a:lstStyle/>
                    <a:p>
                      <a:pPr algn="ctr"/>
                      <a:r>
                        <a:rPr lang="en-GB" sz="2000">
                          <a:solidFill>
                            <a:srgbClr val="002060"/>
                          </a:solidFill>
                          <a:latin typeface="Century Gothic" panose="020B0502020202020204" pitchFamily="34" charset="0"/>
                        </a:rPr>
                        <a:t>at the back of, at the end of</a:t>
                      </a:r>
                    </a:p>
                  </a:txBody>
                  <a:tcPr marL="68575" marR="68575" marT="0" marB="0" anchor="ctr"/>
                </a:tc>
                <a:extLst>
                  <a:ext uri="{0D108BD9-81ED-4DB2-BD59-A6C34878D82A}">
                    <a16:rowId xmlns:a16="http://schemas.microsoft.com/office/drawing/2014/main" val="10005"/>
                  </a:ext>
                </a:extLst>
              </a:tr>
              <a:tr h="432475">
                <a:tc>
                  <a:txBody>
                    <a:bodyPr/>
                    <a:lstStyle/>
                    <a:p>
                      <a:pPr marL="0" marR="0" lvl="0" indent="0" algn="ctr" rtl="0">
                        <a:lnSpc>
                          <a:spcPct val="107000"/>
                        </a:lnSpc>
                        <a:spcBef>
                          <a:spcPts val="0"/>
                        </a:spcBef>
                        <a:spcAft>
                          <a:spcPts val="0"/>
                        </a:spcAft>
                        <a:buClr>
                          <a:srgbClr val="1E4E79"/>
                        </a:buClr>
                        <a:buSzPts val="2000"/>
                        <a:buFont typeface="Century Gothic"/>
                        <a:buNone/>
                      </a:pPr>
                      <a:r>
                        <a:rPr lang="en-GB" sz="2000" b="1" u="none" strike="noStrike" cap="none">
                          <a:solidFill>
                            <a:srgbClr val="002060"/>
                          </a:solidFill>
                          <a:latin typeface="Century Gothic" panose="020B0502020202020204" pitchFamily="34" charset="0"/>
                          <a:ea typeface="+mn-ea"/>
                          <a:cs typeface="+mn-cs"/>
                          <a:sym typeface="Century Gothic"/>
                        </a:rPr>
                        <a:t>6</a:t>
                      </a:r>
                      <a:endParaRPr sz="2000" b="1"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u="none" strike="noStrike" cap="none">
                          <a:solidFill>
                            <a:srgbClr val="002060"/>
                          </a:solidFill>
                          <a:latin typeface="Century Gothic" panose="020B0502020202020204" pitchFamily="34" charset="0"/>
                          <a:ea typeface="Century Gothic"/>
                          <a:cs typeface="Century Gothic"/>
                          <a:sym typeface="Century Gothic"/>
                        </a:rPr>
                        <a:t>el estadio</a:t>
                      </a:r>
                    </a:p>
                  </a:txBody>
                  <a:tcPr marL="68575" marR="68575" marT="0" marB="0" anchor="ctr"/>
                </a:tc>
                <a:tc>
                  <a:txBody>
                    <a:bodyPr/>
                    <a:lstStyle/>
                    <a:p>
                      <a:pPr algn="ctr"/>
                      <a:r>
                        <a:rPr lang="en-GB" sz="2000">
                          <a:solidFill>
                            <a:srgbClr val="002060"/>
                          </a:solidFill>
                          <a:latin typeface="Century Gothic" panose="020B0502020202020204" pitchFamily="34" charset="0"/>
                        </a:rPr>
                        <a:t>stadium</a:t>
                      </a:r>
                    </a:p>
                  </a:txBody>
                  <a:tcPr marL="68575" marR="68575" marT="0" marB="0" anchor="ctr"/>
                </a:tc>
                <a:extLst>
                  <a:ext uri="{0D108BD9-81ED-4DB2-BD59-A6C34878D82A}">
                    <a16:rowId xmlns:a16="http://schemas.microsoft.com/office/drawing/2014/main" val="1623329449"/>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7</a:t>
                      </a:r>
                      <a:endParaRPr>
                        <a:solidFill>
                          <a:srgbClr val="002060"/>
                        </a:solidFill>
                        <a:latin typeface="Century Gothic" panose="020B0502020202020204" pitchFamily="34" charset="0"/>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mayo</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May</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6"/>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8</a:t>
                      </a:r>
                      <a:endParaRPr>
                        <a:solidFill>
                          <a:srgbClr val="002060"/>
                        </a:solidFill>
                        <a:latin typeface="Century Gothic" panose="020B0502020202020204" pitchFamily="34" charset="0"/>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junio</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June</a:t>
                      </a:r>
                      <a:endParaRPr sz="2000" u="none" strike="noStrike" cap="none">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7"/>
                  </a:ext>
                </a:extLst>
              </a:tr>
              <a:tr h="432475">
                <a:tc>
                  <a:txBody>
                    <a:bodyPr/>
                    <a:lstStyle/>
                    <a:p>
                      <a:pPr marL="0" marR="0" lvl="0" indent="0" algn="ctr" rtl="0">
                        <a:lnSpc>
                          <a:spcPct val="107000"/>
                        </a:lnSpc>
                        <a:spcBef>
                          <a:spcPts val="0"/>
                        </a:spcBef>
                        <a:spcAft>
                          <a:spcPts val="0"/>
                        </a:spcAft>
                        <a:buNone/>
                      </a:pPr>
                      <a:r>
                        <a:rPr lang="en-GB" sz="2000" b="1" u="none" strike="noStrike" cap="none">
                          <a:solidFill>
                            <a:srgbClr val="002060"/>
                          </a:solidFill>
                          <a:latin typeface="Century Gothic" panose="020B0502020202020204" pitchFamily="34" charset="0"/>
                          <a:sym typeface="Century Gothic"/>
                        </a:rPr>
                        <a:t>9</a:t>
                      </a:r>
                      <a:endParaRPr>
                        <a:solidFill>
                          <a:srgbClr val="002060"/>
                        </a:solidFill>
                        <a:latin typeface="Century Gothic" panose="020B0502020202020204" pitchFamily="34" charset="0"/>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a:solidFill>
                            <a:srgbClr val="002060"/>
                          </a:solidFill>
                          <a:latin typeface="Century Gothic" panose="020B0502020202020204" pitchFamily="34" charset="0"/>
                          <a:sym typeface="Century Gothic"/>
                        </a:rPr>
                        <a:t>dentro (de)</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tc>
                  <a:txBody>
                    <a:bodyPr/>
                    <a:lstStyle/>
                    <a:p>
                      <a:pPr marL="0" marR="0" lvl="0" indent="0" algn="ctr" rtl="0">
                        <a:lnSpc>
                          <a:spcPct val="107000"/>
                        </a:lnSpc>
                        <a:spcBef>
                          <a:spcPts val="0"/>
                        </a:spcBef>
                        <a:spcAft>
                          <a:spcPts val="0"/>
                        </a:spcAft>
                        <a:buNone/>
                      </a:pPr>
                      <a:r>
                        <a:rPr lang="en-GB" sz="2000" u="none" strike="noStrike" cap="none" dirty="0">
                          <a:solidFill>
                            <a:srgbClr val="002060"/>
                          </a:solidFill>
                          <a:latin typeface="Century Gothic" panose="020B0502020202020204" pitchFamily="34" charset="0"/>
                          <a:sym typeface="Century Gothic"/>
                        </a:rPr>
                        <a:t>inside</a:t>
                      </a:r>
                      <a:endParaRPr sz="2000" u="none" strike="noStrike" cap="none" dirty="0">
                        <a:solidFill>
                          <a:srgbClr val="002060"/>
                        </a:solidFill>
                        <a:latin typeface="Century Gothic" panose="020B0502020202020204" pitchFamily="34" charset="0"/>
                        <a:ea typeface="Century Gothic"/>
                        <a:cs typeface="Century Gothic"/>
                        <a:sym typeface="Century Gothic"/>
                      </a:endParaRPr>
                    </a:p>
                  </a:txBody>
                  <a:tcPr marL="68575" marR="68575" marT="0" marB="0" anchor="ctr"/>
                </a:tc>
                <a:extLst>
                  <a:ext uri="{0D108BD9-81ED-4DB2-BD59-A6C34878D82A}">
                    <a16:rowId xmlns:a16="http://schemas.microsoft.com/office/drawing/2014/main" val="10008"/>
                  </a:ext>
                </a:extLst>
              </a:tr>
            </a:tbl>
          </a:graphicData>
        </a:graphic>
      </p:graphicFrame>
      <p:sp>
        <p:nvSpPr>
          <p:cNvPr id="320" name="Google Shape;320;p7"/>
          <p:cNvSpPr/>
          <p:nvPr/>
        </p:nvSpPr>
        <p:spPr>
          <a:xfrm>
            <a:off x="10202780" y="258166"/>
            <a:ext cx="1725364"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vocabulario</a:t>
            </a:r>
            <a:endParaRPr sz="2000" b="1">
              <a:solidFill>
                <a:srgbClr val="FFFFFF"/>
              </a:solidFill>
              <a:latin typeface="Century Gothic"/>
              <a:ea typeface="Century Gothic"/>
              <a:cs typeface="Century Gothic"/>
              <a:sym typeface="Century Gothic"/>
            </a:endParaRPr>
          </a:p>
        </p:txBody>
      </p:sp>
      <p:sp>
        <p:nvSpPr>
          <p:cNvPr id="2" name="CuadroTexto 1">
            <a:extLst>
              <a:ext uri="{FF2B5EF4-FFF2-40B4-BE49-F238E27FC236}">
                <a16:creationId xmlns:a16="http://schemas.microsoft.com/office/drawing/2014/main" id="{6CB072C5-B6DF-6A4B-AF69-83A696698D01}"/>
              </a:ext>
            </a:extLst>
          </p:cNvPr>
          <p:cNvSpPr txBox="1"/>
          <p:nvPr/>
        </p:nvSpPr>
        <p:spPr>
          <a:xfrm>
            <a:off x="342118" y="2359416"/>
            <a:ext cx="2574337" cy="1015663"/>
          </a:xfrm>
          <a:prstGeom prst="rect">
            <a:avLst/>
          </a:prstGeom>
          <a:noFill/>
        </p:spPr>
        <p:txBody>
          <a:bodyPr wrap="square" rtlCol="0">
            <a:spAutoFit/>
          </a:bodyPr>
          <a:lstStyle/>
          <a:p>
            <a:pPr lvl="0"/>
            <a:r>
              <a:rPr lang="en-GB" sz="2000">
                <a:solidFill>
                  <a:srgbClr val="002060"/>
                </a:solidFill>
                <a:latin typeface="Century Gothic" panose="020B0502020202020204" pitchFamily="34" charset="0"/>
                <a:ea typeface="Century Gothic"/>
                <a:cs typeface="Century Gothic"/>
                <a:sym typeface="Century Gothic"/>
              </a:rPr>
              <a:t>The translation </a:t>
            </a:r>
            <a:r>
              <a:rPr lang="en-GB" sz="2000" dirty="0">
                <a:solidFill>
                  <a:srgbClr val="002060"/>
                </a:solidFill>
                <a:latin typeface="Century Gothic" panose="020B0502020202020204" pitchFamily="34" charset="0"/>
                <a:ea typeface="Century Gothic"/>
                <a:cs typeface="Century Gothic"/>
                <a:sym typeface="Century Gothic"/>
              </a:rPr>
              <a:t>of ‘</a:t>
            </a:r>
            <a:r>
              <a:rPr lang="en-GB" sz="2000" b="1" i="1" dirty="0">
                <a:solidFill>
                  <a:srgbClr val="002060"/>
                </a:solidFill>
                <a:latin typeface="Century Gothic" panose="020B0502020202020204" pitchFamily="34" charset="0"/>
                <a:ea typeface="Century Gothic"/>
                <a:cs typeface="Century Gothic"/>
                <a:sym typeface="Century Gothic"/>
              </a:rPr>
              <a:t>el </a:t>
            </a:r>
            <a:r>
              <a:rPr lang="en-GB" sz="2000" b="1" i="1" dirty="0" err="1">
                <a:solidFill>
                  <a:srgbClr val="002060"/>
                </a:solidFill>
                <a:latin typeface="Century Gothic" panose="020B0502020202020204" pitchFamily="34" charset="0"/>
                <a:ea typeface="Century Gothic"/>
                <a:cs typeface="Century Gothic"/>
                <a:sym typeface="Century Gothic"/>
              </a:rPr>
              <a:t>fondo</a:t>
            </a:r>
            <a:r>
              <a:rPr lang="en-GB" sz="2000">
                <a:solidFill>
                  <a:srgbClr val="002060"/>
                </a:solidFill>
                <a:latin typeface="Century Gothic" panose="020B0502020202020204" pitchFamily="34" charset="0"/>
                <a:ea typeface="Century Gothic"/>
                <a:cs typeface="Century Gothic"/>
                <a:sym typeface="Century Gothic"/>
              </a:rPr>
              <a:t>’ depends on the context.</a:t>
            </a:r>
            <a:endParaRPr lang="en-GB" sz="2000" dirty="0">
              <a:solidFill>
                <a:srgbClr val="002060"/>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0C48A54D-27A6-1148-A024-D849E3BBD838}"/>
              </a:ext>
            </a:extLst>
          </p:cNvPr>
          <p:cNvSpPr txBox="1"/>
          <p:nvPr/>
        </p:nvSpPr>
        <p:spPr>
          <a:xfrm>
            <a:off x="344330" y="3634716"/>
            <a:ext cx="3280568" cy="1015663"/>
          </a:xfrm>
          <a:prstGeom prst="rect">
            <a:avLst/>
          </a:prstGeom>
          <a:noFill/>
        </p:spPr>
        <p:txBody>
          <a:bodyPr wrap="square" rtlCol="0">
            <a:spAutoFit/>
          </a:bodyPr>
          <a:lstStyle/>
          <a:p>
            <a:pPr lvl="0"/>
            <a:r>
              <a:rPr lang="en-GB" sz="2000" dirty="0" err="1">
                <a:solidFill>
                  <a:srgbClr val="002060"/>
                </a:solidFill>
                <a:latin typeface="Century Gothic" panose="020B0502020202020204" pitchFamily="34" charset="0"/>
                <a:ea typeface="Century Gothic"/>
                <a:cs typeface="Century Gothic"/>
                <a:sym typeface="Century Gothic"/>
              </a:rPr>
              <a:t>Ejemplos</a:t>
            </a:r>
            <a:r>
              <a:rPr lang="en-GB" sz="2000" dirty="0">
                <a:solidFill>
                  <a:srgbClr val="002060"/>
                </a:solidFill>
                <a:latin typeface="Century Gothic" panose="020B0502020202020204" pitchFamily="34" charset="0"/>
                <a:ea typeface="Century Gothic"/>
                <a:cs typeface="Century Gothic"/>
                <a:sym typeface="Century Gothic"/>
              </a:rPr>
              <a:t>:</a:t>
            </a:r>
            <a:endParaRPr lang="en-GB" sz="2000" dirty="0">
              <a:solidFill>
                <a:srgbClr val="002060"/>
              </a:solidFill>
              <a:latin typeface="Century Gothic" panose="020B0502020202020204" pitchFamily="34" charset="0"/>
            </a:endParaRPr>
          </a:p>
          <a:p>
            <a:pPr lvl="0"/>
            <a:r>
              <a:rPr lang="en-GB" sz="2000" b="1" dirty="0">
                <a:solidFill>
                  <a:srgbClr val="002060"/>
                </a:solidFill>
                <a:latin typeface="Century Gothic" panose="020B0502020202020204" pitchFamily="34" charset="0"/>
                <a:ea typeface="Century Gothic"/>
                <a:cs typeface="Century Gothic"/>
                <a:sym typeface="Century Gothic"/>
              </a:rPr>
              <a:t>al</a:t>
            </a:r>
            <a:r>
              <a:rPr lang="en-GB" sz="2000" dirty="0">
                <a:solidFill>
                  <a:srgbClr val="002060"/>
                </a:solidFill>
                <a:latin typeface="Century Gothic" panose="020B0502020202020204" pitchFamily="34" charset="0"/>
                <a:ea typeface="Century Gothic"/>
                <a:cs typeface="Century Gothic"/>
                <a:sym typeface="Century Gothic"/>
              </a:rPr>
              <a:t> </a:t>
            </a:r>
            <a:r>
              <a:rPr lang="en-GB" sz="2000" b="1" dirty="0" err="1">
                <a:solidFill>
                  <a:srgbClr val="002060"/>
                </a:solidFill>
                <a:latin typeface="Century Gothic" panose="020B0502020202020204" pitchFamily="34" charset="0"/>
                <a:ea typeface="Century Gothic"/>
                <a:cs typeface="Century Gothic"/>
                <a:sym typeface="Century Gothic"/>
              </a:rPr>
              <a:t>fondo</a:t>
            </a:r>
            <a:r>
              <a:rPr lang="en-GB" sz="2000" dirty="0">
                <a:solidFill>
                  <a:srgbClr val="002060"/>
                </a:solidFill>
                <a:latin typeface="Century Gothic" panose="020B0502020202020204" pitchFamily="34" charset="0"/>
                <a:ea typeface="Century Gothic"/>
                <a:cs typeface="Century Gothic"/>
                <a:sym typeface="Century Gothic"/>
              </a:rPr>
              <a:t> de la tienda</a:t>
            </a:r>
            <a:endParaRPr lang="en-GB" sz="2000" dirty="0">
              <a:solidFill>
                <a:srgbClr val="002060"/>
              </a:solidFill>
              <a:latin typeface="Century Gothic" panose="020B0502020202020204" pitchFamily="34" charset="0"/>
            </a:endParaRPr>
          </a:p>
          <a:p>
            <a:pPr lvl="0"/>
            <a:r>
              <a:rPr lang="en-GB" sz="2000" b="1" dirty="0">
                <a:solidFill>
                  <a:srgbClr val="002060"/>
                </a:solidFill>
                <a:latin typeface="Century Gothic" panose="020B0502020202020204" pitchFamily="34" charset="0"/>
                <a:ea typeface="Century Gothic"/>
                <a:cs typeface="Century Gothic"/>
                <a:sym typeface="Century Gothic"/>
              </a:rPr>
              <a:t>at the </a:t>
            </a:r>
            <a:r>
              <a:rPr lang="en-GB" sz="2000" b="1" dirty="0">
                <a:solidFill>
                  <a:schemeClr val="accent2"/>
                </a:solidFill>
                <a:latin typeface="Century Gothic" panose="020B0502020202020204" pitchFamily="34" charset="0"/>
                <a:ea typeface="Century Gothic"/>
                <a:cs typeface="Century Gothic"/>
                <a:sym typeface="Century Gothic"/>
              </a:rPr>
              <a:t>back</a:t>
            </a:r>
            <a:r>
              <a:rPr lang="en-GB" sz="2000" b="1" dirty="0">
                <a:solidFill>
                  <a:srgbClr val="002060"/>
                </a:solidFill>
                <a:latin typeface="Century Gothic" panose="020B0502020202020204" pitchFamily="34" charset="0"/>
                <a:ea typeface="Century Gothic"/>
                <a:cs typeface="Century Gothic"/>
                <a:sym typeface="Century Gothic"/>
              </a:rPr>
              <a:t> </a:t>
            </a:r>
            <a:r>
              <a:rPr lang="en-GB" sz="2000" dirty="0">
                <a:solidFill>
                  <a:srgbClr val="002060"/>
                </a:solidFill>
                <a:latin typeface="Century Gothic" panose="020B0502020202020204" pitchFamily="34" charset="0"/>
                <a:ea typeface="Century Gothic"/>
                <a:cs typeface="Century Gothic"/>
                <a:sym typeface="Century Gothic"/>
              </a:rPr>
              <a:t>of the shop</a:t>
            </a:r>
            <a:endParaRPr lang="en-GB" sz="2000" dirty="0">
              <a:solidFill>
                <a:srgbClr val="002060"/>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14329B25-B443-9345-9D10-760AD8B5C0BA}"/>
              </a:ext>
            </a:extLst>
          </p:cNvPr>
          <p:cNvSpPr txBox="1"/>
          <p:nvPr/>
        </p:nvSpPr>
        <p:spPr>
          <a:xfrm>
            <a:off x="342118" y="5084441"/>
            <a:ext cx="3211800" cy="707886"/>
          </a:xfrm>
          <a:prstGeom prst="rect">
            <a:avLst/>
          </a:prstGeom>
          <a:noFill/>
        </p:spPr>
        <p:txBody>
          <a:bodyPr wrap="square" rtlCol="0">
            <a:spAutoFit/>
          </a:bodyPr>
          <a:lstStyle/>
          <a:p>
            <a:pPr lvl="0"/>
            <a:r>
              <a:rPr lang="en-GB" sz="2000" b="1" dirty="0">
                <a:solidFill>
                  <a:srgbClr val="002060"/>
                </a:solidFill>
                <a:latin typeface="Century Gothic" panose="020B0502020202020204" pitchFamily="34" charset="0"/>
                <a:ea typeface="Century Gothic"/>
                <a:cs typeface="Century Gothic"/>
                <a:sym typeface="Century Gothic"/>
              </a:rPr>
              <a:t>al</a:t>
            </a:r>
            <a:r>
              <a:rPr lang="en-GB" sz="2000" dirty="0">
                <a:solidFill>
                  <a:srgbClr val="002060"/>
                </a:solidFill>
                <a:latin typeface="Century Gothic" panose="020B0502020202020204" pitchFamily="34" charset="0"/>
                <a:ea typeface="Century Gothic"/>
                <a:cs typeface="Century Gothic"/>
                <a:sym typeface="Century Gothic"/>
              </a:rPr>
              <a:t> </a:t>
            </a:r>
            <a:r>
              <a:rPr lang="en-GB" sz="2000" b="1" dirty="0" err="1">
                <a:solidFill>
                  <a:srgbClr val="002060"/>
                </a:solidFill>
                <a:latin typeface="Century Gothic" panose="020B0502020202020204" pitchFamily="34" charset="0"/>
                <a:ea typeface="Century Gothic"/>
                <a:cs typeface="Century Gothic"/>
                <a:sym typeface="Century Gothic"/>
              </a:rPr>
              <a:t>fondo</a:t>
            </a:r>
            <a:r>
              <a:rPr lang="en-GB" sz="2000" dirty="0">
                <a:solidFill>
                  <a:srgbClr val="002060"/>
                </a:solidFill>
                <a:latin typeface="Century Gothic" panose="020B0502020202020204" pitchFamily="34" charset="0"/>
                <a:ea typeface="Century Gothic"/>
                <a:cs typeface="Century Gothic"/>
                <a:sym typeface="Century Gothic"/>
              </a:rPr>
              <a:t> de la </a:t>
            </a:r>
            <a:r>
              <a:rPr lang="en-GB" sz="2000" dirty="0" err="1">
                <a:solidFill>
                  <a:srgbClr val="002060"/>
                </a:solidFill>
                <a:latin typeface="Century Gothic" panose="020B0502020202020204" pitchFamily="34" charset="0"/>
                <a:ea typeface="Century Gothic"/>
                <a:cs typeface="Century Gothic"/>
                <a:sym typeface="Century Gothic"/>
              </a:rPr>
              <a:t>calle</a:t>
            </a:r>
            <a:r>
              <a:rPr lang="en-GB" sz="2000" dirty="0">
                <a:solidFill>
                  <a:srgbClr val="002060"/>
                </a:solidFill>
                <a:latin typeface="Century Gothic" panose="020B0502020202020204" pitchFamily="34" charset="0"/>
                <a:ea typeface="Century Gothic"/>
                <a:cs typeface="Century Gothic"/>
                <a:sym typeface="Century Gothic"/>
              </a:rPr>
              <a:t> </a:t>
            </a:r>
            <a:endParaRPr lang="en-GB" sz="2000" dirty="0">
              <a:solidFill>
                <a:srgbClr val="002060"/>
              </a:solidFill>
              <a:latin typeface="Century Gothic" panose="020B0502020202020204" pitchFamily="34" charset="0"/>
            </a:endParaRPr>
          </a:p>
          <a:p>
            <a:pPr lvl="0"/>
            <a:r>
              <a:rPr lang="en-GB" sz="2000" b="1" dirty="0">
                <a:solidFill>
                  <a:srgbClr val="002060"/>
                </a:solidFill>
                <a:latin typeface="Century Gothic" panose="020B0502020202020204" pitchFamily="34" charset="0"/>
                <a:ea typeface="Century Gothic"/>
                <a:cs typeface="Century Gothic"/>
                <a:sym typeface="Century Gothic"/>
              </a:rPr>
              <a:t>at the </a:t>
            </a:r>
            <a:r>
              <a:rPr lang="en-GB" sz="2000" b="1" dirty="0">
                <a:solidFill>
                  <a:schemeClr val="accent2"/>
                </a:solidFill>
                <a:latin typeface="Century Gothic" panose="020B0502020202020204" pitchFamily="34" charset="0"/>
                <a:ea typeface="Century Gothic"/>
                <a:cs typeface="Century Gothic"/>
                <a:sym typeface="Century Gothic"/>
              </a:rPr>
              <a:t>end</a:t>
            </a:r>
            <a:r>
              <a:rPr lang="en-GB" sz="2000" b="1" dirty="0">
                <a:solidFill>
                  <a:srgbClr val="002060"/>
                </a:solidFill>
                <a:latin typeface="Century Gothic" panose="020B0502020202020204" pitchFamily="34" charset="0"/>
                <a:ea typeface="Century Gothic"/>
                <a:cs typeface="Century Gothic"/>
                <a:sym typeface="Century Gothic"/>
              </a:rPr>
              <a:t> </a:t>
            </a:r>
            <a:r>
              <a:rPr lang="en-GB" sz="2000" dirty="0">
                <a:solidFill>
                  <a:srgbClr val="002060"/>
                </a:solidFill>
                <a:latin typeface="Century Gothic" panose="020B0502020202020204" pitchFamily="34" charset="0"/>
                <a:ea typeface="Century Gothic"/>
                <a:cs typeface="Century Gothic"/>
                <a:sym typeface="Century Gothic"/>
              </a:rPr>
              <a:t>of the road</a:t>
            </a:r>
            <a:endParaRPr lang="en-GB" sz="2000" dirty="0">
              <a:solidFill>
                <a:srgbClr val="002060"/>
              </a:solidFill>
              <a:latin typeface="Century Gothic" panose="020B0502020202020204" pitchFamily="34" charset="0"/>
            </a:endParaRPr>
          </a:p>
        </p:txBody>
      </p:sp>
      <p:sp>
        <p:nvSpPr>
          <p:cNvPr id="25" name="Rectangle 1">
            <a:extLst>
              <a:ext uri="{FF2B5EF4-FFF2-40B4-BE49-F238E27FC236}">
                <a16:creationId xmlns:a16="http://schemas.microsoft.com/office/drawing/2014/main" id="{CEC8DD7C-14D4-1B4C-8557-F1CCB814A927}"/>
              </a:ext>
            </a:extLst>
          </p:cNvPr>
          <p:cNvSpPr/>
          <p:nvPr/>
        </p:nvSpPr>
        <p:spPr>
          <a:xfrm>
            <a:off x="6306263" y="2226433"/>
            <a:ext cx="3656385" cy="3880283"/>
          </a:xfrm>
          <a:prstGeom prst="rect">
            <a:avLst/>
          </a:prstGeom>
          <a:solidFill>
            <a:schemeClr val="accent2">
              <a:lumMod val="20000"/>
              <a:lumOff val="80000"/>
            </a:schemeClr>
          </a:solidFill>
          <a:ln w="19050">
            <a:solidFill>
              <a:srgbClr val="E468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6" name="Rectangle 54">
            <a:extLst>
              <a:ext uri="{FF2B5EF4-FFF2-40B4-BE49-F238E27FC236}">
                <a16:creationId xmlns:a16="http://schemas.microsoft.com/office/drawing/2014/main" id="{6E6E6237-27BB-E140-8F91-C0B8D5924FF7}"/>
              </a:ext>
            </a:extLst>
          </p:cNvPr>
          <p:cNvSpPr/>
          <p:nvPr/>
        </p:nvSpPr>
        <p:spPr>
          <a:xfrm>
            <a:off x="4414774" y="2224267"/>
            <a:ext cx="1891489" cy="3882449"/>
          </a:xfrm>
          <a:prstGeom prst="rect">
            <a:avLst/>
          </a:prstGeom>
          <a:solidFill>
            <a:schemeClr val="accent2">
              <a:lumMod val="20000"/>
              <a:lumOff val="80000"/>
            </a:schemeClr>
          </a:solidFill>
          <a:ln w="19050">
            <a:solidFill>
              <a:srgbClr val="E468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pic>
        <p:nvPicPr>
          <p:cNvPr id="27" name="Picture 2" descr="Free Png Question Mark Clipart Png Png Image With Transparent ">
            <a:extLst>
              <a:ext uri="{FF2B5EF4-FFF2-40B4-BE49-F238E27FC236}">
                <a16:creationId xmlns:a16="http://schemas.microsoft.com/office/drawing/2014/main" id="{D82D1513-1771-9542-9509-F0A99C89C444}"/>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812527" y="3515964"/>
            <a:ext cx="1034612" cy="9672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Png Question Mark Clipart Png Png Image With Transparent ">
            <a:extLst>
              <a:ext uri="{FF2B5EF4-FFF2-40B4-BE49-F238E27FC236}">
                <a16:creationId xmlns:a16="http://schemas.microsoft.com/office/drawing/2014/main" id="{0C32D595-EAFE-B84D-87FC-0EE4CED8B93B}"/>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747348" y="3515964"/>
            <a:ext cx="1034612" cy="9672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
          <p:cNvSpPr>
            <a:spLocks noChangeArrowheads="1"/>
          </p:cNvSpPr>
          <p:nvPr/>
        </p:nvSpPr>
        <p:spPr bwMode="auto">
          <a:xfrm>
            <a:off x="10373921" y="134938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
          <p:cNvSpPr>
            <a:spLocks noChangeArrowheads="1"/>
          </p:cNvSpPr>
          <p:nvPr/>
        </p:nvSpPr>
        <p:spPr bwMode="auto">
          <a:xfrm>
            <a:off x="10371555" y="134938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Line 4"/>
          <p:cNvSpPr>
            <a:spLocks noChangeShapeType="1"/>
          </p:cNvSpPr>
          <p:nvPr/>
        </p:nvSpPr>
        <p:spPr bwMode="auto">
          <a:xfrm>
            <a:off x="11057294" y="133795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Line 7"/>
          <p:cNvSpPr>
            <a:spLocks noChangeShapeType="1"/>
          </p:cNvSpPr>
          <p:nvPr/>
        </p:nvSpPr>
        <p:spPr bwMode="auto">
          <a:xfrm>
            <a:off x="11081982" y="133795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Line 9"/>
          <p:cNvSpPr>
            <a:spLocks noChangeShapeType="1"/>
          </p:cNvSpPr>
          <p:nvPr/>
        </p:nvSpPr>
        <p:spPr bwMode="auto">
          <a:xfrm>
            <a:off x="11057294" y="549421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 Box 10"/>
          <p:cNvSpPr txBox="1">
            <a:spLocks noChangeArrowheads="1"/>
          </p:cNvSpPr>
          <p:nvPr/>
        </p:nvSpPr>
        <p:spPr bwMode="auto">
          <a:xfrm>
            <a:off x="10220327" y="804479"/>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36" name="Text Box 12"/>
          <p:cNvSpPr txBox="1">
            <a:spLocks noChangeArrowheads="1"/>
          </p:cNvSpPr>
          <p:nvPr/>
        </p:nvSpPr>
        <p:spPr bwMode="auto">
          <a:xfrm>
            <a:off x="11298773" y="118010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60</a:t>
            </a:r>
          </a:p>
        </p:txBody>
      </p:sp>
      <p:sp>
        <p:nvSpPr>
          <p:cNvPr id="37" name="Text Box 14"/>
          <p:cNvSpPr txBox="1">
            <a:spLocks noChangeArrowheads="1"/>
          </p:cNvSpPr>
          <p:nvPr/>
        </p:nvSpPr>
        <p:spPr bwMode="auto">
          <a:xfrm>
            <a:off x="11274085" y="531368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sp>
        <p:nvSpPr>
          <p:cNvPr id="38" name="Rectangle 37"/>
          <p:cNvSpPr/>
          <p:nvPr/>
        </p:nvSpPr>
        <p:spPr>
          <a:xfrm>
            <a:off x="10220327" y="550564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AutoShape 11">
            <a:hlinkClick r:id="" action="ppaction://noaction" highlightClick="1"/>
          </p:cNvPr>
          <p:cNvSpPr>
            <a:spLocks noChangeArrowheads="1"/>
          </p:cNvSpPr>
          <p:nvPr/>
        </p:nvSpPr>
        <p:spPr bwMode="auto">
          <a:xfrm>
            <a:off x="10110657" y="572463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29" name="CuadroTexto 1">
            <a:extLst>
              <a:ext uri="{FF2B5EF4-FFF2-40B4-BE49-F238E27FC236}">
                <a16:creationId xmlns:a16="http://schemas.microsoft.com/office/drawing/2014/main" id="{6CB072C5-B6DF-6A4B-AF69-83A696698D01}"/>
              </a:ext>
            </a:extLst>
          </p:cNvPr>
          <p:cNvSpPr txBox="1"/>
          <p:nvPr/>
        </p:nvSpPr>
        <p:spPr>
          <a:xfrm>
            <a:off x="359270" y="282698"/>
            <a:ext cx="8337056" cy="707886"/>
          </a:xfrm>
          <a:prstGeom prst="rect">
            <a:avLst/>
          </a:prstGeom>
          <a:noFill/>
        </p:spPr>
        <p:txBody>
          <a:bodyPr wrap="square" rtlCol="0">
            <a:spAutoFit/>
          </a:bodyPr>
          <a:lstStyle/>
          <a:p>
            <a:pPr lvl="0"/>
            <a:r>
              <a:rPr lang="en-GB" sz="2000" dirty="0">
                <a:solidFill>
                  <a:srgbClr val="002060"/>
                </a:solidFill>
                <a:latin typeface="Century Gothic"/>
                <a:sym typeface="Century Gothic"/>
              </a:rPr>
              <a:t>‘Fila’ and ‘</a:t>
            </a:r>
            <a:r>
              <a:rPr lang="en-GB" sz="2000" dirty="0" err="1">
                <a:solidFill>
                  <a:srgbClr val="002060"/>
                </a:solidFill>
                <a:latin typeface="Century Gothic"/>
                <a:sym typeface="Century Gothic"/>
              </a:rPr>
              <a:t>daño</a:t>
            </a:r>
            <a:r>
              <a:rPr lang="en-GB" sz="2000" dirty="0">
                <a:solidFill>
                  <a:srgbClr val="002060"/>
                </a:solidFill>
                <a:latin typeface="Century Gothic"/>
                <a:sym typeface="Century Gothic"/>
              </a:rPr>
              <a:t>’ are often used with ‘</a:t>
            </a:r>
            <a:r>
              <a:rPr lang="en-GB" sz="2000" dirty="0" err="1">
                <a:solidFill>
                  <a:srgbClr val="002060"/>
                </a:solidFill>
                <a:latin typeface="Century Gothic"/>
                <a:sym typeface="Century Gothic"/>
              </a:rPr>
              <a:t>hacer</a:t>
            </a:r>
            <a:r>
              <a:rPr lang="en-GB" sz="2000" dirty="0">
                <a:solidFill>
                  <a:srgbClr val="002060"/>
                </a:solidFill>
                <a:latin typeface="Century Gothic"/>
                <a:sym typeface="Century Gothic"/>
              </a:rPr>
              <a:t>’. They may be translated with words other than ‘do’ or ‘</a:t>
            </a:r>
            <a:r>
              <a:rPr lang="en-GB" sz="2000">
                <a:solidFill>
                  <a:srgbClr val="002060"/>
                </a:solidFill>
                <a:latin typeface="Century Gothic"/>
                <a:sym typeface="Century Gothic"/>
              </a:rPr>
              <a:t>make’!</a:t>
            </a:r>
            <a:endParaRPr lang="en-GB" sz="2000" dirty="0">
              <a:solidFill>
                <a:srgbClr val="002060"/>
              </a:solidFill>
            </a:endParaRPr>
          </a:p>
        </p:txBody>
      </p:sp>
      <p:sp>
        <p:nvSpPr>
          <p:cNvPr id="4" name="Rectangle 3"/>
          <p:cNvSpPr/>
          <p:nvPr/>
        </p:nvSpPr>
        <p:spPr>
          <a:xfrm>
            <a:off x="385483" y="904570"/>
            <a:ext cx="7468712" cy="400110"/>
          </a:xfrm>
          <a:prstGeom prst="rect">
            <a:avLst/>
          </a:prstGeom>
        </p:spPr>
        <p:txBody>
          <a:bodyPr wrap="none">
            <a:spAutoFit/>
          </a:bodyPr>
          <a:lstStyle/>
          <a:p>
            <a:pPr marL="285750" indent="-285750" algn="ctr">
              <a:buFont typeface="Arial" panose="020B0604020202020204" pitchFamily="34" charset="0"/>
              <a:buChar char="•"/>
            </a:pPr>
            <a:r>
              <a:rPr lang="en-GB" sz="2000" b="1" i="1" dirty="0">
                <a:solidFill>
                  <a:srgbClr val="002060"/>
                </a:solidFill>
                <a:latin typeface="Century Gothic"/>
                <a:ea typeface="Century Gothic"/>
                <a:cs typeface="Century Gothic"/>
                <a:sym typeface="Century Gothic"/>
              </a:rPr>
              <a:t>‘</a:t>
            </a:r>
            <a:r>
              <a:rPr lang="en-GB" sz="2000" b="1" i="1" dirty="0" err="1">
                <a:solidFill>
                  <a:srgbClr val="002060"/>
                </a:solidFill>
                <a:latin typeface="Century Gothic"/>
                <a:ea typeface="Century Gothic"/>
                <a:cs typeface="Century Gothic"/>
                <a:sym typeface="Century Gothic"/>
              </a:rPr>
              <a:t>Hacer</a:t>
            </a:r>
            <a:r>
              <a:rPr lang="en-GB" sz="2000" b="1" i="1" dirty="0">
                <a:solidFill>
                  <a:srgbClr val="002060"/>
                </a:solidFill>
                <a:latin typeface="Century Gothic"/>
                <a:ea typeface="Century Gothic"/>
                <a:cs typeface="Century Gothic"/>
                <a:sym typeface="Century Gothic"/>
              </a:rPr>
              <a:t> (una) fila’ </a:t>
            </a:r>
            <a:r>
              <a:rPr lang="en-GB" sz="2000" dirty="0">
                <a:solidFill>
                  <a:srgbClr val="002060"/>
                </a:solidFill>
                <a:latin typeface="Century Gothic"/>
                <a:ea typeface="Century Gothic"/>
                <a:cs typeface="Century Gothic"/>
                <a:sym typeface="Century Gothic"/>
              </a:rPr>
              <a:t>means ‘to line up</a:t>
            </a:r>
            <a:r>
              <a:rPr lang="en-GB" sz="2000">
                <a:solidFill>
                  <a:srgbClr val="002060"/>
                </a:solidFill>
                <a:latin typeface="Century Gothic"/>
                <a:ea typeface="Century Gothic"/>
                <a:cs typeface="Century Gothic"/>
                <a:sym typeface="Century Gothic"/>
              </a:rPr>
              <a:t>’ (or </a:t>
            </a:r>
            <a:r>
              <a:rPr lang="en-GB" sz="2000" dirty="0">
                <a:solidFill>
                  <a:srgbClr val="002060"/>
                </a:solidFill>
                <a:latin typeface="Century Gothic"/>
                <a:ea typeface="Century Gothic"/>
                <a:cs typeface="Century Gothic"/>
                <a:sym typeface="Century Gothic"/>
              </a:rPr>
              <a:t>‘</a:t>
            </a:r>
            <a:r>
              <a:rPr lang="en-GB" sz="2000">
                <a:solidFill>
                  <a:srgbClr val="002060"/>
                </a:solidFill>
                <a:latin typeface="Century Gothic"/>
                <a:ea typeface="Century Gothic"/>
                <a:cs typeface="Century Gothic"/>
                <a:sym typeface="Century Gothic"/>
              </a:rPr>
              <a:t>to make a line’).</a:t>
            </a:r>
            <a:endParaRPr lang="en-GB" sz="2000" dirty="0">
              <a:solidFill>
                <a:srgbClr val="002060"/>
              </a:solidFill>
              <a:latin typeface="Century Gothic"/>
              <a:ea typeface="Century Gothic"/>
              <a:cs typeface="Century Gothic"/>
              <a:sym typeface="Century Gothic"/>
            </a:endParaRPr>
          </a:p>
        </p:txBody>
      </p:sp>
      <p:sp>
        <p:nvSpPr>
          <p:cNvPr id="40" name="Rectangle 39"/>
          <p:cNvSpPr/>
          <p:nvPr/>
        </p:nvSpPr>
        <p:spPr>
          <a:xfrm>
            <a:off x="415077" y="1282406"/>
            <a:ext cx="6277681" cy="400110"/>
          </a:xfrm>
          <a:prstGeom prst="rect">
            <a:avLst/>
          </a:prstGeom>
        </p:spPr>
        <p:txBody>
          <a:bodyPr wrap="none">
            <a:spAutoFit/>
          </a:bodyPr>
          <a:lstStyle/>
          <a:p>
            <a:pPr marL="285750" indent="-285750" algn="ctr">
              <a:buFont typeface="Arial" panose="020B0604020202020204" pitchFamily="34" charset="0"/>
              <a:buChar char="•"/>
            </a:pPr>
            <a:r>
              <a:rPr lang="en-GB" sz="2000" b="1" i="1" dirty="0">
                <a:solidFill>
                  <a:srgbClr val="002060"/>
                </a:solidFill>
                <a:latin typeface="Century Gothic"/>
                <a:ea typeface="Century Gothic"/>
                <a:cs typeface="Century Gothic"/>
                <a:sym typeface="Century Gothic"/>
              </a:rPr>
              <a:t>‘</a:t>
            </a:r>
            <a:r>
              <a:rPr lang="en-GB" sz="2000" b="1" i="1" dirty="0" err="1">
                <a:solidFill>
                  <a:srgbClr val="002060"/>
                </a:solidFill>
                <a:latin typeface="Century Gothic"/>
                <a:ea typeface="Century Gothic"/>
                <a:cs typeface="Century Gothic"/>
                <a:sym typeface="Century Gothic"/>
              </a:rPr>
              <a:t>Hacer</a:t>
            </a:r>
            <a:r>
              <a:rPr lang="en-GB" sz="2000" b="1" i="1" dirty="0">
                <a:solidFill>
                  <a:srgbClr val="002060"/>
                </a:solidFill>
                <a:latin typeface="Century Gothic"/>
                <a:ea typeface="Century Gothic"/>
                <a:cs typeface="Century Gothic"/>
                <a:sym typeface="Century Gothic"/>
              </a:rPr>
              <a:t> </a:t>
            </a:r>
            <a:r>
              <a:rPr lang="en-GB" sz="2000" b="1" i="1" dirty="0" err="1">
                <a:solidFill>
                  <a:srgbClr val="002060"/>
                </a:solidFill>
                <a:latin typeface="Century Gothic"/>
                <a:ea typeface="Century Gothic"/>
                <a:cs typeface="Century Gothic"/>
                <a:sym typeface="Century Gothic"/>
              </a:rPr>
              <a:t>daño</a:t>
            </a:r>
            <a:r>
              <a:rPr lang="en-GB" sz="2000" b="1" i="1" dirty="0">
                <a:solidFill>
                  <a:srgbClr val="00206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means ‘to hurt</a:t>
            </a:r>
            <a:r>
              <a:rPr lang="en-GB" sz="2000">
                <a:solidFill>
                  <a:srgbClr val="002060"/>
                </a:solidFill>
                <a:latin typeface="Century Gothic"/>
                <a:ea typeface="Century Gothic"/>
                <a:cs typeface="Century Gothic"/>
                <a:sym typeface="Century Gothic"/>
              </a:rPr>
              <a:t>’ (or ‘to </a:t>
            </a:r>
            <a:r>
              <a:rPr lang="en-GB" sz="2000" dirty="0">
                <a:solidFill>
                  <a:srgbClr val="002060"/>
                </a:solidFill>
                <a:latin typeface="Century Gothic"/>
                <a:ea typeface="Century Gothic"/>
                <a:cs typeface="Century Gothic"/>
                <a:sym typeface="Century Gothic"/>
              </a:rPr>
              <a:t>do harm’).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39"/>
                    </p:tgtEl>
                  </p:cond>
                </p:stCondLst>
                <p:endSync evt="end" delay="0">
                  <p:rtn val="all"/>
                </p:endSync>
                <p:childTnLst>
                  <p:par>
                    <p:cTn id="94" fill="hold">
                      <p:stCondLst>
                        <p:cond delay="0"/>
                      </p:stCondLst>
                      <p:childTnLst>
                        <p:par>
                          <p:cTn id="95" fill="hold">
                            <p:stCondLst>
                              <p:cond delay="0"/>
                            </p:stCondLst>
                            <p:childTnLst>
                              <p:par>
                                <p:cTn id="96" presetID="12" presetClass="exit" presetSubtype="4" fill="hold" nodeType="afterEffect">
                                  <p:stCondLst>
                                    <p:cond delay="0"/>
                                  </p:stCondLst>
                                  <p:childTnLst>
                                    <p:animEffect transition="out" filter="slide(fromBottom)">
                                      <p:cBhvr>
                                        <p:cTn id="97" dur="59000"/>
                                        <p:tgtEl>
                                          <p:spTgt spid="31"/>
                                        </p:tgtEl>
                                      </p:cBhvr>
                                    </p:animEffect>
                                    <p:set>
                                      <p:cBhvr>
                                        <p:cTn id="9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 grpId="0" animBg="1"/>
      <p:bldP spid="3" grpId="1" animBg="1"/>
      <p:bldP spid="24" grpId="0" animBg="1"/>
      <p:bldP spid="24" grpId="1" animBg="1"/>
      <p:bldP spid="24" grpId="2" animBg="1"/>
      <p:bldP spid="2" grpId="0"/>
      <p:bldP spid="2" grpId="1"/>
      <p:bldP spid="2" grpId="2"/>
      <p:bldP spid="21" grpId="0"/>
      <p:bldP spid="21" grpId="1"/>
      <p:bldP spid="21" grpId="2"/>
      <p:bldP spid="22" grpId="0"/>
      <p:bldP spid="22" grpId="1"/>
      <p:bldP spid="22" grpId="2"/>
      <p:bldP spid="25" grpId="0" animBg="1"/>
      <p:bldP spid="25" grpId="1" animBg="1"/>
      <p:bldP spid="26" grpId="0" animBg="1"/>
      <p:bldP spid="26" grpId="1" animBg="1"/>
      <p:bldP spid="29" grpId="0"/>
      <p:bldP spid="29" grpId="1"/>
      <p:bldP spid="4" grpId="0"/>
      <p:bldP spid="4" grpId="1"/>
      <p:bldP spid="40" grpId="0"/>
      <p:bldP spid="4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40" name="Google Shape;340;p8"/>
          <p:cNvSpPr txBox="1"/>
          <p:nvPr/>
        </p:nvSpPr>
        <p:spPr>
          <a:xfrm>
            <a:off x="178944" y="2572477"/>
            <a:ext cx="884916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2D477C"/>
                </a:solidFill>
                <a:latin typeface="Century Gothic"/>
                <a:ea typeface="Century Gothic"/>
                <a:cs typeface="Century Gothic"/>
                <a:sym typeface="Century Gothic"/>
              </a:rPr>
              <a:t>To say ‘</a:t>
            </a:r>
            <a:r>
              <a:rPr lang="en-GB" sz="2400" b="1" dirty="0">
                <a:solidFill>
                  <a:srgbClr val="2D477C"/>
                </a:solidFill>
                <a:latin typeface="Century Gothic"/>
                <a:ea typeface="Century Gothic"/>
                <a:cs typeface="Century Gothic"/>
                <a:sym typeface="Century Gothic"/>
              </a:rPr>
              <a:t>you do</a:t>
            </a:r>
            <a:r>
              <a:rPr lang="en-GB" sz="2400" dirty="0">
                <a:solidFill>
                  <a:srgbClr val="2D477C"/>
                </a:solidFill>
                <a:latin typeface="Century Gothic"/>
                <a:ea typeface="Century Gothic"/>
                <a:cs typeface="Century Gothic"/>
                <a:sym typeface="Century Gothic"/>
              </a:rPr>
              <a:t>’ or ‘</a:t>
            </a:r>
            <a:r>
              <a:rPr lang="en-GB" sz="2400" b="1" dirty="0">
                <a:solidFill>
                  <a:srgbClr val="2D477C"/>
                </a:solidFill>
                <a:latin typeface="Century Gothic"/>
                <a:ea typeface="Century Gothic"/>
                <a:cs typeface="Century Gothic"/>
                <a:sym typeface="Century Gothic"/>
              </a:rPr>
              <a:t>you make</a:t>
            </a:r>
            <a:r>
              <a:rPr lang="en-GB" sz="2400" dirty="0">
                <a:solidFill>
                  <a:srgbClr val="2D477C"/>
                </a:solidFill>
                <a:latin typeface="Century Gothic"/>
                <a:ea typeface="Century Gothic"/>
                <a:cs typeface="Century Gothic"/>
                <a:sym typeface="Century Gothic"/>
              </a:rPr>
              <a:t>’ in Spanish, </a:t>
            </a:r>
            <a:r>
              <a:rPr lang="en-GB" sz="2400">
                <a:solidFill>
                  <a:srgbClr val="2D477C"/>
                </a:solidFill>
                <a:latin typeface="Century Gothic"/>
                <a:ea typeface="Century Gothic"/>
                <a:cs typeface="Century Gothic"/>
                <a:sym typeface="Century Gothic"/>
              </a:rPr>
              <a:t>use </a:t>
            </a:r>
            <a:r>
              <a:rPr lang="en-GB" sz="2400">
                <a:solidFill>
                  <a:srgbClr val="1E4E78"/>
                </a:solidFill>
                <a:latin typeface="Century Gothic"/>
                <a:ea typeface="Century Gothic"/>
                <a:cs typeface="Century Gothic"/>
                <a:sym typeface="Century Gothic"/>
              </a:rPr>
              <a:t>_______.</a:t>
            </a:r>
            <a:endParaRPr sz="2400" dirty="0">
              <a:solidFill>
                <a:srgbClr val="1E4E78"/>
              </a:solidFill>
              <a:latin typeface="Century Gothic"/>
              <a:ea typeface="Century Gothic"/>
              <a:cs typeface="Century Gothic"/>
              <a:sym typeface="Century Gothic"/>
            </a:endParaRPr>
          </a:p>
        </p:txBody>
      </p:sp>
      <p:pic>
        <p:nvPicPr>
          <p:cNvPr id="330" name="Google Shape;330;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31" name="Google Shape;331;p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lvl="0">
              <a:buClr>
                <a:schemeClr val="lt1"/>
              </a:buClr>
              <a:buSzPts val="2400"/>
            </a:pPr>
            <a:r>
              <a:rPr lang="en-GB" sz="2400" b="1">
                <a:solidFill>
                  <a:schemeClr val="lt1"/>
                </a:solidFill>
              </a:rPr>
              <a:t>Saying </a:t>
            </a:r>
            <a:r>
              <a:rPr lang="en-GB" sz="2400" b="1" dirty="0">
                <a:solidFill>
                  <a:schemeClr val="lt1"/>
                </a:solidFill>
              </a:rPr>
              <a:t>what you do </a:t>
            </a:r>
            <a:r>
              <a:rPr lang="en-GB" sz="2400" b="1">
                <a:solidFill>
                  <a:schemeClr val="lt1"/>
                </a:solidFill>
              </a:rPr>
              <a:t>and did</a:t>
            </a:r>
            <a:br>
              <a:rPr lang="en-GB" sz="2400" b="1">
                <a:solidFill>
                  <a:schemeClr val="lt1"/>
                </a:solidFill>
              </a:rPr>
            </a:br>
            <a:r>
              <a:rPr lang="en-GB" sz="2400" b="1">
                <a:solidFill>
                  <a:schemeClr val="lt1"/>
                </a:solidFill>
              </a:rPr>
              <a:t>Using ‘hice’ and ‘hiciste’</a:t>
            </a:r>
            <a:endParaRPr sz="2400" b="1" dirty="0">
              <a:solidFill>
                <a:schemeClr val="lt1"/>
              </a:solidFill>
            </a:endParaRPr>
          </a:p>
        </p:txBody>
      </p:sp>
      <p:sp>
        <p:nvSpPr>
          <p:cNvPr id="332" name="Google Shape;332;p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33" name="Google Shape;333;p8"/>
          <p:cNvSpPr txBox="1"/>
          <p:nvPr/>
        </p:nvSpPr>
        <p:spPr>
          <a:xfrm>
            <a:off x="179999" y="1251177"/>
            <a:ext cx="11741068" cy="535491"/>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400" dirty="0">
                <a:solidFill>
                  <a:srgbClr val="2D477C"/>
                </a:solidFill>
                <a:latin typeface="Century Gothic"/>
                <a:ea typeface="Century Gothic"/>
                <a:cs typeface="Century Gothic"/>
                <a:sym typeface="Century Gothic"/>
              </a:rPr>
              <a:t>Remember, to say ‘</a:t>
            </a:r>
            <a:r>
              <a:rPr lang="en-GB" sz="2400" b="1" dirty="0">
                <a:solidFill>
                  <a:srgbClr val="2D477C"/>
                </a:solidFill>
                <a:latin typeface="Century Gothic"/>
                <a:ea typeface="Century Gothic"/>
                <a:cs typeface="Century Gothic"/>
                <a:sym typeface="Century Gothic"/>
              </a:rPr>
              <a:t>I do</a:t>
            </a:r>
            <a:r>
              <a:rPr lang="en-GB" sz="2400" dirty="0">
                <a:solidFill>
                  <a:srgbClr val="2D477C"/>
                </a:solidFill>
                <a:latin typeface="Century Gothic"/>
                <a:ea typeface="Century Gothic"/>
                <a:cs typeface="Century Gothic"/>
                <a:sym typeface="Century Gothic"/>
              </a:rPr>
              <a:t>’ or ‘</a:t>
            </a:r>
            <a:r>
              <a:rPr lang="en-GB" sz="2400" b="1" dirty="0">
                <a:solidFill>
                  <a:srgbClr val="2D477C"/>
                </a:solidFill>
                <a:latin typeface="Century Gothic"/>
                <a:ea typeface="Century Gothic"/>
                <a:cs typeface="Century Gothic"/>
                <a:sym typeface="Century Gothic"/>
              </a:rPr>
              <a:t>I make</a:t>
            </a:r>
            <a:r>
              <a:rPr lang="en-GB" sz="2400" dirty="0">
                <a:solidFill>
                  <a:srgbClr val="2D477C"/>
                </a:solidFill>
                <a:latin typeface="Century Gothic"/>
                <a:ea typeface="Century Gothic"/>
                <a:cs typeface="Century Gothic"/>
                <a:sym typeface="Century Gothic"/>
              </a:rPr>
              <a:t>’ in Spanish, </a:t>
            </a:r>
            <a:r>
              <a:rPr lang="en-GB" sz="2400">
                <a:solidFill>
                  <a:srgbClr val="2D477C"/>
                </a:solidFill>
                <a:latin typeface="Century Gothic"/>
                <a:ea typeface="Century Gothic"/>
                <a:cs typeface="Century Gothic"/>
                <a:sym typeface="Century Gothic"/>
              </a:rPr>
              <a:t>use ______.</a:t>
            </a:r>
            <a:endParaRPr dirty="0">
              <a:solidFill>
                <a:srgbClr val="2D477C"/>
              </a:solidFill>
            </a:endParaRPr>
          </a:p>
        </p:txBody>
      </p:sp>
      <p:sp>
        <p:nvSpPr>
          <p:cNvPr id="334" name="Google Shape;334;p8"/>
          <p:cNvSpPr txBox="1"/>
          <p:nvPr/>
        </p:nvSpPr>
        <p:spPr>
          <a:xfrm>
            <a:off x="7628494" y="1259920"/>
            <a:ext cx="12913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E6000"/>
                </a:solidFill>
                <a:latin typeface="Century Gothic"/>
                <a:ea typeface="Century Gothic"/>
                <a:cs typeface="Century Gothic"/>
                <a:sym typeface="Century Gothic"/>
              </a:rPr>
              <a:t>hago</a:t>
            </a:r>
            <a:endParaRPr sz="2400" b="1" dirty="0">
              <a:solidFill>
                <a:srgbClr val="EE6000"/>
              </a:solidFill>
              <a:latin typeface="Century Gothic"/>
              <a:ea typeface="Century Gothic"/>
              <a:cs typeface="Century Gothic"/>
              <a:sym typeface="Century Gothic"/>
            </a:endParaRPr>
          </a:p>
        </p:txBody>
      </p:sp>
      <p:sp>
        <p:nvSpPr>
          <p:cNvPr id="335" name="Google Shape;335;p8"/>
          <p:cNvSpPr txBox="1"/>
          <p:nvPr/>
        </p:nvSpPr>
        <p:spPr>
          <a:xfrm>
            <a:off x="6834933" y="2555874"/>
            <a:ext cx="12470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err="1">
                <a:solidFill>
                  <a:srgbClr val="E46801"/>
                </a:solidFill>
                <a:latin typeface="Century Gothic"/>
                <a:ea typeface="Century Gothic"/>
                <a:cs typeface="Century Gothic"/>
                <a:sym typeface="Century Gothic"/>
              </a:rPr>
              <a:t>haces</a:t>
            </a:r>
            <a:endParaRPr sz="2400" b="1" dirty="0">
              <a:solidFill>
                <a:srgbClr val="E46801"/>
              </a:solidFill>
              <a:latin typeface="Century Gothic"/>
              <a:ea typeface="Century Gothic"/>
              <a:cs typeface="Century Gothic"/>
              <a:sym typeface="Century Gothic"/>
            </a:endParaRPr>
          </a:p>
        </p:txBody>
      </p:sp>
      <p:sp>
        <p:nvSpPr>
          <p:cNvPr id="336" name="Google Shape;336;p8"/>
          <p:cNvSpPr txBox="1"/>
          <p:nvPr/>
        </p:nvSpPr>
        <p:spPr>
          <a:xfrm>
            <a:off x="4152101" y="1786668"/>
            <a:ext cx="24970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err="1">
                <a:solidFill>
                  <a:srgbClr val="EE6000"/>
                </a:solidFill>
                <a:latin typeface="Century Gothic"/>
                <a:ea typeface="Century Gothic"/>
                <a:cs typeface="Century Gothic"/>
                <a:sym typeface="Century Gothic"/>
              </a:rPr>
              <a:t>Hago</a:t>
            </a:r>
            <a:r>
              <a:rPr lang="en-GB" sz="2400">
                <a:solidFill>
                  <a:srgbClr val="1F3864"/>
                </a:solidFill>
                <a:latin typeface="Century Gothic"/>
                <a:ea typeface="Century Gothic"/>
                <a:cs typeface="Century Gothic"/>
                <a:sym typeface="Century Gothic"/>
              </a:rPr>
              <a:t> deporte.</a:t>
            </a:r>
            <a:endParaRPr sz="2400" dirty="0">
              <a:solidFill>
                <a:srgbClr val="1F3864"/>
              </a:solidFill>
              <a:latin typeface="Century Gothic"/>
              <a:ea typeface="Century Gothic"/>
              <a:cs typeface="Century Gothic"/>
              <a:sym typeface="Century Gothic"/>
            </a:endParaRPr>
          </a:p>
        </p:txBody>
      </p:sp>
      <p:sp>
        <p:nvSpPr>
          <p:cNvPr id="337" name="Google Shape;337;p8"/>
          <p:cNvSpPr txBox="1"/>
          <p:nvPr/>
        </p:nvSpPr>
        <p:spPr>
          <a:xfrm>
            <a:off x="4054451" y="3093985"/>
            <a:ext cx="278048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err="1">
                <a:solidFill>
                  <a:srgbClr val="EE6000"/>
                </a:solidFill>
                <a:latin typeface="Century Gothic"/>
                <a:ea typeface="Century Gothic"/>
                <a:cs typeface="Century Gothic"/>
                <a:sym typeface="Century Gothic"/>
              </a:rPr>
              <a:t>Haces</a:t>
            </a:r>
            <a:r>
              <a:rPr lang="en-GB" sz="2400">
                <a:solidFill>
                  <a:srgbClr val="1F3864"/>
                </a:solidFill>
                <a:latin typeface="Century Gothic"/>
                <a:ea typeface="Century Gothic"/>
                <a:cs typeface="Century Gothic"/>
                <a:sym typeface="Century Gothic"/>
              </a:rPr>
              <a:t> amigos.</a:t>
            </a:r>
            <a:endParaRPr sz="2400" dirty="0">
              <a:solidFill>
                <a:srgbClr val="1F3864"/>
              </a:solidFill>
              <a:latin typeface="Century Gothic"/>
              <a:ea typeface="Century Gothic"/>
              <a:cs typeface="Century Gothic"/>
              <a:sym typeface="Century Gothic"/>
            </a:endParaRPr>
          </a:p>
        </p:txBody>
      </p:sp>
      <p:sp>
        <p:nvSpPr>
          <p:cNvPr id="338" name="Google Shape;338;p8"/>
          <p:cNvSpPr txBox="1"/>
          <p:nvPr/>
        </p:nvSpPr>
        <p:spPr>
          <a:xfrm>
            <a:off x="1130888" y="4324520"/>
            <a:ext cx="232351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err="1">
                <a:solidFill>
                  <a:srgbClr val="EE6000"/>
                </a:solidFill>
                <a:latin typeface="Century Gothic"/>
                <a:ea typeface="Century Gothic"/>
                <a:cs typeface="Century Gothic"/>
                <a:sym typeface="Century Gothic"/>
              </a:rPr>
              <a:t>Hice</a:t>
            </a:r>
            <a:r>
              <a:rPr lang="en-GB" sz="2400">
                <a:solidFill>
                  <a:srgbClr val="1F3864"/>
                </a:solidFill>
                <a:latin typeface="Century Gothic"/>
                <a:ea typeface="Century Gothic"/>
                <a:cs typeface="Century Gothic"/>
                <a:sym typeface="Century Gothic"/>
              </a:rPr>
              <a:t> ejercicio.</a:t>
            </a:r>
            <a:endParaRPr sz="2400" dirty="0">
              <a:solidFill>
                <a:srgbClr val="1F3864"/>
              </a:solidFill>
              <a:latin typeface="Century Gothic"/>
              <a:ea typeface="Century Gothic"/>
              <a:cs typeface="Century Gothic"/>
              <a:sym typeface="Century Gothic"/>
            </a:endParaRPr>
          </a:p>
        </p:txBody>
      </p:sp>
      <p:sp>
        <p:nvSpPr>
          <p:cNvPr id="339" name="Google Shape;339;p8"/>
          <p:cNvSpPr txBox="1"/>
          <p:nvPr/>
        </p:nvSpPr>
        <p:spPr>
          <a:xfrm>
            <a:off x="636722" y="5699195"/>
            <a:ext cx="368688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err="1">
                <a:solidFill>
                  <a:srgbClr val="EE6000"/>
                </a:solidFill>
                <a:latin typeface="Century Gothic"/>
                <a:ea typeface="Century Gothic"/>
                <a:cs typeface="Century Gothic"/>
                <a:sym typeface="Century Gothic"/>
              </a:rPr>
              <a:t>Hiciste</a:t>
            </a:r>
            <a:r>
              <a:rPr lang="en-GB" sz="2400">
                <a:solidFill>
                  <a:srgbClr val="1F3864"/>
                </a:solidFill>
                <a:latin typeface="Century Gothic"/>
                <a:ea typeface="Century Gothic"/>
                <a:cs typeface="Century Gothic"/>
                <a:sym typeface="Century Gothic"/>
              </a:rPr>
              <a:t> un video.</a:t>
            </a:r>
            <a:endParaRPr sz="2400" dirty="0">
              <a:solidFill>
                <a:srgbClr val="1F3864"/>
              </a:solidFill>
              <a:latin typeface="Century Gothic"/>
              <a:ea typeface="Century Gothic"/>
              <a:cs typeface="Century Gothic"/>
              <a:sym typeface="Century Gothic"/>
            </a:endParaRPr>
          </a:p>
        </p:txBody>
      </p:sp>
      <p:sp>
        <p:nvSpPr>
          <p:cNvPr id="342" name="Google Shape;342;p8"/>
          <p:cNvSpPr txBox="1"/>
          <p:nvPr/>
        </p:nvSpPr>
        <p:spPr>
          <a:xfrm>
            <a:off x="1130889" y="1793530"/>
            <a:ext cx="20695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I do </a:t>
            </a:r>
            <a:r>
              <a:rPr lang="en-GB" sz="2400">
                <a:solidFill>
                  <a:srgbClr val="1F3864"/>
                </a:solidFill>
                <a:latin typeface="Century Gothic"/>
                <a:ea typeface="Century Gothic"/>
                <a:cs typeface="Century Gothic"/>
                <a:sym typeface="Century Gothic"/>
              </a:rPr>
              <a:t>sport.</a:t>
            </a:r>
            <a:endParaRPr sz="2400">
              <a:solidFill>
                <a:srgbClr val="1F3864"/>
              </a:solidFill>
              <a:latin typeface="Century Gothic"/>
              <a:ea typeface="Century Gothic"/>
              <a:cs typeface="Century Gothic"/>
              <a:sym typeface="Century Gothic"/>
            </a:endParaRPr>
          </a:p>
        </p:txBody>
      </p:sp>
      <p:sp>
        <p:nvSpPr>
          <p:cNvPr id="343" name="Google Shape;343;p8"/>
          <p:cNvSpPr txBox="1"/>
          <p:nvPr/>
        </p:nvSpPr>
        <p:spPr>
          <a:xfrm>
            <a:off x="1102638" y="3093944"/>
            <a:ext cx="34663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1F3864"/>
                </a:solidFill>
                <a:latin typeface="Century Gothic"/>
                <a:ea typeface="Century Gothic"/>
                <a:cs typeface="Century Gothic"/>
                <a:sym typeface="Century Gothic"/>
              </a:rPr>
              <a:t>You </a:t>
            </a:r>
            <a:r>
              <a:rPr lang="en-GB" sz="2400" b="1">
                <a:solidFill>
                  <a:srgbClr val="1F3864"/>
                </a:solidFill>
                <a:latin typeface="Century Gothic"/>
                <a:ea typeface="Century Gothic"/>
                <a:cs typeface="Century Gothic"/>
                <a:sym typeface="Century Gothic"/>
              </a:rPr>
              <a:t>make </a:t>
            </a:r>
            <a:r>
              <a:rPr lang="en-GB" sz="2400">
                <a:solidFill>
                  <a:srgbClr val="1F3864"/>
                </a:solidFill>
                <a:latin typeface="Century Gothic"/>
                <a:ea typeface="Century Gothic"/>
                <a:cs typeface="Century Gothic"/>
                <a:sym typeface="Century Gothic"/>
              </a:rPr>
              <a:t>friends.</a:t>
            </a:r>
            <a:endParaRPr dirty="0"/>
          </a:p>
        </p:txBody>
      </p:sp>
      <p:sp>
        <p:nvSpPr>
          <p:cNvPr id="344" name="Google Shape;344;p8"/>
          <p:cNvSpPr txBox="1"/>
          <p:nvPr/>
        </p:nvSpPr>
        <p:spPr>
          <a:xfrm>
            <a:off x="179999" y="3845081"/>
            <a:ext cx="118334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2D477C"/>
                </a:solidFill>
                <a:latin typeface="Century Gothic"/>
                <a:ea typeface="Century Gothic"/>
                <a:cs typeface="Century Gothic"/>
                <a:sym typeface="Century Gothic"/>
              </a:rPr>
              <a:t>To say ‘</a:t>
            </a:r>
            <a:r>
              <a:rPr lang="en-GB" sz="2400" b="1" dirty="0">
                <a:solidFill>
                  <a:srgbClr val="2D477C"/>
                </a:solidFill>
                <a:latin typeface="Century Gothic"/>
                <a:ea typeface="Century Gothic"/>
                <a:cs typeface="Century Gothic"/>
                <a:sym typeface="Century Gothic"/>
              </a:rPr>
              <a:t>I did</a:t>
            </a:r>
            <a:r>
              <a:rPr lang="en-GB" sz="2400" dirty="0">
                <a:solidFill>
                  <a:srgbClr val="2D477C"/>
                </a:solidFill>
                <a:latin typeface="Century Gothic"/>
                <a:ea typeface="Century Gothic"/>
                <a:cs typeface="Century Gothic"/>
                <a:sym typeface="Century Gothic"/>
              </a:rPr>
              <a:t>’ or ‘</a:t>
            </a:r>
            <a:r>
              <a:rPr lang="en-GB" sz="2400" b="1" dirty="0">
                <a:solidFill>
                  <a:srgbClr val="2D477C"/>
                </a:solidFill>
                <a:latin typeface="Century Gothic"/>
                <a:ea typeface="Century Gothic"/>
                <a:cs typeface="Century Gothic"/>
                <a:sym typeface="Century Gothic"/>
              </a:rPr>
              <a:t>I made</a:t>
            </a:r>
            <a:r>
              <a:rPr lang="en-GB" sz="2400" dirty="0">
                <a:solidFill>
                  <a:srgbClr val="2D477C"/>
                </a:solidFill>
                <a:latin typeface="Century Gothic"/>
                <a:ea typeface="Century Gothic"/>
                <a:cs typeface="Century Gothic"/>
                <a:sym typeface="Century Gothic"/>
              </a:rPr>
              <a:t>’ for a completed event in the past, use </a:t>
            </a:r>
            <a:r>
              <a:rPr lang="en-GB" sz="2400" dirty="0">
                <a:solidFill>
                  <a:srgbClr val="1E4E78"/>
                </a:solidFill>
                <a:latin typeface="Century Gothic"/>
                <a:ea typeface="Century Gothic"/>
                <a:cs typeface="Century Gothic"/>
                <a:sym typeface="Century Gothic"/>
              </a:rPr>
              <a:t>‘</a:t>
            </a:r>
            <a:r>
              <a:rPr lang="en-GB" sz="2400" b="1" dirty="0" err="1">
                <a:solidFill>
                  <a:srgbClr val="EE6000"/>
                </a:solidFill>
                <a:latin typeface="Century Gothic"/>
                <a:ea typeface="Century Gothic"/>
                <a:cs typeface="Century Gothic"/>
                <a:sym typeface="Century Gothic"/>
              </a:rPr>
              <a:t>hice</a:t>
            </a:r>
            <a:r>
              <a:rPr lang="en-GB" sz="2400" dirty="0">
                <a:solidFill>
                  <a:srgbClr val="1E4E78"/>
                </a:solidFill>
                <a:latin typeface="Century Gothic"/>
                <a:ea typeface="Century Gothic"/>
                <a:cs typeface="Century Gothic"/>
                <a:sym typeface="Century Gothic"/>
              </a:rPr>
              <a:t>’.</a:t>
            </a:r>
            <a:endParaRPr sz="2400" dirty="0">
              <a:solidFill>
                <a:srgbClr val="1E4E78"/>
              </a:solidFill>
              <a:latin typeface="Century Gothic"/>
              <a:ea typeface="Century Gothic"/>
              <a:cs typeface="Century Gothic"/>
              <a:sym typeface="Century Gothic"/>
            </a:endParaRPr>
          </a:p>
        </p:txBody>
      </p:sp>
      <p:sp>
        <p:nvSpPr>
          <p:cNvPr id="345" name="Google Shape;345;p8"/>
          <p:cNvSpPr txBox="1"/>
          <p:nvPr/>
        </p:nvSpPr>
        <p:spPr>
          <a:xfrm>
            <a:off x="178944" y="5171672"/>
            <a:ext cx="12172361" cy="461624"/>
          </a:xfrm>
          <a:prstGeom prst="rect">
            <a:avLst/>
          </a:prstGeom>
          <a:noFill/>
          <a:ln>
            <a:noFill/>
          </a:ln>
        </p:spPr>
        <p:txBody>
          <a:bodyPr spcFirstLastPara="1" wrap="square" lIns="91425" tIns="45700" rIns="91425" bIns="45700" anchor="t" anchorCtr="0">
            <a:spAutoFit/>
          </a:bodyPr>
          <a:lstStyle/>
          <a:p>
            <a:pPr lvl="0"/>
            <a:r>
              <a:rPr lang="en-GB" sz="2400" dirty="0">
                <a:solidFill>
                  <a:srgbClr val="2D477C"/>
                </a:solidFill>
                <a:latin typeface="Century Gothic"/>
                <a:ea typeface="Century Gothic"/>
                <a:cs typeface="Century Gothic"/>
                <a:sym typeface="Century Gothic"/>
              </a:rPr>
              <a:t>To say ‘</a:t>
            </a:r>
            <a:r>
              <a:rPr lang="en-GB" sz="2400" b="1" dirty="0">
                <a:solidFill>
                  <a:srgbClr val="2D477C"/>
                </a:solidFill>
                <a:latin typeface="Century Gothic"/>
                <a:ea typeface="Century Gothic"/>
                <a:cs typeface="Century Gothic"/>
                <a:sym typeface="Century Gothic"/>
              </a:rPr>
              <a:t>you did</a:t>
            </a:r>
            <a:r>
              <a:rPr lang="en-GB" sz="2400" dirty="0">
                <a:solidFill>
                  <a:srgbClr val="2D477C"/>
                </a:solidFill>
                <a:latin typeface="Century Gothic"/>
                <a:ea typeface="Century Gothic"/>
                <a:cs typeface="Century Gothic"/>
                <a:sym typeface="Century Gothic"/>
              </a:rPr>
              <a:t>’ or ‘</a:t>
            </a:r>
            <a:r>
              <a:rPr lang="en-GB" sz="2400" b="1" dirty="0">
                <a:solidFill>
                  <a:srgbClr val="2D477C"/>
                </a:solidFill>
                <a:latin typeface="Century Gothic"/>
                <a:ea typeface="Century Gothic"/>
                <a:cs typeface="Century Gothic"/>
                <a:sym typeface="Century Gothic"/>
              </a:rPr>
              <a:t>you </a:t>
            </a:r>
            <a:r>
              <a:rPr lang="en-GB" sz="2400" b="1">
                <a:solidFill>
                  <a:srgbClr val="2D477C"/>
                </a:solidFill>
                <a:latin typeface="Century Gothic"/>
                <a:ea typeface="Century Gothic"/>
                <a:cs typeface="Century Gothic"/>
                <a:sym typeface="Century Gothic"/>
              </a:rPr>
              <a:t>made</a:t>
            </a:r>
            <a:r>
              <a:rPr lang="en-GB" sz="2400">
                <a:solidFill>
                  <a:srgbClr val="2D477C"/>
                </a:solidFill>
                <a:latin typeface="Century Gothic"/>
                <a:ea typeface="Century Gothic"/>
                <a:cs typeface="Century Gothic"/>
                <a:sym typeface="Century Gothic"/>
              </a:rPr>
              <a:t>’ for a completed event, </a:t>
            </a:r>
            <a:r>
              <a:rPr lang="en-GB" sz="2400" dirty="0">
                <a:solidFill>
                  <a:srgbClr val="2D477C"/>
                </a:solidFill>
                <a:latin typeface="Century Gothic"/>
                <a:ea typeface="Century Gothic"/>
                <a:cs typeface="Century Gothic"/>
                <a:sym typeface="Century Gothic"/>
              </a:rPr>
              <a:t>use </a:t>
            </a:r>
            <a:r>
              <a:rPr lang="en-GB" sz="2400" dirty="0">
                <a:solidFill>
                  <a:srgbClr val="1E4E78"/>
                </a:solidFill>
                <a:latin typeface="Century Gothic"/>
                <a:ea typeface="Century Gothic"/>
                <a:cs typeface="Century Gothic"/>
                <a:sym typeface="Century Gothic"/>
              </a:rPr>
              <a:t>‘</a:t>
            </a:r>
            <a:r>
              <a:rPr lang="en-GB" sz="2400" b="1" dirty="0" err="1">
                <a:solidFill>
                  <a:srgbClr val="EE6000"/>
                </a:solidFill>
                <a:latin typeface="Century Gothic"/>
                <a:ea typeface="Century Gothic"/>
                <a:cs typeface="Century Gothic"/>
                <a:sym typeface="Century Gothic"/>
              </a:rPr>
              <a:t>hiciste</a:t>
            </a:r>
            <a:r>
              <a:rPr lang="en-GB" sz="2400" dirty="0">
                <a:solidFill>
                  <a:srgbClr val="1E4E78"/>
                </a:solidFill>
                <a:latin typeface="Century Gothic"/>
                <a:ea typeface="Century Gothic"/>
                <a:cs typeface="Century Gothic"/>
                <a:sym typeface="Century Gothic"/>
              </a:rPr>
              <a:t>’.</a:t>
            </a:r>
            <a:endParaRPr sz="2400" dirty="0">
              <a:solidFill>
                <a:srgbClr val="1E4E78"/>
              </a:solidFill>
              <a:latin typeface="Century Gothic"/>
              <a:ea typeface="Century Gothic"/>
              <a:cs typeface="Century Gothic"/>
              <a:sym typeface="Century Gothic"/>
            </a:endParaRPr>
          </a:p>
        </p:txBody>
      </p:sp>
      <p:sp>
        <p:nvSpPr>
          <p:cNvPr id="347" name="Google Shape;347;p8"/>
          <p:cNvSpPr txBox="1"/>
          <p:nvPr/>
        </p:nvSpPr>
        <p:spPr>
          <a:xfrm>
            <a:off x="4323605" y="4313608"/>
            <a:ext cx="292254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2D477C"/>
                </a:solidFill>
                <a:latin typeface="Century Gothic"/>
                <a:ea typeface="Century Gothic"/>
                <a:cs typeface="Century Gothic"/>
                <a:sym typeface="Century Gothic"/>
              </a:rPr>
              <a:t>I did </a:t>
            </a:r>
            <a:r>
              <a:rPr lang="en-GB" sz="2400">
                <a:solidFill>
                  <a:srgbClr val="2D477C"/>
                </a:solidFill>
                <a:latin typeface="Century Gothic"/>
                <a:ea typeface="Century Gothic"/>
                <a:cs typeface="Century Gothic"/>
                <a:sym typeface="Century Gothic"/>
              </a:rPr>
              <a:t>exercise.</a:t>
            </a:r>
            <a:endParaRPr dirty="0">
              <a:solidFill>
                <a:srgbClr val="2D477C"/>
              </a:solidFill>
            </a:endParaRPr>
          </a:p>
        </p:txBody>
      </p:sp>
      <p:sp>
        <p:nvSpPr>
          <p:cNvPr id="348" name="Google Shape;348;p8"/>
          <p:cNvSpPr txBox="1"/>
          <p:nvPr/>
        </p:nvSpPr>
        <p:spPr>
          <a:xfrm>
            <a:off x="4323605" y="5699195"/>
            <a:ext cx="363508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2D477C"/>
                </a:solidFill>
                <a:latin typeface="Century Gothic"/>
                <a:ea typeface="Century Gothic"/>
                <a:cs typeface="Century Gothic"/>
                <a:sym typeface="Century Gothic"/>
              </a:rPr>
              <a:t>You made </a:t>
            </a:r>
            <a:r>
              <a:rPr lang="en-GB" sz="2400" dirty="0">
                <a:solidFill>
                  <a:srgbClr val="2D477C"/>
                </a:solidFill>
                <a:latin typeface="Century Gothic"/>
                <a:ea typeface="Century Gothic"/>
                <a:cs typeface="Century Gothic"/>
                <a:sym typeface="Century Gothic"/>
              </a:rPr>
              <a:t>a video</a:t>
            </a:r>
            <a:r>
              <a:rPr lang="en-GB" sz="2000" dirty="0">
                <a:solidFill>
                  <a:srgbClr val="2D477C"/>
                </a:solidFill>
                <a:latin typeface="Century Gothic"/>
                <a:ea typeface="Century Gothic"/>
                <a:cs typeface="Century Gothic"/>
                <a:sym typeface="Century Gothic"/>
              </a:rPr>
              <a:t>.</a:t>
            </a:r>
            <a:endParaRPr dirty="0">
              <a:solidFill>
                <a:srgbClr val="2D477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9"/>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E4E79"/>
              </a:buClr>
              <a:buSzPts val="4400"/>
              <a:buFont typeface="Century Gothic"/>
              <a:buNone/>
            </a:pPr>
            <a:r>
              <a:rPr lang="en-GB" sz="11520" b="1" dirty="0" err="1">
                <a:solidFill>
                  <a:srgbClr val="1E4E79"/>
                </a:solidFill>
              </a:rPr>
              <a:t>hice</a:t>
            </a:r>
            <a:endParaRPr sz="3959" dirty="0"/>
          </a:p>
        </p:txBody>
      </p:sp>
      <p:sp>
        <p:nvSpPr>
          <p:cNvPr id="356" name="Google Shape;356;p9"/>
          <p:cNvSpPr txBox="1"/>
          <p:nvPr/>
        </p:nvSpPr>
        <p:spPr>
          <a:xfrm>
            <a:off x="1" y="2178462"/>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b="0" i="0" u="none" strike="noStrike" cap="none">
                <a:solidFill>
                  <a:srgbClr val="1E4E79"/>
                </a:solidFill>
                <a:latin typeface="Century Gothic"/>
                <a:ea typeface="Century Gothic"/>
                <a:cs typeface="Century Gothic"/>
                <a:sym typeface="Century Gothic"/>
              </a:rPr>
              <a:t>[I did, I made]</a:t>
            </a:r>
            <a:endParaRPr sz="1400" b="0" i="0" u="none" strike="noStrike" cap="none">
              <a:solidFill>
                <a:srgbClr val="000000"/>
              </a:solidFill>
              <a:latin typeface="Arial"/>
              <a:ea typeface="Arial"/>
              <a:cs typeface="Arial"/>
              <a:sym typeface="Arial"/>
            </a:endParaRPr>
          </a:p>
        </p:txBody>
      </p:sp>
      <p:sp>
        <p:nvSpPr>
          <p:cNvPr id="357" name="Google Shape;357;p9"/>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dirty="0" err="1">
                <a:solidFill>
                  <a:srgbClr val="1E4E79"/>
                </a:solidFill>
                <a:latin typeface="Century Gothic"/>
                <a:ea typeface="Century Gothic"/>
                <a:cs typeface="Century Gothic"/>
                <a:sym typeface="Century Gothic"/>
              </a:rPr>
              <a:t>hiciste</a:t>
            </a:r>
            <a:endParaRPr sz="1400" b="0" i="0" u="none" strike="noStrike" cap="none" dirty="0">
              <a:solidFill>
                <a:srgbClr val="000000"/>
              </a:solidFill>
              <a:latin typeface="Arial"/>
              <a:ea typeface="Arial"/>
              <a:cs typeface="Arial"/>
              <a:sym typeface="Arial"/>
            </a:endParaRPr>
          </a:p>
        </p:txBody>
      </p:sp>
      <p:sp>
        <p:nvSpPr>
          <p:cNvPr id="358" name="Google Shape;358;p9"/>
          <p:cNvSpPr txBox="1"/>
          <p:nvPr/>
        </p:nvSpPr>
        <p:spPr>
          <a:xfrm>
            <a:off x="174170" y="5018286"/>
            <a:ext cx="11843656"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pPr>
            <a:r>
              <a:rPr lang="en-GB" sz="3200" b="0" i="0" u="none" strike="noStrike" cap="none">
                <a:solidFill>
                  <a:srgbClr val="1E4E79"/>
                </a:solidFill>
                <a:latin typeface="Century Gothic"/>
                <a:ea typeface="Century Gothic"/>
                <a:cs typeface="Century Gothic"/>
                <a:sym typeface="Century Gothic"/>
              </a:rPr>
              <a:t>[you did, you made]</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subTnLst>
                                    <p:audio>
                                      <p:cMediaNode>
                                        <p:cTn display="0" masterRel="sameClick">
                                          <p:stCondLst>
                                            <p:cond evt="begin" delay="0">
                                              <p:tn val="5"/>
                                            </p:cond>
                                          </p:stCondLst>
                                          <p:endCondLst>
                                            <p:cond evt="onStopAudio" delay="0">
                                              <p:tgtEl>
                                                <p:sldTgt/>
                                              </p:tgtEl>
                                            </p:cond>
                                          </p:endCondLst>
                                        </p:cTn>
                                        <p:tgtEl>
                                          <p:sndTgt r:embed="rId3" name="hic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hicist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4527</TotalTime>
  <Words>9071</Words>
  <Application>Microsoft Macintosh PowerPoint</Application>
  <PresentationFormat>Widescreen</PresentationFormat>
  <Paragraphs>1196</Paragraphs>
  <Slides>35</Slides>
  <Notes>35</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Arial</vt:lpstr>
      <vt:lpstr>Calibri</vt:lpstr>
      <vt:lpstr>Century Gothic</vt:lpstr>
      <vt:lpstr>Noto Sans Symbols</vt:lpstr>
      <vt:lpstr>Tw Cen MT</vt:lpstr>
      <vt:lpstr>Twentieth Century</vt:lpstr>
      <vt:lpstr>2_Office Theme</vt:lpstr>
      <vt:lpstr>1_Office Theme</vt:lpstr>
      <vt:lpstr>3_Office Theme</vt:lpstr>
      <vt:lpstr>Describing what people do and did (sport)</vt:lpstr>
      <vt:lpstr>¿Cómo se dice en español?</vt:lpstr>
      <vt:lpstr>¿Cómo se dice en español?</vt:lpstr>
      <vt:lpstr>¿Cómo se dice en español?</vt:lpstr>
      <vt:lpstr>Using the written accent Final syllable stress and spelling</vt:lpstr>
      <vt:lpstr>Fonética</vt:lpstr>
      <vt:lpstr>vocabulario</vt:lpstr>
      <vt:lpstr>Saying what you do and did Using ‘hice’ and ‘hiciste’</vt:lpstr>
      <vt:lpstr>hice</vt:lpstr>
      <vt:lpstr>hice</vt:lpstr>
      <vt:lpstr>hice</vt:lpstr>
      <vt:lpstr>hiciste</vt:lpstr>
      <vt:lpstr>hice</vt:lpstr>
      <vt:lpstr>hiciste</vt:lpstr>
      <vt:lpstr>Talking about places and locations Using ‘del’ and ‘de la’ with adverbs</vt:lpstr>
      <vt:lpstr>¡Una jugadora de fútbol habla! La actividad, ¿cuándo pasa / pasó? ¿Normalmente o ayer? Escribe ‘del’ o ‘de la’. También escribe la acción en inglés, y dónde pasa.</vt:lpstr>
      <vt:lpstr>La jugadora de fútbol famosa hace una visita. Lucía prepara una entrevista con la ayuda del profesor para el periódico del colegio.  Escucha las preguntas y marca las opciones correctas.</vt:lpstr>
      <vt:lpstr>hablar / escuchar</vt:lpstr>
      <vt:lpstr>Persona A</vt:lpstr>
      <vt:lpstr>Persona B</vt:lpstr>
      <vt:lpstr>Persona A</vt:lpstr>
      <vt:lpstr>Describing what people do and did [2]</vt:lpstr>
      <vt:lpstr>Fonética</vt:lpstr>
      <vt:lpstr>¿Qué pasó en la fiesta de Nadia? Vocabulary practice</vt:lpstr>
      <vt:lpstr>¡Hacer fila! There has been a race and the announcer reads out the finishing positions. Escribe los números en el orden correcto.</vt:lpstr>
      <vt:lpstr>Vocabulario</vt:lpstr>
      <vt:lpstr>Saying what different people did HACER in the preterite</vt:lpstr>
      <vt:lpstr>Comparing what different people do subject pronouns [revisited]</vt:lpstr>
      <vt:lpstr>Un sábado lleno de actividades</vt:lpstr>
      <vt:lpstr>Un sábado lleno de actividades</vt:lpstr>
      <vt:lpstr>Escucha y lee. Lucía habla con Daniel del sábado pasado. ¿Puedes reemplazar las palabras en el texto?</vt:lpstr>
      <vt:lpstr>¡Ahora tú escribes!</vt:lpstr>
      <vt:lpstr>Escribe otra versión del texto.  Puedes cambiar las partes subrayadas.</vt:lpstr>
      <vt:lpstr>Los amigos hablan del sábado pasado.  ¿Puedes decir las frases en español?</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people do and did</dc:title>
  <dc:creator>Mollie Bentley-Smith</dc:creator>
  <cp:lastModifiedBy>Louise Caruso</cp:lastModifiedBy>
  <cp:revision>251</cp:revision>
  <dcterms:created xsi:type="dcterms:W3CDTF">2020-11-06T14:20:22Z</dcterms:created>
  <dcterms:modified xsi:type="dcterms:W3CDTF">2021-05-26T10:36:27Z</dcterms:modified>
</cp:coreProperties>
</file>