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12" r:id="rId2"/>
    <p:sldId id="257" r:id="rId3"/>
    <p:sldId id="258" r:id="rId4"/>
    <p:sldId id="266" r:id="rId5"/>
    <p:sldId id="269" r:id="rId6"/>
    <p:sldId id="278" r:id="rId7"/>
    <p:sldId id="277" r:id="rId8"/>
    <p:sldId id="261" r:id="rId9"/>
    <p:sldId id="311" r:id="rId10"/>
    <p:sldId id="286" r:id="rId11"/>
    <p:sldId id="287" r:id="rId12"/>
    <p:sldId id="290" r:id="rId13"/>
    <p:sldId id="291" r:id="rId14"/>
    <p:sldId id="296" r:id="rId15"/>
    <p:sldId id="297" r:id="rId16"/>
    <p:sldId id="298" r:id="rId17"/>
    <p:sldId id="299" r:id="rId18"/>
    <p:sldId id="304" r:id="rId19"/>
    <p:sldId id="305" r:id="rId20"/>
    <p:sldId id="306" r:id="rId21"/>
    <p:sldId id="307" r:id="rId22"/>
    <p:sldId id="308"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08" autoAdjust="0"/>
    <p:restoredTop sz="87312" autoAdjust="0"/>
  </p:normalViewPr>
  <p:slideViewPr>
    <p:cSldViewPr snapToGrid="0" showGuides="1">
      <p:cViewPr varScale="1">
        <p:scale>
          <a:sx n="75" d="100"/>
          <a:sy n="75" d="100"/>
        </p:scale>
        <p:origin x="11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568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6F272-A1AD-4508-B992-6ED7756FC870}" type="datetimeFigureOut">
              <a:rPr lang="en-GB" smtClean="0"/>
              <a:t>18/11/2020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DCDE9-92D4-405C-A5E1-359FA4B07E49}" type="slidenum">
              <a:rPr lang="en-GB" smtClean="0"/>
              <a:t>‹#›</a:t>
            </a:fld>
            <a:endParaRPr lang="en-GB"/>
          </a:p>
        </p:txBody>
      </p:sp>
    </p:spTree>
    <p:extLst>
      <p:ext uri="{BB962C8B-B14F-4D97-AF65-F5344CB8AC3E}">
        <p14:creationId xmlns:p14="http://schemas.microsoft.com/office/powerpoint/2010/main" val="49518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BDCDE9-92D4-405C-A5E1-359FA4B07E49}" type="slidenum">
              <a:rPr lang="en-GB" smtClean="0"/>
              <a:t>1</a:t>
            </a:fld>
            <a:endParaRPr lang="en-GB"/>
          </a:p>
        </p:txBody>
      </p:sp>
    </p:spTree>
    <p:extLst>
      <p:ext uri="{BB962C8B-B14F-4D97-AF65-F5344CB8AC3E}">
        <p14:creationId xmlns:p14="http://schemas.microsoft.com/office/powerpoint/2010/main" val="697027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6906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0996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851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7451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5017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3347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0702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8353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0586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981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presentation for CPD 8/TRG 4 of 2020: Revisiting PVG</a:t>
            </a:r>
            <a:r>
              <a:rPr lang="en-GB" baseline="0" dirty="0"/>
              <a:t> and meaningful practice</a:t>
            </a:r>
            <a:r>
              <a:rPr lang="en-GB" dirty="0"/>
              <a:t>.</a:t>
            </a:r>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4233940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3632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a:t>This slide lists the core objectives</a:t>
            </a:r>
            <a:r>
              <a:rPr lang="en-GB" baseline="0"/>
              <a:t> of the session.</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1982141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488524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a:t>This slide lists the core objectives</a:t>
            </a:r>
            <a:r>
              <a:rPr lang="en-GB" baseline="0"/>
              <a:t> of the session.</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857889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sz="1400" b="1" dirty="0">
                <a:solidFill>
                  <a:schemeClr val="accent5">
                    <a:lumMod val="50000"/>
                  </a:schemeClr>
                </a:solidFill>
                <a:latin typeface="Century Gothic" panose="020B0502020202020204" pitchFamily="34" charset="0"/>
              </a:rPr>
              <a:t>Lexical profiling </a:t>
            </a:r>
            <a:r>
              <a:rPr lang="en-GB" sz="1400" dirty="0">
                <a:solidFill>
                  <a:schemeClr val="accent5">
                    <a:lumMod val="50000"/>
                  </a:schemeClr>
                </a:solidFill>
                <a:latin typeface="Century Gothic" panose="020B0502020202020204" pitchFamily="34" charset="0"/>
              </a:rPr>
              <a:t>is the process of analysing words in a text to determine how suitable these are for a specific purpose.</a:t>
            </a:r>
          </a:p>
          <a:p>
            <a:r>
              <a:rPr lang="en-GB" sz="1200" dirty="0">
                <a:solidFill>
                  <a:schemeClr val="accent5">
                    <a:lumMod val="50000"/>
                  </a:schemeClr>
                </a:solidFill>
                <a:latin typeface="Century Gothic" panose="020B0502020202020204" pitchFamily="34" charset="0"/>
              </a:rPr>
              <a:t>Lexical profiling can be performed </a:t>
            </a:r>
            <a:r>
              <a:rPr lang="en-GB" sz="1200" b="1" dirty="0">
                <a:solidFill>
                  <a:schemeClr val="accent5">
                    <a:lumMod val="50000"/>
                  </a:schemeClr>
                </a:solidFill>
                <a:latin typeface="Century Gothic" panose="020B0502020202020204" pitchFamily="34" charset="0"/>
              </a:rPr>
              <a:t>manually</a:t>
            </a:r>
            <a:r>
              <a:rPr lang="en-GB" sz="1200" dirty="0">
                <a:solidFill>
                  <a:schemeClr val="accent5">
                    <a:lumMod val="50000"/>
                  </a:schemeClr>
                </a:solidFill>
                <a:latin typeface="Century Gothic" panose="020B0502020202020204" pitchFamily="34" charset="0"/>
              </a:rPr>
              <a:t> by reading a text and cross-referencing words in it with </a:t>
            </a:r>
            <a:r>
              <a:rPr lang="en-GB" sz="1200" b="1" dirty="0">
                <a:solidFill>
                  <a:schemeClr val="accent5">
                    <a:lumMod val="50000"/>
                  </a:schemeClr>
                </a:solidFill>
                <a:latin typeface="Century Gothic" panose="020B0502020202020204" pitchFamily="34" charset="0"/>
              </a:rPr>
              <a:t>frequency values </a:t>
            </a:r>
            <a:r>
              <a:rPr lang="en-GB" sz="1200" dirty="0">
                <a:solidFill>
                  <a:schemeClr val="accent5">
                    <a:lumMod val="50000"/>
                  </a:schemeClr>
                </a:solidFill>
                <a:latin typeface="Century Gothic" panose="020B0502020202020204" pitchFamily="34" charset="0"/>
              </a:rPr>
              <a:t>or </a:t>
            </a:r>
            <a:r>
              <a:rPr lang="en-GB" sz="1200" b="1" dirty="0">
                <a:solidFill>
                  <a:schemeClr val="accent5">
                    <a:lumMod val="50000"/>
                  </a:schemeClr>
                </a:solidFill>
                <a:latin typeface="Century Gothic" panose="020B0502020202020204" pitchFamily="34" charset="0"/>
              </a:rPr>
              <a:t>syllabi</a:t>
            </a:r>
            <a:r>
              <a:rPr lang="en-GB" sz="1200" dirty="0">
                <a:solidFill>
                  <a:schemeClr val="accent5">
                    <a:lumMod val="50000"/>
                  </a:schemeClr>
                </a:solidFill>
                <a:latin typeface="Century Gothic" panose="020B0502020202020204" pitchFamily="34" charset="0"/>
              </a:rPr>
              <a:t> by hand. </a:t>
            </a:r>
          </a:p>
          <a:p>
            <a:r>
              <a:rPr lang="en-GB" sz="1200" dirty="0">
                <a:solidFill>
                  <a:schemeClr val="accent5">
                    <a:lumMod val="50000"/>
                  </a:schemeClr>
                </a:solidFill>
                <a:latin typeface="Century Gothic" panose="020B0502020202020204" pitchFamily="34" charset="0"/>
              </a:rPr>
              <a:t>The process is very time consuming, and the risk of human error is high.</a:t>
            </a:r>
          </a:p>
          <a:p>
            <a:r>
              <a:rPr lang="en-GB" sz="1200" dirty="0">
                <a:solidFill>
                  <a:schemeClr val="accent5">
                    <a:lumMod val="50000"/>
                  </a:schemeClr>
                </a:solidFill>
                <a:latin typeface="Century Gothic" panose="020B0502020202020204" pitchFamily="34" charset="0"/>
              </a:rPr>
              <a:t>Alternatively, lexical profiling can be carried out NCELP’s new programme created specifically for this the “</a:t>
            </a:r>
            <a:r>
              <a:rPr lang="en-GB" sz="1200" dirty="0" err="1">
                <a:solidFill>
                  <a:schemeClr val="accent5">
                    <a:lumMod val="50000"/>
                  </a:schemeClr>
                </a:solidFill>
                <a:latin typeface="Century Gothic" panose="020B0502020202020204" pitchFamily="34" charset="0"/>
              </a:rPr>
              <a:t>MultiLing</a:t>
            </a:r>
            <a:r>
              <a:rPr lang="en-GB" sz="1200" dirty="0">
                <a:solidFill>
                  <a:schemeClr val="accent5">
                    <a:lumMod val="50000"/>
                  </a:schemeClr>
                </a:solidFill>
                <a:latin typeface="Century Gothic" panose="020B0502020202020204" pitchFamily="34" charset="0"/>
              </a:rPr>
              <a:t> Profiler”.</a:t>
            </a:r>
          </a:p>
          <a:p>
            <a:r>
              <a:rPr lang="en-GB" sz="1200" dirty="0">
                <a:solidFill>
                  <a:schemeClr val="accent5">
                    <a:lumMod val="50000"/>
                  </a:schemeClr>
                </a:solidFill>
                <a:latin typeface="Century Gothic" panose="020B0502020202020204" pitchFamily="34" charset="0"/>
              </a:rPr>
              <a:t>Lexical profiling in this way is </a:t>
            </a:r>
            <a:r>
              <a:rPr lang="en-GB" sz="1200" b="1" dirty="0">
                <a:solidFill>
                  <a:schemeClr val="accent5">
                    <a:lumMod val="50000"/>
                  </a:schemeClr>
                </a:solidFill>
                <a:latin typeface="Century Gothic" panose="020B0502020202020204" pitchFamily="34" charset="0"/>
              </a:rPr>
              <a:t>instant</a:t>
            </a:r>
            <a:r>
              <a:rPr lang="en-GB" sz="1200" dirty="0">
                <a:solidFill>
                  <a:schemeClr val="accent5">
                    <a:lumMod val="50000"/>
                  </a:schemeClr>
                </a:solidFill>
                <a:latin typeface="Century Gothic" panose="020B0502020202020204" pitchFamily="34" charset="0"/>
              </a:rPr>
              <a:t> and gives </a:t>
            </a:r>
            <a:r>
              <a:rPr lang="en-GB" sz="1200" b="1" dirty="0">
                <a:solidFill>
                  <a:schemeClr val="accent5">
                    <a:lumMod val="50000"/>
                  </a:schemeClr>
                </a:solidFill>
                <a:latin typeface="Century Gothic" panose="020B0502020202020204" pitchFamily="34" charset="0"/>
              </a:rPr>
              <a:t>accurate results.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867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fontAlgn="base"/>
            <a:r>
              <a:rPr lang="en-GB" sz="1200" b="0" i="0" dirty="0">
                <a:solidFill>
                  <a:srgbClr val="002060"/>
                </a:solidFill>
                <a:effectLst/>
                <a:latin typeface="Century Gothic" panose="020B0502020202020204" pitchFamily="34" charset="0"/>
              </a:rPr>
              <a:t>The </a:t>
            </a:r>
            <a:r>
              <a:rPr lang="en-GB" sz="1200" b="1" i="0" dirty="0" err="1">
                <a:solidFill>
                  <a:srgbClr val="002060"/>
                </a:solidFill>
                <a:effectLst/>
                <a:latin typeface="Century Gothic" panose="020B0502020202020204" pitchFamily="34" charset="0"/>
              </a:rPr>
              <a:t>MultiLing</a:t>
            </a:r>
            <a:r>
              <a:rPr lang="en-GB" sz="1200" b="1" i="0" dirty="0">
                <a:solidFill>
                  <a:srgbClr val="002060"/>
                </a:solidFill>
                <a:effectLst/>
                <a:latin typeface="Century Gothic" panose="020B0502020202020204" pitchFamily="34" charset="0"/>
              </a:rPr>
              <a:t> Profiler</a:t>
            </a:r>
            <a:r>
              <a:rPr lang="en-GB" sz="1200" b="0" i="0" dirty="0">
                <a:solidFill>
                  <a:srgbClr val="002060"/>
                </a:solidFill>
                <a:effectLst/>
                <a:latin typeface="Century Gothic" panose="020B0502020202020204" pitchFamily="34" charset="0"/>
              </a:rPr>
              <a:t> has been </a:t>
            </a:r>
            <a:r>
              <a:rPr lang="en-GB" sz="1200" dirty="0">
                <a:solidFill>
                  <a:srgbClr val="002060"/>
                </a:solidFill>
                <a:latin typeface="Century Gothic" panose="020B0502020202020204" pitchFamily="34" charset="0"/>
              </a:rPr>
              <a:t>specially </a:t>
            </a:r>
            <a:r>
              <a:rPr lang="en-GB" sz="1200" b="0" dirty="0">
                <a:solidFill>
                  <a:srgbClr val="002060"/>
                </a:solidFill>
                <a:effectLst/>
                <a:latin typeface="Century Gothic" panose="020B0502020202020204" pitchFamily="34" charset="0"/>
              </a:rPr>
              <a:t>designed to </a:t>
            </a:r>
            <a:r>
              <a:rPr lang="en-GB" sz="1200" dirty="0">
                <a:solidFill>
                  <a:srgbClr val="002060"/>
                </a:solidFill>
                <a:latin typeface="Century Gothic" panose="020B0502020202020204" pitchFamily="34" charset="0"/>
              </a:rPr>
              <a:t>support anyone following the frequency-led approach to the teaching of French, German or Spanish vocabulary, up to GCSE level. </a:t>
            </a:r>
          </a:p>
          <a:p>
            <a:pPr fontAlgn="base"/>
            <a:r>
              <a:rPr lang="en-GB" sz="1200" b="0" i="0" dirty="0">
                <a:solidFill>
                  <a:srgbClr val="002060"/>
                </a:solidFill>
                <a:effectLst/>
                <a:latin typeface="Century Gothic" panose="020B0502020202020204" pitchFamily="34" charset="0"/>
              </a:rPr>
              <a:t>It will help teachers, test developers and textbook publishers assess the suitability of written texts and listening transcripts for inclusion in their classes, assessments, and publications. </a:t>
            </a:r>
          </a:p>
          <a:p>
            <a:pPr fontAlgn="base"/>
            <a:r>
              <a:rPr lang="en-GB" sz="1200" b="0" i="0" dirty="0">
                <a:solidFill>
                  <a:srgbClr val="002060"/>
                </a:solidFill>
                <a:effectLst/>
                <a:latin typeface="Century Gothic" panose="020B0502020202020204" pitchFamily="34" charset="0"/>
              </a:rPr>
              <a:t>It answers questions like: What percentage of the words in this text are high-frequency words?</a:t>
            </a:r>
          </a:p>
          <a:p>
            <a:pPr marL="342900" indent="-342900" algn="l" fontAlgn="base">
              <a:buFont typeface="Arial" panose="020B0604020202020204" pitchFamily="34" charset="0"/>
              <a:buChar char="•"/>
            </a:pPr>
            <a:r>
              <a:rPr lang="en-GB" sz="1200" b="0" i="0" dirty="0">
                <a:solidFill>
                  <a:srgbClr val="002060"/>
                </a:solidFill>
                <a:effectLst/>
                <a:latin typeface="Century Gothic" panose="020B0502020202020204" pitchFamily="34" charset="0"/>
              </a:rPr>
              <a:t>Does this text contain any low-frequency words which I will need to gloss or replace?</a:t>
            </a:r>
          </a:p>
          <a:p>
            <a:pPr marL="342900" indent="-342900" algn="l" fontAlgn="base">
              <a:buFont typeface="Arial" panose="020B0604020202020204" pitchFamily="34" charset="0"/>
              <a:buChar char="•"/>
            </a:pPr>
            <a:r>
              <a:rPr lang="en-GB" sz="1200" b="0" i="0" dirty="0">
                <a:solidFill>
                  <a:srgbClr val="002060"/>
                </a:solidFill>
                <a:effectLst/>
                <a:latin typeface="Century Gothic" panose="020B0502020202020204" pitchFamily="34" charset="0"/>
              </a:rPr>
              <a:t>How many of the words in this text have students learned so far?</a:t>
            </a:r>
          </a:p>
          <a:p>
            <a:pPr marL="342900" indent="-342900" fontAlgn="base">
              <a:buFont typeface="Arial" panose="020B0604020202020204" pitchFamily="34" charset="0"/>
              <a:buChar char="•"/>
            </a:pPr>
            <a:r>
              <a:rPr lang="en-GB" sz="1200" b="0" i="0" dirty="0">
                <a:solidFill>
                  <a:srgbClr val="002060"/>
                </a:solidFill>
                <a:effectLst/>
                <a:latin typeface="Century Gothic" panose="020B0502020202020204" pitchFamily="34" charset="0"/>
              </a:rPr>
              <a:t>Are there any words and word forms belonging to the top 2000 most frequent word families in a language?</a:t>
            </a:r>
          </a:p>
          <a:p>
            <a:pPr fontAlgn="base"/>
            <a:endParaRPr lang="en-GB" sz="1200" dirty="0">
              <a:solidFill>
                <a:srgbClr val="002060"/>
              </a:solidFill>
              <a:latin typeface="Century Gothic" panose="020B0502020202020204" pitchFamily="34" charset="0"/>
            </a:endParaRPr>
          </a:p>
          <a:p>
            <a:pPr fontAlgn="base"/>
            <a:r>
              <a:rPr lang="en-GB" sz="1200" dirty="0">
                <a:solidFill>
                  <a:srgbClr val="002060"/>
                </a:solidFill>
                <a:latin typeface="Century Gothic" panose="020B0502020202020204" pitchFamily="34" charset="0"/>
              </a:rPr>
              <a:t>These questions can be answered </a:t>
            </a:r>
            <a:r>
              <a:rPr lang="en-GB" sz="1200" b="1" dirty="0">
                <a:solidFill>
                  <a:srgbClr val="002060"/>
                </a:solidFill>
                <a:latin typeface="Century Gothic" panose="020B0502020202020204" pitchFamily="34" charset="0"/>
              </a:rPr>
              <a:t>quickly </a:t>
            </a:r>
            <a:r>
              <a:rPr lang="en-GB" sz="1200" dirty="0">
                <a:solidFill>
                  <a:srgbClr val="002060"/>
                </a:solidFill>
                <a:latin typeface="Century Gothic" panose="020B0502020202020204" pitchFamily="34" charset="0"/>
              </a:rPr>
              <a:t>and </a:t>
            </a:r>
            <a:r>
              <a:rPr lang="en-GB" sz="1200" b="1" dirty="0">
                <a:solidFill>
                  <a:srgbClr val="002060"/>
                </a:solidFill>
                <a:latin typeface="Century Gothic" panose="020B0502020202020204" pitchFamily="34" charset="0"/>
              </a:rPr>
              <a:t>accurately </a:t>
            </a:r>
            <a:r>
              <a:rPr lang="en-GB" sz="1200" dirty="0">
                <a:solidFill>
                  <a:srgbClr val="002060"/>
                </a:solidFill>
                <a:latin typeface="Century Gothic" panose="020B0502020202020204" pitchFamily="34" charset="0"/>
              </a:rPr>
              <a:t>using the </a:t>
            </a:r>
            <a:r>
              <a:rPr lang="en-GB" sz="1200" dirty="0" err="1">
                <a:solidFill>
                  <a:srgbClr val="002060"/>
                </a:solidFill>
                <a:latin typeface="Century Gothic" panose="020B0502020202020204" pitchFamily="34" charset="0"/>
              </a:rPr>
              <a:t>MultiLing</a:t>
            </a:r>
            <a:r>
              <a:rPr lang="en-GB" sz="1200" dirty="0">
                <a:solidFill>
                  <a:srgbClr val="002060"/>
                </a:solidFill>
                <a:latin typeface="Century Gothic" panose="020B0502020202020204" pitchFamily="34" charset="0"/>
              </a:rPr>
              <a:t> Profiler 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28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Font typeface="Arial" panose="020B0604020202020204" pitchFamily="34" charset="0"/>
              <a:buNone/>
            </a:pPr>
            <a:r>
              <a:rPr lang="en-GB" sz="1200" dirty="0"/>
              <a:t>The </a:t>
            </a:r>
            <a:r>
              <a:rPr lang="en-GB" sz="1200" dirty="0" err="1"/>
              <a:t>MultiLing</a:t>
            </a:r>
            <a:r>
              <a:rPr lang="en-GB" sz="1200" dirty="0"/>
              <a:t> Profiler is programmed to analyse a text and give a % score of the words which lie within and outside the 2000-frequency band. </a:t>
            </a:r>
          </a:p>
          <a:p>
            <a:pPr marL="0" indent="0">
              <a:lnSpc>
                <a:spcPct val="100000"/>
              </a:lnSpc>
              <a:buNone/>
            </a:pPr>
            <a:r>
              <a:rPr lang="en-GB" sz="1200" dirty="0"/>
              <a:t>It is especially useful to those following the NCELP Scheme of Work as it can be used to see which words have and have not</a:t>
            </a:r>
            <a:r>
              <a:rPr lang="en-GB" sz="1200" b="1" dirty="0"/>
              <a:t> </a:t>
            </a:r>
            <a:r>
              <a:rPr lang="en-GB" sz="1200" dirty="0"/>
              <a:t>been taught in any given week of the syllabus. </a:t>
            </a:r>
          </a:p>
          <a:p>
            <a:pPr marL="0" indent="0">
              <a:lnSpc>
                <a:spcPct val="100000"/>
              </a:lnSpc>
              <a:buNone/>
            </a:pPr>
            <a:r>
              <a:rPr lang="en-GB" sz="1200" dirty="0"/>
              <a:t>The Profiler can be used to inform the </a:t>
            </a:r>
            <a:r>
              <a:rPr lang="en-GB" sz="1200" b="1" dirty="0"/>
              <a:t>adaption </a:t>
            </a:r>
            <a:r>
              <a:rPr lang="en-GB" sz="1200" dirty="0"/>
              <a:t>of texts as users can </a:t>
            </a:r>
            <a:r>
              <a:rPr lang="en-GB" sz="1200" b="1" dirty="0"/>
              <a:t>edit texts directly</a:t>
            </a:r>
            <a:r>
              <a:rPr lang="en-GB" sz="1200" dirty="0"/>
              <a:t> in the program by </a:t>
            </a:r>
            <a:r>
              <a:rPr lang="en-GB" sz="1200" b="1" dirty="0"/>
              <a:t>removing</a:t>
            </a:r>
            <a:r>
              <a:rPr lang="en-GB" sz="1200" dirty="0"/>
              <a:t>, </a:t>
            </a:r>
            <a:r>
              <a:rPr lang="en-GB" sz="1200" b="1" dirty="0"/>
              <a:t>glossing</a:t>
            </a:r>
            <a:r>
              <a:rPr lang="en-GB" sz="1200" dirty="0"/>
              <a:t>, or </a:t>
            </a:r>
            <a:r>
              <a:rPr lang="en-GB" sz="1200" b="1" dirty="0"/>
              <a:t>replacing </a:t>
            </a:r>
            <a:r>
              <a:rPr lang="en-GB" sz="1200" dirty="0"/>
              <a:t>highlighted words and replacing them with appropriate alternatives. </a:t>
            </a:r>
            <a:endParaRPr lang="en-GB" dirty="0"/>
          </a:p>
        </p:txBody>
      </p:sp>
      <p:sp>
        <p:nvSpPr>
          <p:cNvPr id="4" name="Slide Number Placeholder 3"/>
          <p:cNvSpPr>
            <a:spLocks noGrp="1"/>
          </p:cNvSpPr>
          <p:nvPr>
            <p:ph type="sldNum" sz="quarter" idx="5"/>
          </p:nvPr>
        </p:nvSpPr>
        <p:spPr/>
        <p:txBody>
          <a:bodyPr/>
          <a:lstStyle/>
          <a:p>
            <a:fld id="{CCBDCDE9-92D4-405C-A5E1-359FA4B07E49}" type="slidenum">
              <a:rPr lang="en-GB" smtClean="0"/>
              <a:t>6</a:t>
            </a:fld>
            <a:endParaRPr lang="en-GB"/>
          </a:p>
        </p:txBody>
      </p:sp>
    </p:spTree>
    <p:extLst>
      <p:ext uri="{BB962C8B-B14F-4D97-AF65-F5344CB8AC3E}">
        <p14:creationId xmlns:p14="http://schemas.microsoft.com/office/powerpoint/2010/main" val="1184241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GB" sz="1200" b="0" i="0" dirty="0" err="1">
                <a:solidFill>
                  <a:srgbClr val="002060"/>
                </a:solidFill>
                <a:effectLst/>
                <a:latin typeface="Century Gothic" panose="020B0502020202020204" pitchFamily="34" charset="0"/>
              </a:rPr>
              <a:t>MultiLing</a:t>
            </a:r>
            <a:r>
              <a:rPr lang="en-GB" sz="1200" b="0" i="0" dirty="0">
                <a:solidFill>
                  <a:srgbClr val="002060"/>
                </a:solidFill>
                <a:effectLst/>
                <a:latin typeface="Century Gothic" panose="020B0502020202020204" pitchFamily="34" charset="0"/>
              </a:rPr>
              <a:t> Profiler profiles texts using two list types.</a:t>
            </a:r>
            <a:br>
              <a:rPr lang="en-GB" sz="1200" b="0" i="0" dirty="0">
                <a:solidFill>
                  <a:srgbClr val="002060"/>
                </a:solidFill>
                <a:effectLst/>
                <a:latin typeface="Century Gothic" panose="020B0502020202020204" pitchFamily="34" charset="0"/>
              </a:rPr>
            </a:br>
            <a:r>
              <a:rPr lang="en-GB" sz="1200" b="1" i="0" dirty="0">
                <a:solidFill>
                  <a:srgbClr val="002060"/>
                </a:solidFill>
                <a:effectLst/>
                <a:latin typeface="Century Gothic" panose="020B0502020202020204" pitchFamily="34" charset="0"/>
              </a:rPr>
              <a:t>1. Word frequency lists. </a:t>
            </a:r>
            <a:r>
              <a:rPr lang="en-GB" sz="1200" b="0" i="0" dirty="0">
                <a:solidFill>
                  <a:srgbClr val="002060"/>
                </a:solidFill>
                <a:effectLst/>
                <a:latin typeface="Century Gothic" panose="020B0502020202020204" pitchFamily="34" charset="0"/>
              </a:rPr>
              <a:t>Using lists of the 2,000 most frequently occurring words in a language, the </a:t>
            </a:r>
            <a:r>
              <a:rPr lang="en-GB" sz="1200" b="0" i="0" dirty="0" err="1">
                <a:solidFill>
                  <a:srgbClr val="002060"/>
                </a:solidFill>
                <a:effectLst/>
                <a:latin typeface="Century Gothic" panose="020B0502020202020204" pitchFamily="34" charset="0"/>
              </a:rPr>
              <a:t>MultiLingProfiler</a:t>
            </a:r>
            <a:r>
              <a:rPr lang="en-GB" sz="1200" b="0" i="0" dirty="0">
                <a:solidFill>
                  <a:srgbClr val="002060"/>
                </a:solidFill>
                <a:effectLst/>
                <a:latin typeface="Century Gothic" panose="020B0502020202020204" pitchFamily="34" charset="0"/>
              </a:rPr>
              <a:t> can help assess the suitability of written texts and listening transcripts for students at GCSE level or equivalent. Users can edit texts directly in the program by removing, glossing, or replacing highlighted words and checking edits for suitability.</a:t>
            </a:r>
          </a:p>
          <a:p>
            <a:pPr algn="l" fontAlgn="base"/>
            <a:br>
              <a:rPr lang="en-GB" sz="1200" b="0" i="0" dirty="0">
                <a:solidFill>
                  <a:srgbClr val="002060"/>
                </a:solidFill>
                <a:effectLst/>
                <a:latin typeface="Century Gothic" panose="020B0502020202020204" pitchFamily="34" charset="0"/>
              </a:rPr>
            </a:br>
            <a:r>
              <a:rPr lang="en-GB" sz="1200" b="1" i="0" dirty="0">
                <a:solidFill>
                  <a:srgbClr val="002060"/>
                </a:solidFill>
                <a:effectLst/>
                <a:latin typeface="Century Gothic" panose="020B0502020202020204" pitchFamily="34" charset="0"/>
              </a:rPr>
              <a:t>2. NCELP weekly lists.</a:t>
            </a:r>
            <a:r>
              <a:rPr lang="en-GB" sz="1200" b="0" i="0" dirty="0">
                <a:solidFill>
                  <a:srgbClr val="002060"/>
                </a:solidFill>
                <a:effectLst/>
                <a:latin typeface="Century Gothic" panose="020B0502020202020204" pitchFamily="34" charset="0"/>
              </a:rPr>
              <a:t> Teachers adopting the NCELP scheme of work might be interested to know how suitable a text is for inclusion each week. Using special SOW-compatible wordlists created by NCELP, </a:t>
            </a:r>
            <a:r>
              <a:rPr lang="en-GB" sz="1200" b="0" i="0" dirty="0" err="1">
                <a:solidFill>
                  <a:srgbClr val="002060"/>
                </a:solidFill>
                <a:effectLst/>
                <a:latin typeface="Century Gothic" panose="020B0502020202020204" pitchFamily="34" charset="0"/>
              </a:rPr>
              <a:t>MultiLingProfiler</a:t>
            </a:r>
            <a:r>
              <a:rPr lang="en-GB" sz="1200" b="0" i="0" dirty="0">
                <a:solidFill>
                  <a:srgbClr val="002060"/>
                </a:solidFill>
                <a:effectLst/>
                <a:latin typeface="Century Gothic" panose="020B0502020202020204" pitchFamily="34" charset="0"/>
              </a:rPr>
              <a:t> can perform bespoke lexical profiling for NCELP-led syllabi.</a:t>
            </a:r>
          </a:p>
          <a:p>
            <a:endParaRPr lang="en-GB" dirty="0"/>
          </a:p>
        </p:txBody>
      </p:sp>
      <p:sp>
        <p:nvSpPr>
          <p:cNvPr id="4" name="Slide Number Placeholder 3"/>
          <p:cNvSpPr>
            <a:spLocks noGrp="1"/>
          </p:cNvSpPr>
          <p:nvPr>
            <p:ph type="sldNum" sz="quarter" idx="5"/>
          </p:nvPr>
        </p:nvSpPr>
        <p:spPr/>
        <p:txBody>
          <a:bodyPr/>
          <a:lstStyle/>
          <a:p>
            <a:fld id="{CCBDCDE9-92D4-405C-A5E1-359FA4B07E49}" type="slidenum">
              <a:rPr lang="en-GB" smtClean="0"/>
              <a:t>7</a:t>
            </a:fld>
            <a:endParaRPr lang="en-GB"/>
          </a:p>
        </p:txBody>
      </p:sp>
    </p:spTree>
    <p:extLst>
      <p:ext uri="{BB962C8B-B14F-4D97-AF65-F5344CB8AC3E}">
        <p14:creationId xmlns:p14="http://schemas.microsoft.com/office/powerpoint/2010/main" val="3917017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sz="1200" dirty="0">
                <a:solidFill>
                  <a:schemeClr val="accent5">
                    <a:lumMod val="50000"/>
                  </a:schemeClr>
                </a:solidFill>
                <a:latin typeface="Century Gothic" panose="020B0502020202020204" pitchFamily="34" charset="0"/>
              </a:rPr>
              <a:t>This is what the </a:t>
            </a:r>
            <a:r>
              <a:rPr lang="en-GB" sz="1200" dirty="0" err="1">
                <a:solidFill>
                  <a:schemeClr val="accent5">
                    <a:lumMod val="50000"/>
                  </a:schemeClr>
                </a:solidFill>
                <a:latin typeface="Century Gothic" panose="020B0502020202020204" pitchFamily="34" charset="0"/>
              </a:rPr>
              <a:t>MultiLing</a:t>
            </a:r>
            <a:r>
              <a:rPr lang="en-GB" sz="1200" dirty="0">
                <a:solidFill>
                  <a:schemeClr val="accent5">
                    <a:lumMod val="50000"/>
                  </a:schemeClr>
                </a:solidFill>
                <a:latin typeface="Century Gothic" panose="020B0502020202020204" pitchFamily="34" charset="0"/>
              </a:rPr>
              <a:t> Profiler looks like: Just select the Language you require from French, German or Spanish and then which list type you want to use.</a:t>
            </a:r>
          </a:p>
          <a:p>
            <a:r>
              <a:rPr lang="en-GB" sz="1200" dirty="0">
                <a:solidFill>
                  <a:schemeClr val="accent5">
                    <a:lumMod val="50000"/>
                  </a:schemeClr>
                </a:solidFill>
                <a:latin typeface="Century Gothic" panose="020B0502020202020204" pitchFamily="34" charset="0"/>
              </a:rPr>
              <a:t>Once you have pasted your text into the box it will process the vocabulary and cross-reference it with the lists. </a:t>
            </a:r>
          </a:p>
          <a:p>
            <a:r>
              <a:rPr lang="en-GB" sz="1200" dirty="0">
                <a:solidFill>
                  <a:schemeClr val="accent5">
                    <a:lumMod val="50000"/>
                  </a:schemeClr>
                </a:solidFill>
                <a:latin typeface="Century Gothic" panose="020B0502020202020204" pitchFamily="34" charset="0"/>
              </a:rPr>
              <a:t>Words which don’t appear in the lists will be highlighted in orange and the statistics are shown at the bottom.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6015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715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2545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18/11/2020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36968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18/11/2020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53309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394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027680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3352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2871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5363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18/11/2020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82571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18/11/2020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08564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18/11/2020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91738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747217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7.jp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notesSlide" Target="../notesSlides/notesSlide4.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2.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97D99B-3517-45F1-994E-22797CE10A4C}"/>
              </a:ext>
            </a:extLst>
          </p:cNvPr>
          <p:cNvPicPr>
            <a:picLocks noChangeAspect="1"/>
          </p:cNvPicPr>
          <p:nvPr/>
        </p:nvPicPr>
        <p:blipFill>
          <a:blip r:embed="rId3"/>
          <a:stretch>
            <a:fillRect/>
          </a:stretch>
        </p:blipFill>
        <p:spPr>
          <a:xfrm>
            <a:off x="3458295" y="203200"/>
            <a:ext cx="5523737" cy="5974080"/>
          </a:xfrm>
          <a:prstGeom prst="rect">
            <a:avLst/>
          </a:prstGeom>
        </p:spPr>
      </p:pic>
      <p:pic>
        <p:nvPicPr>
          <p:cNvPr id="7" name="Picture 6">
            <a:extLst>
              <a:ext uri="{FF2B5EF4-FFF2-40B4-BE49-F238E27FC236}">
                <a16:creationId xmlns:a16="http://schemas.microsoft.com/office/drawing/2014/main" id="{55AF4524-9AB5-44E1-B943-A5734EE5816F}"/>
              </a:ext>
            </a:extLst>
          </p:cNvPr>
          <p:cNvPicPr>
            <a:picLocks noChangeAspect="1"/>
          </p:cNvPicPr>
          <p:nvPr/>
        </p:nvPicPr>
        <p:blipFill>
          <a:blip r:embed="rId4"/>
          <a:stretch>
            <a:fillRect/>
          </a:stretch>
        </p:blipFill>
        <p:spPr>
          <a:xfrm>
            <a:off x="3448135" y="264160"/>
            <a:ext cx="5417496" cy="5902960"/>
          </a:xfrm>
          <a:prstGeom prst="rect">
            <a:avLst/>
          </a:prstGeom>
        </p:spPr>
      </p:pic>
    </p:spTree>
    <p:extLst>
      <p:ext uri="{BB962C8B-B14F-4D97-AF65-F5344CB8AC3E}">
        <p14:creationId xmlns:p14="http://schemas.microsoft.com/office/powerpoint/2010/main" val="23676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GCSE Translation Questions - French</a:t>
            </a:r>
          </a:p>
        </p:txBody>
      </p:sp>
      <p:sp>
        <p:nvSpPr>
          <p:cNvPr id="12" name="Rectangle 11">
            <a:extLst>
              <a:ext uri="{FF2B5EF4-FFF2-40B4-BE49-F238E27FC236}">
                <a16:creationId xmlns:a16="http://schemas.microsoft.com/office/drawing/2014/main" id="{48A3F52E-8F43-42DE-8217-80C5F4A9F0B5}"/>
              </a:ext>
            </a:extLst>
          </p:cNvPr>
          <p:cNvSpPr/>
          <p:nvPr/>
        </p:nvSpPr>
        <p:spPr>
          <a:xfrm>
            <a:off x="302763" y="4002916"/>
            <a:ext cx="7849841"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334683"/>
            <a:ext cx="118505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2018 - Foundation Tier</a:t>
            </a:r>
            <a:endParaRPr kumimoji="0" lang="en-GB" altLang="en-US" sz="2800" b="0" i="0" u="sng" strike="noStrike" cap="none" normalizeH="0" baseline="0" dirty="0">
              <a:ln>
                <a:noFill/>
              </a:ln>
              <a:solidFill>
                <a:schemeClr val="tx1"/>
              </a:solidFill>
              <a:effectLst/>
              <a:latin typeface="Century Gothic" panose="020B0502020202020204" pitchFamily="34" charset="0"/>
            </a:endParaRPr>
          </a:p>
          <a:p>
            <a:r>
              <a:rPr lang="fr-FR" sz="2800" dirty="0">
                <a:latin typeface="Century Gothic" panose="020B0502020202020204" pitchFamily="34" charset="0"/>
              </a:rPr>
              <a:t>J’apprends l’italien à l’université. Mon frère ne veut pas rester au collège. Il va faire un apprentissage. Je suis allé en Espagne pour pratiquer mon espagnol. Si on parle une autre langue, on peut travailler dans un pays différent.</a:t>
            </a:r>
            <a:endParaRPr lang="en-GB" sz="2800" dirty="0">
              <a:latin typeface="Century Gothic" panose="020B0502020202020204" pitchFamily="34" charset="0"/>
            </a:endParaRPr>
          </a:p>
        </p:txBody>
      </p:sp>
      <p:pic>
        <p:nvPicPr>
          <p:cNvPr id="10" name="Picture 9">
            <a:extLst>
              <a:ext uri="{FF2B5EF4-FFF2-40B4-BE49-F238E27FC236}">
                <a16:creationId xmlns:a16="http://schemas.microsoft.com/office/drawing/2014/main" id="{4FE5601B-A0B3-4E32-92A0-2DF13CC90990}"/>
              </a:ext>
            </a:extLst>
          </p:cNvPr>
          <p:cNvPicPr/>
          <p:nvPr/>
        </p:nvPicPr>
        <p:blipFill>
          <a:blip r:embed="rId4"/>
          <a:stretch>
            <a:fillRect/>
          </a:stretch>
        </p:blipFill>
        <p:spPr>
          <a:xfrm>
            <a:off x="164571" y="4583338"/>
            <a:ext cx="11862855" cy="1779362"/>
          </a:xfrm>
          <a:prstGeom prst="rect">
            <a:avLst/>
          </a:prstGeom>
        </p:spPr>
      </p:pic>
      <p:sp>
        <p:nvSpPr>
          <p:cNvPr id="11" name="TextBox 10">
            <a:extLst>
              <a:ext uri="{FF2B5EF4-FFF2-40B4-BE49-F238E27FC236}">
                <a16:creationId xmlns:a16="http://schemas.microsoft.com/office/drawing/2014/main" id="{ECE925B4-8E6B-4D77-8460-34604FB8820F}"/>
              </a:ext>
            </a:extLst>
          </p:cNvPr>
          <p:cNvSpPr txBox="1"/>
          <p:nvPr/>
        </p:nvSpPr>
        <p:spPr>
          <a:xfrm>
            <a:off x="82284" y="1325563"/>
            <a:ext cx="12027428" cy="2464457"/>
          </a:xfrm>
          <a:prstGeom prst="rect">
            <a:avLst/>
          </a:prstGeom>
          <a:solidFill>
            <a:schemeClr val="bg1"/>
          </a:solidFill>
        </p:spPr>
        <p:txBody>
          <a:bodyPr wrap="square">
            <a:spAutoFit/>
          </a:bodyPr>
          <a:lstStyle/>
          <a:p>
            <a:pPr>
              <a:lnSpc>
                <a:spcPct val="107000"/>
              </a:lnSpc>
              <a:spcAft>
                <a:spcPts val="800"/>
              </a:spcAf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2018 - Foundation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pPr>
              <a:lnSpc>
                <a:spcPct val="107000"/>
              </a:lnSpc>
              <a:spcAft>
                <a:spcPts val="800"/>
              </a:spcAft>
            </a:pP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apprends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italien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à</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université</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Mon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frère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veut</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rester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au</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collège.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va</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faire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apprentissage.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suis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allé</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Espagne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pour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pratiquer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mon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espagnol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Si</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parle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autre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langue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peut</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travailler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dans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pays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différent</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6160472"/>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GCSE Translation Questions - French</a:t>
            </a:r>
          </a:p>
        </p:txBody>
      </p:sp>
      <p:sp>
        <p:nvSpPr>
          <p:cNvPr id="12" name="Rectangle 11">
            <a:extLst>
              <a:ext uri="{FF2B5EF4-FFF2-40B4-BE49-F238E27FC236}">
                <a16:creationId xmlns:a16="http://schemas.microsoft.com/office/drawing/2014/main" id="{48A3F52E-8F43-42DE-8217-80C5F4A9F0B5}"/>
              </a:ext>
            </a:extLst>
          </p:cNvPr>
          <p:cNvSpPr/>
          <p:nvPr/>
        </p:nvSpPr>
        <p:spPr>
          <a:xfrm>
            <a:off x="302763" y="4002916"/>
            <a:ext cx="7849841"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334683"/>
            <a:ext cx="118505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2018 Higher Tier</a:t>
            </a:r>
            <a:endParaRPr kumimoji="0" lang="en-GB" altLang="en-US" sz="2800" b="0" i="0" u="sng"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 vais au collège en autobus. J’adore les maths parce que j’aime le prof. Je déteste l’histoire car nous avons trop de devoirs. Hier, j’ai travaillé jusqu’à vingt-deux heures. Je n’ai pas eu le temps de sortir avec mon copain.</a:t>
            </a:r>
            <a:endParaRPr kumimoji="0" lang="en-GB" altLang="en-US" sz="2800" b="0" i="0" u="none" strike="noStrike" cap="none" normalizeH="0" baseline="0" dirty="0">
              <a:ln>
                <a:noFill/>
              </a:ln>
              <a:solidFill>
                <a:schemeClr val="tx1"/>
              </a:solidFill>
              <a:effectLst/>
              <a:latin typeface="Century Gothic" panose="020B0502020202020204" pitchFamily="34" charset="0"/>
            </a:endParaRPr>
          </a:p>
        </p:txBody>
      </p:sp>
      <p:pic>
        <p:nvPicPr>
          <p:cNvPr id="1025" name="Picture 1">
            <a:extLst>
              <a:ext uri="{FF2B5EF4-FFF2-40B4-BE49-F238E27FC236}">
                <a16:creationId xmlns:a16="http://schemas.microsoft.com/office/drawing/2014/main" id="{6E7670E3-E06D-4592-9D5F-57191F8CE3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763" y="4634491"/>
            <a:ext cx="11586474" cy="162748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B03CF3B-35D5-48DF-97E3-97733B6A2273}"/>
              </a:ext>
            </a:extLst>
          </p:cNvPr>
          <p:cNvSpPr>
            <a:spLocks noChangeArrowheads="1"/>
          </p:cNvSpPr>
          <p:nvPr/>
        </p:nvSpPr>
        <p:spPr bwMode="auto">
          <a:xfrm>
            <a:off x="103287" y="1334683"/>
            <a:ext cx="1208871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2018 Higher Tier</a:t>
            </a:r>
            <a:endParaRPr kumimoji="0" lang="en-GB" altLang="en-US" sz="2800" b="0" i="0" u="none" strike="noStrike" cap="none" normalizeH="0" baseline="0" dirty="0">
              <a:ln>
                <a:noFill/>
              </a:ln>
              <a:solidFill>
                <a:srgbClr val="002060"/>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vais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au</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collège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autobus.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’adore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maths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parce que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aime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prof.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déteste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histoire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car</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nous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avons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trop</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devoirs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Hier</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ai</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travaillé</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jusqu</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à</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vingt-deux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heures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ai</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eu</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temps</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sortir</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avec</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fr-FR" altLang="en-US" sz="28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mon</a:t>
            </a:r>
            <a:r>
              <a:rPr kumimoji="0" lang="fr-FR" altLang="en-US" sz="2800" b="0" i="0" u="none" strike="noStrike" cap="none" normalizeH="0" baseline="0" dirty="0">
                <a:ln>
                  <a:noFill/>
                </a:ln>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copain.</a:t>
            </a:r>
            <a:endParaRPr kumimoji="0" lang="en-GB" altLang="en-US" sz="2800" b="0" i="0" u="none"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800" b="0" i="0" u="none" strike="noStrike" cap="none" normalizeH="0" baseline="0" dirty="0">
              <a:ln>
                <a:noFill/>
              </a:ln>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2359203133"/>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GCSE Translation Questions - French</a:t>
            </a:r>
          </a:p>
        </p:txBody>
      </p:sp>
      <p:sp>
        <p:nvSpPr>
          <p:cNvPr id="12" name="Rectangle 11">
            <a:extLst>
              <a:ext uri="{FF2B5EF4-FFF2-40B4-BE49-F238E27FC236}">
                <a16:creationId xmlns:a16="http://schemas.microsoft.com/office/drawing/2014/main" id="{48A3F52E-8F43-42DE-8217-80C5F4A9F0B5}"/>
              </a:ext>
            </a:extLst>
          </p:cNvPr>
          <p:cNvSpPr/>
          <p:nvPr/>
        </p:nvSpPr>
        <p:spPr>
          <a:xfrm>
            <a:off x="302763" y="4002916"/>
            <a:ext cx="7849841"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334683"/>
            <a:ext cx="118505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2019 - Foundation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fr-FR" sz="2800" dirty="0">
                <a:latin typeface="Century Gothic" panose="020B0502020202020204" pitchFamily="34" charset="0"/>
              </a:rPr>
              <a:t>Mon collège est assez petit. Les profs sont sympas, sauf le prof d’histoire, car il nous donne trop de travail. J’ai toujours aimé les sciences mais l’anglais est dur. À l’avenir, j’espère devenir médecin. </a:t>
            </a:r>
            <a:r>
              <a:rPr lang="en-GB" sz="2800" dirty="0">
                <a:latin typeface="Century Gothic" panose="020B0502020202020204" pitchFamily="34" charset="0"/>
              </a:rPr>
              <a:t>Après </a:t>
            </a:r>
            <a:r>
              <a:rPr lang="en-GB" sz="2800" dirty="0" err="1">
                <a:latin typeface="Century Gothic" panose="020B0502020202020204" pitchFamily="34" charset="0"/>
              </a:rPr>
              <a:t>mes</a:t>
            </a:r>
            <a:r>
              <a:rPr lang="en-GB" sz="2800" dirty="0">
                <a:latin typeface="Century Gothic" panose="020B0502020202020204" pitchFamily="34" charset="0"/>
              </a:rPr>
              <a:t> examens, </a:t>
            </a:r>
            <a:r>
              <a:rPr lang="en-GB" sz="2800" dirty="0" err="1">
                <a:latin typeface="Century Gothic" panose="020B0502020202020204" pitchFamily="34" charset="0"/>
              </a:rPr>
              <a:t>j’irai</a:t>
            </a:r>
            <a:r>
              <a:rPr lang="en-GB" sz="2800" dirty="0">
                <a:latin typeface="Century Gothic" panose="020B0502020202020204" pitchFamily="34" charset="0"/>
              </a:rPr>
              <a:t> à </a:t>
            </a:r>
            <a:r>
              <a:rPr lang="en-GB" sz="2800" dirty="0" err="1">
                <a:latin typeface="Century Gothic" panose="020B0502020202020204" pitchFamily="34" charset="0"/>
              </a:rPr>
              <a:t>l’université</a:t>
            </a:r>
            <a:r>
              <a:rPr lang="en-GB" sz="2800" dirty="0">
                <a:latin typeface="Century Gothic" panose="020B0502020202020204" pitchFamily="34" charset="0"/>
              </a:rPr>
              <a:t>.</a:t>
            </a:r>
          </a:p>
        </p:txBody>
      </p:sp>
      <p:sp>
        <p:nvSpPr>
          <p:cNvPr id="9" name="TextBox 8">
            <a:extLst>
              <a:ext uri="{FF2B5EF4-FFF2-40B4-BE49-F238E27FC236}">
                <a16:creationId xmlns:a16="http://schemas.microsoft.com/office/drawing/2014/main" id="{B7A0EF9C-2108-4841-9234-34D846895497}"/>
              </a:ext>
            </a:extLst>
          </p:cNvPr>
          <p:cNvSpPr txBox="1"/>
          <p:nvPr/>
        </p:nvSpPr>
        <p:spPr>
          <a:xfrm>
            <a:off x="103287" y="1904663"/>
            <a:ext cx="11321250" cy="1900841"/>
          </a:xfrm>
          <a:prstGeom prst="rect">
            <a:avLst/>
          </a:prstGeom>
          <a:solidFill>
            <a:schemeClr val="bg1"/>
          </a:solidFill>
        </p:spPr>
        <p:txBody>
          <a:bodyPr wrap="square">
            <a:spAutoFit/>
          </a:bodyPr>
          <a:lstStyle/>
          <a:p>
            <a:pPr>
              <a:lnSpc>
                <a:spcPct val="107000"/>
              </a:lnSpc>
              <a:spcAft>
                <a:spcPts val="800"/>
              </a:spcAft>
            </a:pP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Mon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collège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assez</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petit</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profs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sont</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sympas,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sauf</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prof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histoire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car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nous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donne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trop</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travail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ai</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toujours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aimé</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sciences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mais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anglais</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dur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À</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avenir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espère</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devenir</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médecin</a:t>
            </a:r>
            <a:r>
              <a:rPr lang="fr-FR"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Après</a:t>
            </a:r>
            <a:r>
              <a:rPr lang="en-GB"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28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mes</a:t>
            </a:r>
            <a:r>
              <a:rPr lang="en-GB"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examens</a:t>
            </a:r>
            <a:r>
              <a:rPr lang="en-GB"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28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lang="en-GB" sz="2800" dirty="0" err="1">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en-GB" sz="28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irai</a:t>
            </a:r>
            <a:r>
              <a:rPr lang="en-GB"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à</a:t>
            </a:r>
            <a:r>
              <a:rPr lang="en-GB"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28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t>
            </a:r>
            <a:r>
              <a:rPr lang="en-GB" sz="2800" dirty="0" err="1">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en-GB" sz="28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université</a:t>
            </a:r>
            <a:r>
              <a:rPr lang="en-GB"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AB20FDB7-29F9-4155-8894-90E6D60753F4}"/>
              </a:ext>
            </a:extLst>
          </p:cNvPr>
          <p:cNvPicPr/>
          <p:nvPr/>
        </p:nvPicPr>
        <p:blipFill>
          <a:blip r:embed="rId4"/>
          <a:stretch>
            <a:fillRect/>
          </a:stretch>
        </p:blipFill>
        <p:spPr>
          <a:xfrm>
            <a:off x="164572" y="4545237"/>
            <a:ext cx="11789216" cy="1760313"/>
          </a:xfrm>
          <a:prstGeom prst="rect">
            <a:avLst/>
          </a:prstGeom>
        </p:spPr>
      </p:pic>
    </p:spTree>
    <p:extLst>
      <p:ext uri="{BB962C8B-B14F-4D97-AF65-F5344CB8AC3E}">
        <p14:creationId xmlns:p14="http://schemas.microsoft.com/office/powerpoint/2010/main" val="1467857999"/>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GCSE Translation Questions - French</a:t>
            </a:r>
          </a:p>
        </p:txBody>
      </p:sp>
      <p:sp>
        <p:nvSpPr>
          <p:cNvPr id="12" name="Rectangle 11">
            <a:extLst>
              <a:ext uri="{FF2B5EF4-FFF2-40B4-BE49-F238E27FC236}">
                <a16:creationId xmlns:a16="http://schemas.microsoft.com/office/drawing/2014/main" id="{48A3F52E-8F43-42DE-8217-80C5F4A9F0B5}"/>
              </a:ext>
            </a:extLst>
          </p:cNvPr>
          <p:cNvSpPr/>
          <p:nvPr/>
        </p:nvSpPr>
        <p:spPr>
          <a:xfrm>
            <a:off x="302763" y="4002916"/>
            <a:ext cx="7849841"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457794"/>
            <a:ext cx="11850501"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2019 - Higher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fr-FR" sz="2400" dirty="0">
                <a:latin typeface="Century Gothic" panose="020B0502020202020204" pitchFamily="34" charset="0"/>
              </a:rPr>
              <a:t>Depuis ma naissance, j’habite une banlieue où il n’y a pas grand-chose à faire. Mes parents viennent de me dire qu’on va trouver une nouvelle maison en centre-ville. Moi, je préférerais rester ici, même si je trouve que c’est trop tranquille. Il n’y a qu’un petit terrain de jeux qu’on a besoin de réparer.</a:t>
            </a:r>
            <a:endParaRPr lang="en-GB" sz="2400" dirty="0">
              <a:latin typeface="Century Gothic" panose="020B0502020202020204" pitchFamily="34" charset="0"/>
            </a:endParaRPr>
          </a:p>
        </p:txBody>
      </p:sp>
      <p:sp>
        <p:nvSpPr>
          <p:cNvPr id="11" name="TextBox 10">
            <a:extLst>
              <a:ext uri="{FF2B5EF4-FFF2-40B4-BE49-F238E27FC236}">
                <a16:creationId xmlns:a16="http://schemas.microsoft.com/office/drawing/2014/main" id="{7132ADA4-A459-45AA-9149-BA2C7282567B}"/>
              </a:ext>
            </a:extLst>
          </p:cNvPr>
          <p:cNvSpPr txBox="1"/>
          <p:nvPr/>
        </p:nvSpPr>
        <p:spPr>
          <a:xfrm>
            <a:off x="85638" y="1948007"/>
            <a:ext cx="11868150" cy="1642566"/>
          </a:xfrm>
          <a:prstGeom prst="rect">
            <a:avLst/>
          </a:prstGeom>
          <a:solidFill>
            <a:schemeClr val="bg1"/>
          </a:solidFill>
        </p:spPr>
        <p:txBody>
          <a:bodyPr wrap="square">
            <a:spAutoFit/>
          </a:bodyPr>
          <a:lstStyle/>
          <a:p>
            <a:pPr>
              <a:lnSpc>
                <a:spcPct val="107000"/>
              </a:lnSpc>
              <a:spcAft>
                <a:spcPts val="800"/>
              </a:spcAft>
            </a:pP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Depuis</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naissance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habite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banlieue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où</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il</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pas</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grand-chose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à</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faire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Mes</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parents</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viennent</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dire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va</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trouver</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nouvelle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maison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centre-ville.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Moi</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préférerais</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rester</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ici</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même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si</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trouve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trop</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tranquille.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Il</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petit</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terrain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jeux</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besoin</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fr-FR"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fr-FR"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réparer.</a:t>
            </a:r>
            <a:endParaRPr lang="en-GB" sz="24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3188B9D1-EC73-4628-9CDD-D6151AA20F8F}"/>
              </a:ext>
            </a:extLst>
          </p:cNvPr>
          <p:cNvPicPr/>
          <p:nvPr/>
        </p:nvPicPr>
        <p:blipFill>
          <a:blip r:embed="rId4"/>
          <a:stretch>
            <a:fillRect/>
          </a:stretch>
        </p:blipFill>
        <p:spPr>
          <a:xfrm>
            <a:off x="164571" y="4526136"/>
            <a:ext cx="11868149" cy="1817514"/>
          </a:xfrm>
          <a:prstGeom prst="rect">
            <a:avLst/>
          </a:prstGeom>
        </p:spPr>
      </p:pic>
    </p:spTree>
    <p:extLst>
      <p:ext uri="{BB962C8B-B14F-4D97-AF65-F5344CB8AC3E}">
        <p14:creationId xmlns:p14="http://schemas.microsoft.com/office/powerpoint/2010/main" val="114759677"/>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German</a:t>
            </a:r>
          </a:p>
        </p:txBody>
      </p:sp>
      <p:sp>
        <p:nvSpPr>
          <p:cNvPr id="12" name="Rectangle 11">
            <a:extLst>
              <a:ext uri="{FF2B5EF4-FFF2-40B4-BE49-F238E27FC236}">
                <a16:creationId xmlns:a16="http://schemas.microsoft.com/office/drawing/2014/main" id="{48A3F52E-8F43-42DE-8217-80C5F4A9F0B5}"/>
              </a:ext>
            </a:extLst>
          </p:cNvPr>
          <p:cNvSpPr/>
          <p:nvPr/>
        </p:nvSpPr>
        <p:spPr>
          <a:xfrm>
            <a:off x="164572" y="3944185"/>
            <a:ext cx="8831264"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334684"/>
            <a:ext cx="118505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2018 – F</a:t>
            </a:r>
            <a:r>
              <a:rPr lang="en-GB" altLang="en-US" sz="2800" b="1" u="sng" dirty="0">
                <a:solidFill>
                  <a:srgbClr val="002060"/>
                </a:solidFill>
                <a:latin typeface="Century Gothic" panose="020B0502020202020204" pitchFamily="34" charset="0"/>
                <a:cs typeface="Times New Roman" panose="02020603050405020304" pitchFamily="18" charset="0"/>
              </a:rPr>
              <a:t>oundation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de-DE" sz="2800" dirty="0">
                <a:latin typeface="Century Gothic" panose="020B0502020202020204" pitchFamily="34" charset="0"/>
              </a:rPr>
              <a:t>Mein bester Freund heißt Stefan. Wir machen viel zusammen. Ich mag ihn, weil er immer sehr freundlich ist. Letzten Samstag sind wir in die Stadt gegangen. Nächsten Dienstag werden wir vielleicht ins Kino gehen, um seinen Geburtstag zu feiern.</a:t>
            </a:r>
            <a:endParaRPr lang="en-GB" sz="2800" dirty="0">
              <a:latin typeface="Century Gothic" panose="020B0502020202020204" pitchFamily="34" charset="0"/>
            </a:endParaRPr>
          </a:p>
        </p:txBody>
      </p:sp>
      <p:sp>
        <p:nvSpPr>
          <p:cNvPr id="11" name="TextBox 10">
            <a:extLst>
              <a:ext uri="{FF2B5EF4-FFF2-40B4-BE49-F238E27FC236}">
                <a16:creationId xmlns:a16="http://schemas.microsoft.com/office/drawing/2014/main" id="{C3B4C83D-92BC-4E60-B565-08DC290EDF1F}"/>
              </a:ext>
            </a:extLst>
          </p:cNvPr>
          <p:cNvSpPr txBox="1"/>
          <p:nvPr/>
        </p:nvSpPr>
        <p:spPr>
          <a:xfrm>
            <a:off x="-1" y="1851305"/>
            <a:ext cx="11850501" cy="1900841"/>
          </a:xfrm>
          <a:prstGeom prst="rect">
            <a:avLst/>
          </a:prstGeom>
          <a:solidFill>
            <a:schemeClr val="bg1"/>
          </a:solidFill>
        </p:spPr>
        <p:txBody>
          <a:bodyPr wrap="square">
            <a:spAutoFit/>
          </a:bodyPr>
          <a:lstStyle/>
          <a:p>
            <a:pPr>
              <a:lnSpc>
                <a:spcPct val="107000"/>
              </a:lnSpc>
              <a:spcAft>
                <a:spcPts val="800"/>
              </a:spcAft>
            </a:pP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Mein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bester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Freund</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heißt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Stefan.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machen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viel</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zusammen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mag</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ihn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weil</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immer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sehr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freundlich</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ist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Letzten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Samstag</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sind</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die</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Stadt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gegangen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Nächsten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Dienstag</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werden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vielleicht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ins</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Kino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gehen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um</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seinen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Geburtstag</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zu</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feiern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2C284FB4-54CC-43CC-909F-D15BE6F31589}"/>
              </a:ext>
            </a:extLst>
          </p:cNvPr>
          <p:cNvPicPr/>
          <p:nvPr/>
        </p:nvPicPr>
        <p:blipFill>
          <a:blip r:embed="rId4"/>
          <a:stretch>
            <a:fillRect/>
          </a:stretch>
        </p:blipFill>
        <p:spPr>
          <a:xfrm>
            <a:off x="164571" y="4510491"/>
            <a:ext cx="11850501" cy="1900841"/>
          </a:xfrm>
          <a:prstGeom prst="rect">
            <a:avLst/>
          </a:prstGeom>
        </p:spPr>
      </p:pic>
    </p:spTree>
    <p:extLst>
      <p:ext uri="{BB962C8B-B14F-4D97-AF65-F5344CB8AC3E}">
        <p14:creationId xmlns:p14="http://schemas.microsoft.com/office/powerpoint/2010/main" val="946819711"/>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German</a:t>
            </a:r>
          </a:p>
        </p:txBody>
      </p:sp>
      <p:sp>
        <p:nvSpPr>
          <p:cNvPr id="12" name="Rectangle 11">
            <a:extLst>
              <a:ext uri="{FF2B5EF4-FFF2-40B4-BE49-F238E27FC236}">
                <a16:creationId xmlns:a16="http://schemas.microsoft.com/office/drawing/2014/main" id="{48A3F52E-8F43-42DE-8217-80C5F4A9F0B5}"/>
              </a:ext>
            </a:extLst>
          </p:cNvPr>
          <p:cNvSpPr/>
          <p:nvPr/>
        </p:nvSpPr>
        <p:spPr>
          <a:xfrm>
            <a:off x="164572" y="3944185"/>
            <a:ext cx="8831264"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189594"/>
            <a:ext cx="11850501"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2018</a:t>
            </a:r>
            <a:r>
              <a:rPr kumimoji="0" lang="en-GB" altLang="en-US" sz="2800" b="1" i="0" u="sng" strike="noStrike" cap="none" normalizeH="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 Higher </a:t>
            </a:r>
            <a:r>
              <a:rPr lang="en-GB" altLang="en-US" sz="2800" b="1" u="sng" dirty="0">
                <a:solidFill>
                  <a:srgbClr val="002060"/>
                </a:solidFill>
                <a:latin typeface="Century Gothic" panose="020B0502020202020204" pitchFamily="34" charset="0"/>
                <a:cs typeface="Times New Roman" panose="02020603050405020304" pitchFamily="18" charset="0"/>
              </a:rPr>
              <a:t>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de-DE" sz="2400" dirty="0">
                <a:latin typeface="Century Gothic" panose="020B0502020202020204" pitchFamily="34" charset="0"/>
              </a:rPr>
              <a:t>Letzte Woche habe ich in einem neuen deutschen Restaurant meinen sechzehnten Geburtstag gefeiert. Obwohl ich Meeresfrüchte als Hauptgericht bestellt hatte, habe ich leider ein Omelett mit Pommes bekommen. Ich musste sofort mit dem Kellner sprechen, weil ich Eier nicht essen darf. Trotz des Missverständnisses würde ich allen das Restaurant empfehlen.</a:t>
            </a:r>
            <a:endParaRPr lang="en-GB" sz="2400" dirty="0">
              <a:latin typeface="Century Gothic" panose="020B0502020202020204" pitchFamily="34" charset="0"/>
            </a:endParaRPr>
          </a:p>
        </p:txBody>
      </p:sp>
      <p:sp>
        <p:nvSpPr>
          <p:cNvPr id="11" name="TextBox 10">
            <a:extLst>
              <a:ext uri="{FF2B5EF4-FFF2-40B4-BE49-F238E27FC236}">
                <a16:creationId xmlns:a16="http://schemas.microsoft.com/office/drawing/2014/main" id="{DC720557-B5FA-432B-A205-A8427047249E}"/>
              </a:ext>
            </a:extLst>
          </p:cNvPr>
          <p:cNvSpPr txBox="1"/>
          <p:nvPr/>
        </p:nvSpPr>
        <p:spPr>
          <a:xfrm>
            <a:off x="103287" y="1714410"/>
            <a:ext cx="11850501" cy="2037737"/>
          </a:xfrm>
          <a:prstGeom prst="rect">
            <a:avLst/>
          </a:prstGeom>
          <a:solidFill>
            <a:schemeClr val="bg1"/>
          </a:solidFill>
        </p:spPr>
        <p:txBody>
          <a:bodyPr wrap="square">
            <a:spAutoFit/>
          </a:bodyPr>
          <a:lstStyle/>
          <a:p>
            <a:pPr>
              <a:lnSpc>
                <a:spcPct val="107000"/>
              </a:lnSpc>
              <a:spcAft>
                <a:spcPts val="800"/>
              </a:spcAft>
            </a:pP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Letzte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Woche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einem</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neuen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deutschen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Restaurant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meinen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sechzehnten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Geburtstag</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gefeiert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Obwohl</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Meeresfrüchte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Hauptgericht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bestellt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hatte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leider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ein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Omelett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mit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Pommes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bekommen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musste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sofort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mit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dem</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Kellner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sprechen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weil</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Eier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nicht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essen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darf</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Trotz</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Missverständnisses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würde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allen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Restaurant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empfehlen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GB" sz="24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A5DB9769-C31C-4789-97D1-C81C1F1A718A}"/>
              </a:ext>
            </a:extLst>
          </p:cNvPr>
          <p:cNvPicPr/>
          <p:nvPr/>
        </p:nvPicPr>
        <p:blipFill>
          <a:blip r:embed="rId4"/>
          <a:stretch>
            <a:fillRect/>
          </a:stretch>
        </p:blipFill>
        <p:spPr>
          <a:xfrm>
            <a:off x="103286" y="4493008"/>
            <a:ext cx="12088713" cy="1793492"/>
          </a:xfrm>
          <a:prstGeom prst="rect">
            <a:avLst/>
          </a:prstGeom>
        </p:spPr>
      </p:pic>
    </p:spTree>
    <p:extLst>
      <p:ext uri="{BB962C8B-B14F-4D97-AF65-F5344CB8AC3E}">
        <p14:creationId xmlns:p14="http://schemas.microsoft.com/office/powerpoint/2010/main" val="1118191897"/>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German</a:t>
            </a:r>
          </a:p>
        </p:txBody>
      </p:sp>
      <p:sp>
        <p:nvSpPr>
          <p:cNvPr id="12" name="Rectangle 11">
            <a:extLst>
              <a:ext uri="{FF2B5EF4-FFF2-40B4-BE49-F238E27FC236}">
                <a16:creationId xmlns:a16="http://schemas.microsoft.com/office/drawing/2014/main" id="{48A3F52E-8F43-42DE-8217-80C5F4A9F0B5}"/>
              </a:ext>
            </a:extLst>
          </p:cNvPr>
          <p:cNvSpPr/>
          <p:nvPr/>
        </p:nvSpPr>
        <p:spPr>
          <a:xfrm>
            <a:off x="164572" y="3944185"/>
            <a:ext cx="8831264"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334684"/>
            <a:ext cx="118505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2019 Fo</a:t>
            </a:r>
            <a:r>
              <a:rPr lang="en-GB" altLang="en-US" sz="2800" b="1" u="sng" dirty="0">
                <a:solidFill>
                  <a:srgbClr val="002060"/>
                </a:solidFill>
                <a:latin typeface="Century Gothic" panose="020B0502020202020204" pitchFamily="34" charset="0"/>
                <a:cs typeface="Times New Roman" panose="02020603050405020304" pitchFamily="18" charset="0"/>
              </a:rPr>
              <a:t>undation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de-DE" sz="2800" dirty="0">
                <a:latin typeface="Century Gothic" panose="020B0502020202020204" pitchFamily="34" charset="0"/>
              </a:rPr>
              <a:t>Mein Mann arbeitet in einem Musikgeschäft. Das liegt in der Stadtmitte von Hamburg. Er arbeitet gern dort, weil er viele Instrumente spielt. Gestern hat er eine Trompete verkauft. Nächsten Sonntag ist der Laden geschlossen und er wird zu Hause bleiben.</a:t>
            </a:r>
            <a:endParaRPr lang="en-GB" sz="2800" dirty="0">
              <a:latin typeface="Century Gothic" panose="020B0502020202020204" pitchFamily="34" charset="0"/>
            </a:endParaRPr>
          </a:p>
        </p:txBody>
      </p:sp>
      <p:sp>
        <p:nvSpPr>
          <p:cNvPr id="11" name="TextBox 10">
            <a:extLst>
              <a:ext uri="{FF2B5EF4-FFF2-40B4-BE49-F238E27FC236}">
                <a16:creationId xmlns:a16="http://schemas.microsoft.com/office/drawing/2014/main" id="{0E93CA15-099A-4688-B824-1BDC47EB1F21}"/>
              </a:ext>
            </a:extLst>
          </p:cNvPr>
          <p:cNvSpPr txBox="1"/>
          <p:nvPr/>
        </p:nvSpPr>
        <p:spPr>
          <a:xfrm>
            <a:off x="27086" y="1841578"/>
            <a:ext cx="12000341" cy="1900841"/>
          </a:xfrm>
          <a:prstGeom prst="rect">
            <a:avLst/>
          </a:prstGeom>
          <a:solidFill>
            <a:schemeClr val="bg1"/>
          </a:solidFill>
        </p:spPr>
        <p:txBody>
          <a:bodyPr wrap="square">
            <a:spAutoFit/>
          </a:bodyPr>
          <a:lstStyle/>
          <a:p>
            <a:pPr>
              <a:lnSpc>
                <a:spcPct val="107000"/>
              </a:lnSpc>
              <a:spcAft>
                <a:spcPts val="800"/>
              </a:spcAft>
            </a:pP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Mein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Mann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arbeitet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einem</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Musikgeschäft.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Das</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liegt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Stadtmitte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von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Hamburg.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arbeitet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gern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dort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weil</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viele</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Instrumente</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spielt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Gestern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eine</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Trompete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verkauft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Nächsten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Sonntag</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ist</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Laden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geschlossen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und</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er</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wird</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zu Hause</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bleiben</a:t>
            </a:r>
            <a:r>
              <a:rPr lang="de-DE"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EDF3035E-EC7B-4779-AD30-0509B77E0F2B}"/>
              </a:ext>
            </a:extLst>
          </p:cNvPr>
          <p:cNvPicPr/>
          <p:nvPr/>
        </p:nvPicPr>
        <p:blipFill>
          <a:blip r:embed="rId4"/>
          <a:stretch>
            <a:fillRect/>
          </a:stretch>
        </p:blipFill>
        <p:spPr>
          <a:xfrm>
            <a:off x="164572" y="4467405"/>
            <a:ext cx="12000340" cy="1900841"/>
          </a:xfrm>
          <a:prstGeom prst="rect">
            <a:avLst/>
          </a:prstGeom>
        </p:spPr>
      </p:pic>
    </p:spTree>
    <p:extLst>
      <p:ext uri="{BB962C8B-B14F-4D97-AF65-F5344CB8AC3E}">
        <p14:creationId xmlns:p14="http://schemas.microsoft.com/office/powerpoint/2010/main" val="3293618450"/>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German</a:t>
            </a:r>
          </a:p>
        </p:txBody>
      </p:sp>
      <p:sp>
        <p:nvSpPr>
          <p:cNvPr id="12" name="Rectangle 11">
            <a:extLst>
              <a:ext uri="{FF2B5EF4-FFF2-40B4-BE49-F238E27FC236}">
                <a16:creationId xmlns:a16="http://schemas.microsoft.com/office/drawing/2014/main" id="{48A3F52E-8F43-42DE-8217-80C5F4A9F0B5}"/>
              </a:ext>
            </a:extLst>
          </p:cNvPr>
          <p:cNvSpPr/>
          <p:nvPr/>
        </p:nvSpPr>
        <p:spPr>
          <a:xfrm>
            <a:off x="778522" y="3753107"/>
            <a:ext cx="7603363" cy="461665"/>
          </a:xfrm>
          <a:prstGeom prst="rect">
            <a:avLst/>
          </a:prstGeom>
          <a:noFill/>
        </p:spPr>
        <p:txBody>
          <a:bodyPr wrap="none" lIns="91440" tIns="45720" rIns="91440" bIns="45720">
            <a:spAutoFit/>
          </a:bodyPr>
          <a:lstStyle/>
          <a:p>
            <a:pPr algn="ctr"/>
            <a:r>
              <a:rPr lang="en-US" sz="24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273129"/>
            <a:ext cx="11850501"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2019 Higher</a:t>
            </a:r>
            <a:r>
              <a:rPr lang="en-GB" altLang="en-US" sz="2800" b="1" u="sng" dirty="0">
                <a:solidFill>
                  <a:srgbClr val="002060"/>
                </a:solidFill>
                <a:latin typeface="Century Gothic" panose="020B0502020202020204" pitchFamily="34" charset="0"/>
                <a:cs typeface="Times New Roman" panose="02020603050405020304" pitchFamily="18" charset="0"/>
              </a:rPr>
              <a:t>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de-DE" sz="2400" dirty="0">
                <a:latin typeface="Century Gothic" panose="020B0502020202020204" pitchFamily="34" charset="0"/>
              </a:rPr>
              <a:t>Letztes Jahr habe ich mit meiner Familie eine Woche in Süddeutschland verbracht. Um die Gegend zu sehen, haben wir ein Auto gemietet. Obwohl es teuer war, hat es uns sehr gefallen, weil wir schöne Familienausflüge machen konnten. In den Ferien haben wir vor, in den Schwarzwald zu fahren, und wir freuen uns sehr darauf</a:t>
            </a:r>
            <a:endParaRPr lang="en-GB" sz="2400" dirty="0">
              <a:latin typeface="Century Gothic" panose="020B0502020202020204" pitchFamily="34" charset="0"/>
            </a:endParaRPr>
          </a:p>
        </p:txBody>
      </p:sp>
      <p:sp>
        <p:nvSpPr>
          <p:cNvPr id="8" name="TextBox 7">
            <a:extLst>
              <a:ext uri="{FF2B5EF4-FFF2-40B4-BE49-F238E27FC236}">
                <a16:creationId xmlns:a16="http://schemas.microsoft.com/office/drawing/2014/main" id="{4C74017D-7E02-4EFF-8339-8C184E21D828}"/>
              </a:ext>
            </a:extLst>
          </p:cNvPr>
          <p:cNvSpPr txBox="1"/>
          <p:nvPr/>
        </p:nvSpPr>
        <p:spPr>
          <a:xfrm>
            <a:off x="90932" y="1740471"/>
            <a:ext cx="11862856" cy="2037737"/>
          </a:xfrm>
          <a:prstGeom prst="rect">
            <a:avLst/>
          </a:prstGeom>
          <a:solidFill>
            <a:schemeClr val="bg1"/>
          </a:solidFill>
        </p:spPr>
        <p:txBody>
          <a:bodyPr wrap="square">
            <a:spAutoFit/>
          </a:bodyPr>
          <a:lstStyle/>
          <a:p>
            <a:pPr>
              <a:lnSpc>
                <a:spcPct val="107000"/>
              </a:lnSpc>
              <a:spcAft>
                <a:spcPts val="800"/>
              </a:spcAft>
            </a:pP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Letztes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Jahr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ich</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mit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meiner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Familie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eine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Woche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Süddeutschland verbracht.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Um</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Gegend</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zu</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sehen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ein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Auto</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gemietet.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Obwohl</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teuer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war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hat</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sehr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gefallen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weil</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schöne</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Familienausflüge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machen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konnten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Ferien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vor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Schwarzwald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zu</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fahren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und</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freuen</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uns</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sehr</a:t>
            </a:r>
            <a:r>
              <a:rPr lang="de-DE"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de-DE"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darauf</a:t>
            </a:r>
            <a:endParaRPr lang="en-GB" sz="24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B51F1920-7342-42AA-A480-84784501E2C3}"/>
              </a:ext>
            </a:extLst>
          </p:cNvPr>
          <p:cNvPicPr/>
          <p:nvPr/>
        </p:nvPicPr>
        <p:blipFill>
          <a:blip r:embed="rId4"/>
          <a:stretch>
            <a:fillRect/>
          </a:stretch>
        </p:blipFill>
        <p:spPr>
          <a:xfrm>
            <a:off x="103286" y="4298996"/>
            <a:ext cx="12088713" cy="2037737"/>
          </a:xfrm>
          <a:prstGeom prst="rect">
            <a:avLst/>
          </a:prstGeom>
        </p:spPr>
      </p:pic>
    </p:spTree>
    <p:extLst>
      <p:ext uri="{BB962C8B-B14F-4D97-AF65-F5344CB8AC3E}">
        <p14:creationId xmlns:p14="http://schemas.microsoft.com/office/powerpoint/2010/main" val="3929631943"/>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Spanish</a:t>
            </a:r>
          </a:p>
        </p:txBody>
      </p:sp>
      <p:sp>
        <p:nvSpPr>
          <p:cNvPr id="12" name="Rectangle 11">
            <a:extLst>
              <a:ext uri="{FF2B5EF4-FFF2-40B4-BE49-F238E27FC236}">
                <a16:creationId xmlns:a16="http://schemas.microsoft.com/office/drawing/2014/main" id="{48A3F52E-8F43-42DE-8217-80C5F4A9F0B5}"/>
              </a:ext>
            </a:extLst>
          </p:cNvPr>
          <p:cNvSpPr/>
          <p:nvPr/>
        </p:nvSpPr>
        <p:spPr>
          <a:xfrm>
            <a:off x="164572" y="3944185"/>
            <a:ext cx="8831264"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92608" y="1489245"/>
            <a:ext cx="118505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2018 Fo</a:t>
            </a:r>
            <a:r>
              <a:rPr lang="en-GB" altLang="en-US" sz="2800" b="1" u="sng" dirty="0">
                <a:solidFill>
                  <a:srgbClr val="002060"/>
                </a:solidFill>
                <a:latin typeface="Century Gothic" panose="020B0502020202020204" pitchFamily="34" charset="0"/>
                <a:cs typeface="Times New Roman" panose="02020603050405020304" pitchFamily="18" charset="0"/>
              </a:rPr>
              <a:t>undation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pPr fontAlgn="base"/>
            <a:r>
              <a:rPr lang="es-ES" sz="2800" dirty="0">
                <a:latin typeface="Century Gothic" panose="020B0502020202020204" pitchFamily="34" charset="0"/>
              </a:rPr>
              <a:t>En mi ciudad hay un festival de música. Es en diciembre, cuando tenemos nuestras fiestas de Navidad. El año pasado vinieron artistas extranjeros. Tocaron diferentes instrumentos y los bailes eran hermosos. ¿Te gustaría venir a verlo el año que viene?</a:t>
            </a:r>
            <a:endParaRPr lang="en-GB" sz="2800" dirty="0">
              <a:latin typeface="Century Gothic" panose="020B0502020202020204" pitchFamily="34" charset="0"/>
            </a:endParaRPr>
          </a:p>
        </p:txBody>
      </p:sp>
      <p:sp>
        <p:nvSpPr>
          <p:cNvPr id="10" name="TextBox 9">
            <a:extLst>
              <a:ext uri="{FF2B5EF4-FFF2-40B4-BE49-F238E27FC236}">
                <a16:creationId xmlns:a16="http://schemas.microsoft.com/office/drawing/2014/main" id="{07F47FCF-6618-485A-AE5B-3AA55F43812F}"/>
              </a:ext>
            </a:extLst>
          </p:cNvPr>
          <p:cNvSpPr txBox="1"/>
          <p:nvPr/>
        </p:nvSpPr>
        <p:spPr>
          <a:xfrm>
            <a:off x="92608" y="2027182"/>
            <a:ext cx="11861180" cy="1815882"/>
          </a:xfrm>
          <a:prstGeom prst="rect">
            <a:avLst/>
          </a:prstGeom>
          <a:solidFill>
            <a:schemeClr val="bg1"/>
          </a:solidFill>
        </p:spPr>
        <p:txBody>
          <a:bodyPr wrap="square">
            <a:spAutoFit/>
          </a:bodyPr>
          <a:lstStyle/>
          <a:p>
            <a:pPr fontAlgn="base"/>
            <a:r>
              <a:rPr lang="es-ES" sz="2800" dirty="0">
                <a:effectLst/>
                <a:latin typeface="Century Gothic" panose="020B0502020202020204" pitchFamily="34" charset="0"/>
                <a:ea typeface="Times New Roman" panose="02020603050405020304" pitchFamily="18" charset="0"/>
              </a:rPr>
              <a:t>En</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mi</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ciudad</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hay</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un</a:t>
            </a:r>
            <a:r>
              <a:rPr lang="es-ES" sz="2800" dirty="0">
                <a:solidFill>
                  <a:srgbClr val="E6851E"/>
                </a:solidFill>
                <a:effectLst/>
                <a:latin typeface="Century Gothic" panose="020B0502020202020204" pitchFamily="34" charset="0"/>
                <a:ea typeface="Times New Roman" panose="02020603050405020304" pitchFamily="18" charset="0"/>
              </a:rPr>
              <a:t> festival </a:t>
            </a:r>
            <a:r>
              <a:rPr lang="es-ES" sz="2800" dirty="0">
                <a:effectLst/>
                <a:latin typeface="Century Gothic" panose="020B0502020202020204" pitchFamily="34" charset="0"/>
                <a:ea typeface="Times New Roman" panose="02020603050405020304" pitchFamily="18" charset="0"/>
              </a:rPr>
              <a:t>de</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música</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Es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en</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diciembre</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cuando</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tenemos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nuestras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fiestas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de</a:t>
            </a:r>
            <a:r>
              <a:rPr lang="es-ES" sz="2800" dirty="0">
                <a:solidFill>
                  <a:srgbClr val="E6851E"/>
                </a:solidFill>
                <a:effectLst/>
                <a:latin typeface="Century Gothic" panose="020B0502020202020204" pitchFamily="34" charset="0"/>
                <a:ea typeface="Times New Roman" panose="02020603050405020304" pitchFamily="18" charset="0"/>
              </a:rPr>
              <a:t> Navidad. </a:t>
            </a:r>
            <a:r>
              <a:rPr lang="es-ES" sz="2800" dirty="0">
                <a:effectLst/>
                <a:latin typeface="Century Gothic" panose="020B0502020202020204" pitchFamily="34" charset="0"/>
                <a:ea typeface="Times New Roman" panose="02020603050405020304" pitchFamily="18" charset="0"/>
              </a:rPr>
              <a:t>El</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año</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pasado</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vinieron</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artistas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extranjeros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Tocaron</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diferentes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instrumentos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y</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los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bailes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eran</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hermosos</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Te</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gustaría</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venir</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a</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verlo</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el</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año</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que</a:t>
            </a:r>
            <a:r>
              <a:rPr lang="es-ES" sz="2800" dirty="0">
                <a:solidFill>
                  <a:srgbClr val="E6851E"/>
                </a:solidFill>
                <a:effectLst/>
                <a:latin typeface="Century Gothic" panose="020B0502020202020204" pitchFamily="34" charset="0"/>
                <a:ea typeface="Times New Roman" panose="02020603050405020304" pitchFamily="18" charset="0"/>
              </a:rPr>
              <a:t> </a:t>
            </a:r>
            <a:r>
              <a:rPr lang="es-ES" sz="2800" dirty="0">
                <a:effectLst/>
                <a:latin typeface="Century Gothic" panose="020B0502020202020204" pitchFamily="34" charset="0"/>
                <a:ea typeface="Times New Roman" panose="02020603050405020304" pitchFamily="18" charset="0"/>
              </a:rPr>
              <a:t>viene</a:t>
            </a:r>
            <a:r>
              <a:rPr lang="es-ES" sz="2800" dirty="0">
                <a:solidFill>
                  <a:srgbClr val="E6851E"/>
                </a:solidFill>
                <a:effectLst/>
                <a:latin typeface="Century Gothic" panose="020B0502020202020204" pitchFamily="34" charset="0"/>
                <a:ea typeface="Times New Roman" panose="02020603050405020304" pitchFamily="18" charset="0"/>
              </a:rPr>
              <a:t>?</a:t>
            </a:r>
            <a:endParaRPr lang="en-GB" sz="2800" dirty="0">
              <a:effectLst/>
              <a:latin typeface="Century Gothic" panose="020B0502020202020204" pitchFamily="34" charset="0"/>
              <a:ea typeface="Times New Roman" panose="02020603050405020304" pitchFamily="18" charset="0"/>
            </a:endParaRPr>
          </a:p>
        </p:txBody>
      </p:sp>
      <p:pic>
        <p:nvPicPr>
          <p:cNvPr id="11" name="Picture 10">
            <a:extLst>
              <a:ext uri="{FF2B5EF4-FFF2-40B4-BE49-F238E27FC236}">
                <a16:creationId xmlns:a16="http://schemas.microsoft.com/office/drawing/2014/main" id="{B7A223FA-3EE1-4289-B9E4-9C500E487E06}"/>
              </a:ext>
            </a:extLst>
          </p:cNvPr>
          <p:cNvPicPr/>
          <p:nvPr/>
        </p:nvPicPr>
        <p:blipFill>
          <a:blip r:embed="rId4"/>
          <a:stretch>
            <a:fillRect/>
          </a:stretch>
        </p:blipFill>
        <p:spPr>
          <a:xfrm>
            <a:off x="103286" y="4498516"/>
            <a:ext cx="12088713" cy="1815882"/>
          </a:xfrm>
          <a:prstGeom prst="rect">
            <a:avLst/>
          </a:prstGeom>
        </p:spPr>
      </p:pic>
    </p:spTree>
    <p:extLst>
      <p:ext uri="{BB962C8B-B14F-4D97-AF65-F5344CB8AC3E}">
        <p14:creationId xmlns:p14="http://schemas.microsoft.com/office/powerpoint/2010/main" val="2409350306"/>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Spanish</a:t>
            </a:r>
          </a:p>
        </p:txBody>
      </p:sp>
      <p:sp>
        <p:nvSpPr>
          <p:cNvPr id="12" name="Rectangle 11">
            <a:extLst>
              <a:ext uri="{FF2B5EF4-FFF2-40B4-BE49-F238E27FC236}">
                <a16:creationId xmlns:a16="http://schemas.microsoft.com/office/drawing/2014/main" id="{48A3F52E-8F43-42DE-8217-80C5F4A9F0B5}"/>
              </a:ext>
            </a:extLst>
          </p:cNvPr>
          <p:cNvSpPr/>
          <p:nvPr/>
        </p:nvSpPr>
        <p:spPr>
          <a:xfrm>
            <a:off x="778522" y="3944185"/>
            <a:ext cx="7603363" cy="461665"/>
          </a:xfrm>
          <a:prstGeom prst="rect">
            <a:avLst/>
          </a:prstGeom>
          <a:noFill/>
        </p:spPr>
        <p:txBody>
          <a:bodyPr wrap="none" lIns="91440" tIns="45720" rIns="91440" bIns="45720">
            <a:spAutoFit/>
          </a:bodyPr>
          <a:lstStyle/>
          <a:p>
            <a:pPr algn="ctr"/>
            <a:r>
              <a:rPr lang="en-US" sz="24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273131"/>
            <a:ext cx="11850501"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2018 Higher</a:t>
            </a:r>
            <a:r>
              <a:rPr lang="en-GB" altLang="en-US" sz="2800" b="1" u="sng" dirty="0">
                <a:solidFill>
                  <a:srgbClr val="002060"/>
                </a:solidFill>
                <a:latin typeface="Century Gothic" panose="020B0502020202020204" pitchFamily="34" charset="0"/>
                <a:cs typeface="Times New Roman" panose="02020603050405020304" pitchFamily="18" charset="0"/>
              </a:rPr>
              <a:t>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es-ES" sz="2400" dirty="0">
                <a:latin typeface="Century Gothic" panose="020B0502020202020204" pitchFamily="34" charset="0"/>
              </a:rPr>
              <a:t>Parar el acoso escolar es responsabilidad de todos. Los institutos no deben cerrar los ojos a este problema. Las reglas necesitan ser estrictas y los alumnos deben saber las consecuencias de no seguirlas. Los psicólogos recomiendan que en las clases haya una caja para que los estudiantes puedan poner sus quejas secretas.</a:t>
            </a:r>
            <a:endParaRPr lang="en-GB" sz="2400" dirty="0">
              <a:latin typeface="Century Gothic" panose="020B0502020202020204" pitchFamily="34" charset="0"/>
            </a:endParaRPr>
          </a:p>
        </p:txBody>
      </p:sp>
      <p:sp>
        <p:nvSpPr>
          <p:cNvPr id="10" name="TextBox 9">
            <a:extLst>
              <a:ext uri="{FF2B5EF4-FFF2-40B4-BE49-F238E27FC236}">
                <a16:creationId xmlns:a16="http://schemas.microsoft.com/office/drawing/2014/main" id="{12083D07-E27B-4CE0-8A08-80DA9FEBBD11}"/>
              </a:ext>
            </a:extLst>
          </p:cNvPr>
          <p:cNvSpPr txBox="1"/>
          <p:nvPr/>
        </p:nvSpPr>
        <p:spPr>
          <a:xfrm>
            <a:off x="103288" y="1774317"/>
            <a:ext cx="11850500" cy="2037737"/>
          </a:xfrm>
          <a:prstGeom prst="rect">
            <a:avLst/>
          </a:prstGeom>
          <a:solidFill>
            <a:schemeClr val="bg1"/>
          </a:solidFill>
        </p:spPr>
        <p:txBody>
          <a:bodyPr wrap="square">
            <a:spAutoFit/>
          </a:bodyPr>
          <a:lstStyle/>
          <a:p>
            <a:pPr>
              <a:lnSpc>
                <a:spcPct val="107000"/>
              </a:lnSpc>
              <a:spcAft>
                <a:spcPts val="800"/>
              </a:spcAft>
            </a:pP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Parar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el</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acoso escolar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responsabilidad</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todos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institutos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deben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cerrar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ojos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problema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reglas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necesitan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estrictas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alumnos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deben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saber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consecuencias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seguirlas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psicólogos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recomiendan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clases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haya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caja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estudiantes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puedan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poner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sus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quejas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secretas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GB" sz="24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E5567B7E-9DA4-4A3F-982B-170572F775D2}"/>
              </a:ext>
            </a:extLst>
          </p:cNvPr>
          <p:cNvPicPr/>
          <p:nvPr/>
        </p:nvPicPr>
        <p:blipFill>
          <a:blip r:embed="rId4"/>
          <a:stretch>
            <a:fillRect/>
          </a:stretch>
        </p:blipFill>
        <p:spPr>
          <a:xfrm>
            <a:off x="103286" y="4422380"/>
            <a:ext cx="12088713" cy="1826020"/>
          </a:xfrm>
          <a:prstGeom prst="rect">
            <a:avLst/>
          </a:prstGeom>
        </p:spPr>
      </p:pic>
    </p:spTree>
    <p:extLst>
      <p:ext uri="{BB962C8B-B14F-4D97-AF65-F5344CB8AC3E}">
        <p14:creationId xmlns:p14="http://schemas.microsoft.com/office/powerpoint/2010/main" val="2239030466"/>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rectangle"/>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5" name="Rectangle 4" descr="background rectangle"/>
          <p:cNvSpPr/>
          <p:nvPr/>
        </p:nvSpPr>
        <p:spPr>
          <a:xfrm>
            <a:off x="-27340"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395111" y="1903379"/>
            <a:ext cx="7827961" cy="2247138"/>
          </a:xfrm>
        </p:spPr>
        <p:txBody>
          <a:bodyPr>
            <a:normAutofit/>
          </a:bodyPr>
          <a:lstStyle/>
          <a:p>
            <a:pPr algn="l"/>
            <a:r>
              <a:rPr lang="en-GB" sz="4000" b="1" dirty="0">
                <a:solidFill>
                  <a:prstClr val="white"/>
                </a:solidFill>
              </a:rPr>
              <a:t>Using the </a:t>
            </a:r>
            <a:r>
              <a:rPr lang="en-GB" sz="4000" b="1" dirty="0" err="1">
                <a:solidFill>
                  <a:prstClr val="white"/>
                </a:solidFill>
              </a:rPr>
              <a:t>MultiLingProfiler</a:t>
            </a:r>
            <a:br>
              <a:rPr lang="en-GB" b="1" dirty="0">
                <a:solidFill>
                  <a:prstClr val="white"/>
                </a:solidFill>
              </a:rPr>
            </a:br>
            <a:endParaRPr lang="en-GB" dirty="0"/>
          </a:p>
        </p:txBody>
      </p:sp>
      <p:sp>
        <p:nvSpPr>
          <p:cNvPr id="3" name="Subtitle 2"/>
          <p:cNvSpPr>
            <a:spLocks noGrp="1"/>
          </p:cNvSpPr>
          <p:nvPr>
            <p:ph type="subTitle" idx="1"/>
          </p:nvPr>
        </p:nvSpPr>
        <p:spPr>
          <a:xfrm>
            <a:off x="395111" y="4318618"/>
            <a:ext cx="9144000" cy="1655762"/>
          </a:xfrm>
        </p:spPr>
        <p:txBody>
          <a:bodyPr>
            <a:normAutofit lnSpcReduction="10000"/>
          </a:bodyPr>
          <a:lstStyle/>
          <a:p>
            <a:pPr algn="l"/>
            <a:r>
              <a:rPr lang="en-GB" sz="3200" dirty="0">
                <a:solidFill>
                  <a:prstClr val="white"/>
                </a:solidFill>
              </a:rPr>
              <a:t>Louise Bergon</a:t>
            </a:r>
          </a:p>
          <a:p>
            <a:pPr algn="l"/>
            <a:r>
              <a:rPr lang="en-GB" sz="3200" dirty="0">
                <a:solidFill>
                  <a:prstClr val="white"/>
                </a:solidFill>
              </a:rPr>
              <a:t>Archbishop Temple School </a:t>
            </a:r>
          </a:p>
          <a:p>
            <a:pPr algn="l"/>
            <a:r>
              <a:rPr lang="en-GB" sz="3200" dirty="0">
                <a:solidFill>
                  <a:prstClr val="white"/>
                </a:solidFill>
              </a:rPr>
              <a:t>Preston</a:t>
            </a:r>
          </a:p>
          <a:p>
            <a:endParaRPr lang="en-GB" dirty="0"/>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4055578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Spanish</a:t>
            </a:r>
          </a:p>
        </p:txBody>
      </p:sp>
      <p:sp>
        <p:nvSpPr>
          <p:cNvPr id="12" name="Rectangle 11">
            <a:extLst>
              <a:ext uri="{FF2B5EF4-FFF2-40B4-BE49-F238E27FC236}">
                <a16:creationId xmlns:a16="http://schemas.microsoft.com/office/drawing/2014/main" id="{48A3F52E-8F43-42DE-8217-80C5F4A9F0B5}"/>
              </a:ext>
            </a:extLst>
          </p:cNvPr>
          <p:cNvSpPr/>
          <p:nvPr/>
        </p:nvSpPr>
        <p:spPr>
          <a:xfrm>
            <a:off x="164572" y="3944185"/>
            <a:ext cx="8831264" cy="523220"/>
          </a:xfrm>
          <a:prstGeom prst="rect">
            <a:avLst/>
          </a:prstGeom>
          <a:noFill/>
        </p:spPr>
        <p:txBody>
          <a:bodyPr wrap="non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334684"/>
            <a:ext cx="118505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2019 - Fo</a:t>
            </a:r>
            <a:r>
              <a:rPr lang="en-GB" altLang="en-US" sz="2800" b="1" u="sng" dirty="0">
                <a:solidFill>
                  <a:srgbClr val="002060"/>
                </a:solidFill>
                <a:latin typeface="Century Gothic" panose="020B0502020202020204" pitchFamily="34" charset="0"/>
                <a:cs typeface="Times New Roman" panose="02020603050405020304" pitchFamily="18" charset="0"/>
              </a:rPr>
              <a:t>undation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es-ES" sz="2800" dirty="0">
                <a:latin typeface="Century Gothic" panose="020B0502020202020204" pitchFamily="34" charset="0"/>
              </a:rPr>
              <a:t>Hoy llevo una falda negra y una camisa porque voy a ir a una entrevista. Quiero ser voluntaria en el hospital. Estoy libre todos los fines de semana. Tengo experiencia porque he ayudado allí antes. En el futuro quisiera ser enfermera.</a:t>
            </a:r>
            <a:endParaRPr lang="en-GB" sz="2800" dirty="0">
              <a:latin typeface="Century Gothic" panose="020B0502020202020204" pitchFamily="34" charset="0"/>
            </a:endParaRPr>
          </a:p>
        </p:txBody>
      </p:sp>
      <p:sp>
        <p:nvSpPr>
          <p:cNvPr id="10" name="TextBox 9">
            <a:extLst>
              <a:ext uri="{FF2B5EF4-FFF2-40B4-BE49-F238E27FC236}">
                <a16:creationId xmlns:a16="http://schemas.microsoft.com/office/drawing/2014/main" id="{CF6B2D3C-E034-4A92-ACC0-3D762B5AD5AF}"/>
              </a:ext>
            </a:extLst>
          </p:cNvPr>
          <p:cNvSpPr txBox="1"/>
          <p:nvPr/>
        </p:nvSpPr>
        <p:spPr>
          <a:xfrm>
            <a:off x="91834" y="1851305"/>
            <a:ext cx="11850501" cy="1900841"/>
          </a:xfrm>
          <a:prstGeom prst="rect">
            <a:avLst/>
          </a:prstGeom>
          <a:solidFill>
            <a:schemeClr val="bg1"/>
          </a:solidFill>
        </p:spPr>
        <p:txBody>
          <a:bodyPr wrap="square">
            <a:spAutoFit/>
          </a:bodyPr>
          <a:lstStyle/>
          <a:p>
            <a:pPr>
              <a:lnSpc>
                <a:spcPct val="107000"/>
              </a:lnSpc>
              <a:spcAft>
                <a:spcPts val="800"/>
              </a:spcAft>
            </a:pP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Hoy</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llevo</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falda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negra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camisa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porque</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voy</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ir</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entrevista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Quiero</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ser</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voluntaria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el</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hospital</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Estoy</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libre</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todos</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los</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fines</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semana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Tengo</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experiencia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porque</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he</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ayudado</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allí</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antes</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el</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futuro</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quisiera</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ser</a:t>
            </a:r>
            <a:r>
              <a:rPr lang="es-ES" sz="28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enfermera.</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E2D81B1-38EB-41D8-8756-31A588448D6B}"/>
              </a:ext>
            </a:extLst>
          </p:cNvPr>
          <p:cNvPicPr/>
          <p:nvPr/>
        </p:nvPicPr>
        <p:blipFill>
          <a:blip r:embed="rId4"/>
          <a:stretch>
            <a:fillRect/>
          </a:stretch>
        </p:blipFill>
        <p:spPr>
          <a:xfrm>
            <a:off x="91834" y="4535822"/>
            <a:ext cx="12100165" cy="1750677"/>
          </a:xfrm>
          <a:prstGeom prst="rect">
            <a:avLst/>
          </a:prstGeom>
        </p:spPr>
      </p:pic>
    </p:spTree>
    <p:extLst>
      <p:ext uri="{BB962C8B-B14F-4D97-AF65-F5344CB8AC3E}">
        <p14:creationId xmlns:p14="http://schemas.microsoft.com/office/powerpoint/2010/main" val="1857403411"/>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96863"/>
            <a:ext cx="808412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164572" y="0"/>
            <a:ext cx="75143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rPr>
              <a:t>GCSE Translation Questions - Spanish</a:t>
            </a:r>
          </a:p>
        </p:txBody>
      </p:sp>
      <p:sp>
        <p:nvSpPr>
          <p:cNvPr id="12" name="Rectangle 11">
            <a:extLst>
              <a:ext uri="{FF2B5EF4-FFF2-40B4-BE49-F238E27FC236}">
                <a16:creationId xmlns:a16="http://schemas.microsoft.com/office/drawing/2014/main" id="{48A3F52E-8F43-42DE-8217-80C5F4A9F0B5}"/>
              </a:ext>
            </a:extLst>
          </p:cNvPr>
          <p:cNvSpPr/>
          <p:nvPr/>
        </p:nvSpPr>
        <p:spPr>
          <a:xfrm>
            <a:off x="778522" y="3944185"/>
            <a:ext cx="7603363" cy="461665"/>
          </a:xfrm>
          <a:prstGeom prst="rect">
            <a:avLst/>
          </a:prstGeom>
          <a:noFill/>
        </p:spPr>
        <p:txBody>
          <a:bodyPr wrap="none" lIns="91440" tIns="45720" rIns="91440" bIns="45720">
            <a:spAutoFit/>
          </a:bodyPr>
          <a:lstStyle/>
          <a:p>
            <a:pPr algn="ctr"/>
            <a:r>
              <a:rPr lang="en-US" sz="24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Statistics – From the top 2000 most frequent words:</a:t>
            </a:r>
          </a:p>
        </p:txBody>
      </p:sp>
      <p:sp>
        <p:nvSpPr>
          <p:cNvPr id="2" name="Rectangle 2">
            <a:extLst>
              <a:ext uri="{FF2B5EF4-FFF2-40B4-BE49-F238E27FC236}">
                <a16:creationId xmlns:a16="http://schemas.microsoft.com/office/drawing/2014/main" id="{AE888C40-6E72-439D-BBF5-BC35DC08CA76}"/>
              </a:ext>
            </a:extLst>
          </p:cNvPr>
          <p:cNvSpPr>
            <a:spLocks noChangeArrowheads="1"/>
          </p:cNvSpPr>
          <p:nvPr/>
        </p:nvSpPr>
        <p:spPr bwMode="auto">
          <a:xfrm>
            <a:off x="103287" y="1273131"/>
            <a:ext cx="11850501"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altLang="en-US" sz="2800" b="1" i="0" u="sng" strike="noStrike" cap="none" normalizeH="0" baseline="0" dirty="0">
                <a:ln>
                  <a:noFill/>
                </a:ln>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2019 - Higher</a:t>
            </a:r>
            <a:r>
              <a:rPr lang="en-GB" altLang="en-US" sz="2800" b="1" u="sng" dirty="0">
                <a:solidFill>
                  <a:srgbClr val="002060"/>
                </a:solidFill>
                <a:latin typeface="Century Gothic" panose="020B0502020202020204" pitchFamily="34" charset="0"/>
                <a:cs typeface="Times New Roman" panose="02020603050405020304" pitchFamily="18" charset="0"/>
              </a:rPr>
              <a:t> Tier</a:t>
            </a:r>
            <a:endParaRPr kumimoji="0" lang="en-GB" altLang="en-US" sz="2800" b="0" i="0" u="sng" strike="noStrike" cap="none" normalizeH="0" baseline="0" dirty="0">
              <a:ln>
                <a:noFill/>
              </a:ln>
              <a:solidFill>
                <a:srgbClr val="002060"/>
              </a:solidFill>
              <a:effectLst/>
              <a:latin typeface="Century Gothic" panose="020B0502020202020204" pitchFamily="34" charset="0"/>
            </a:endParaRPr>
          </a:p>
          <a:p>
            <a:r>
              <a:rPr lang="es-ES" sz="2400" dirty="0">
                <a:latin typeface="Century Gothic" panose="020B0502020202020204" pitchFamily="34" charset="0"/>
              </a:rPr>
              <a:t>Estudio español y decidí que necesitaba hablar este idioma fuera de clase. Tuve suerte, ya que conocí a Susana, una chica mexicana interesada en hacer un intercambio español-inglés. Nos reunimos a menudo y me doy cuenta de que cada vez hablamos mejor. Pronto tendremos nuestros exámenes y espero que saquemos buenas notas.</a:t>
            </a:r>
            <a:endParaRPr lang="en-GB" sz="2400" dirty="0">
              <a:latin typeface="Century Gothic" panose="020B0502020202020204" pitchFamily="34" charset="0"/>
            </a:endParaRPr>
          </a:p>
        </p:txBody>
      </p:sp>
      <p:sp>
        <p:nvSpPr>
          <p:cNvPr id="10" name="TextBox 9">
            <a:extLst>
              <a:ext uri="{FF2B5EF4-FFF2-40B4-BE49-F238E27FC236}">
                <a16:creationId xmlns:a16="http://schemas.microsoft.com/office/drawing/2014/main" id="{B77C416A-6CFE-4EE6-BA9D-4706B511AA0B}"/>
              </a:ext>
            </a:extLst>
          </p:cNvPr>
          <p:cNvSpPr txBox="1"/>
          <p:nvPr/>
        </p:nvSpPr>
        <p:spPr>
          <a:xfrm>
            <a:off x="103287" y="1787228"/>
            <a:ext cx="11789216" cy="2037737"/>
          </a:xfrm>
          <a:prstGeom prst="rect">
            <a:avLst/>
          </a:prstGeom>
          <a:solidFill>
            <a:schemeClr val="bg1"/>
          </a:solidFill>
        </p:spPr>
        <p:txBody>
          <a:bodyPr wrap="square">
            <a:spAutoFit/>
          </a:bodyPr>
          <a:lstStyle/>
          <a:p>
            <a:pPr>
              <a:lnSpc>
                <a:spcPct val="107000"/>
              </a:lnSpc>
              <a:spcAft>
                <a:spcPts val="800"/>
              </a:spcAft>
            </a:pP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Estudio</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español</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decidí</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necesitaba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hablar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idioma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fuera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clase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Tuve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suerte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conocí</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Susana,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chica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mexicana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interesada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hacer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intercambio español-inglés.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reunimos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menudo</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doy</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cuenta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cada</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vez</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hablamos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mejor</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Pronto</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tendremos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nuestros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exámenes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y</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espero</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saquemos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buenas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 </a:t>
            </a:r>
            <a:r>
              <a:rPr lang="es-ES" sz="2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notas</a:t>
            </a:r>
            <a:r>
              <a:rPr lang="es-ES" sz="2400" dirty="0">
                <a:solidFill>
                  <a:srgbClr val="E6851E"/>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GB" sz="24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35AFB65F-416F-4D3E-9E7D-C11E4C6EBCEC}"/>
              </a:ext>
            </a:extLst>
          </p:cNvPr>
          <p:cNvPicPr/>
          <p:nvPr/>
        </p:nvPicPr>
        <p:blipFill>
          <a:blip r:embed="rId4"/>
          <a:stretch>
            <a:fillRect/>
          </a:stretch>
        </p:blipFill>
        <p:spPr>
          <a:xfrm>
            <a:off x="164572" y="4525070"/>
            <a:ext cx="12027428" cy="1818580"/>
          </a:xfrm>
          <a:prstGeom prst="rect">
            <a:avLst/>
          </a:prstGeom>
        </p:spPr>
      </p:pic>
    </p:spTree>
    <p:extLst>
      <p:ext uri="{BB962C8B-B14F-4D97-AF65-F5344CB8AC3E}">
        <p14:creationId xmlns:p14="http://schemas.microsoft.com/office/powerpoint/2010/main" val="2851487846"/>
      </p:ext>
    </p:extLst>
  </p:cSld>
  <p:clrMapOvr>
    <a:masterClrMapping/>
  </p:clrMapOvr>
  <mc:AlternateContent xmlns:mc="http://schemas.openxmlformats.org/markup-compatibility/2006" xmlns:p14="http://schemas.microsoft.com/office/powerpoint/2010/main">
    <mc:Choice Requires="p14">
      <p:transition spd="slow" p14:dur="2000" advTm="85060"/>
    </mc:Choice>
    <mc:Fallback xmlns="">
      <p:transition spd="slow" advTm="85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300038" y="21925"/>
            <a:ext cx="6484584" cy="1325563"/>
          </a:xfrm>
        </p:spPr>
        <p:txBody>
          <a:bodyPr>
            <a:normAutofit/>
          </a:bodyPr>
          <a:lstStyle/>
          <a:p>
            <a:r>
              <a:rPr lang="en-GB" sz="3600" b="1" dirty="0">
                <a:solidFill>
                  <a:schemeClr val="bg1"/>
                </a:solidFill>
              </a:rPr>
              <a:t>Aims of the session</a:t>
            </a:r>
          </a:p>
        </p:txBody>
      </p:sp>
      <p:sp>
        <p:nvSpPr>
          <p:cNvPr id="3" name="TextBox 2"/>
          <p:cNvSpPr txBox="1"/>
          <p:nvPr/>
        </p:nvSpPr>
        <p:spPr>
          <a:xfrm>
            <a:off x="300038" y="1483360"/>
            <a:ext cx="10975340" cy="4216539"/>
          </a:xfrm>
          <a:prstGeom prst="rect">
            <a:avLst/>
          </a:prstGeom>
          <a:noFill/>
        </p:spPr>
        <p:txBody>
          <a:bodyPr wrap="square" rtlCol="0">
            <a:spAutoFit/>
          </a:bodyPr>
          <a:lstStyle/>
          <a:p>
            <a:r>
              <a:rPr lang="en-GB" sz="3200" b="1" dirty="0">
                <a:solidFill>
                  <a:srgbClr val="4472C4">
                    <a:lumMod val="50000"/>
                  </a:srgbClr>
                </a:solidFill>
                <a:latin typeface="Century Gothic" panose="020B0502020202020204" pitchFamily="34" charset="0"/>
              </a:rPr>
              <a:t>The core objectives for this session were:</a:t>
            </a:r>
          </a:p>
          <a:p>
            <a:endParaRPr lang="en-GB" sz="3200" dirty="0">
              <a:solidFill>
                <a:srgbClr val="4472C4">
                  <a:lumMod val="50000"/>
                </a:srgbClr>
              </a:solidFill>
              <a:latin typeface="Century Gothic" panose="020B0502020202020204" pitchFamily="34" charset="0"/>
            </a:endParaRPr>
          </a:p>
          <a:p>
            <a:r>
              <a:rPr lang="en-GB" sz="3200" b="1" dirty="0">
                <a:solidFill>
                  <a:srgbClr val="4472C4">
                    <a:lumMod val="50000"/>
                  </a:srgbClr>
                </a:solidFill>
                <a:latin typeface="Century Gothic" panose="020B0502020202020204" pitchFamily="34" charset="0"/>
              </a:rPr>
              <a:t>1. To explain what lexical profiling is &amp; how to do it.</a:t>
            </a:r>
          </a:p>
          <a:p>
            <a:endParaRPr lang="en-GB" sz="3200" b="1" dirty="0">
              <a:solidFill>
                <a:srgbClr val="4472C4">
                  <a:lumMod val="50000"/>
                </a:srgbClr>
              </a:solidFill>
              <a:latin typeface="Century Gothic" panose="020B0502020202020204" pitchFamily="34" charset="0"/>
            </a:endParaRPr>
          </a:p>
          <a:p>
            <a:r>
              <a:rPr lang="en-GB" sz="3200" b="1" dirty="0">
                <a:solidFill>
                  <a:srgbClr val="4472C4">
                    <a:lumMod val="50000"/>
                  </a:srgbClr>
                </a:solidFill>
                <a:latin typeface="Century Gothic" panose="020B0502020202020204" pitchFamily="34" charset="0"/>
              </a:rPr>
              <a:t>2. To introduce teachers to the </a:t>
            </a:r>
            <a:r>
              <a:rPr lang="en-GB" sz="3200" b="1" dirty="0" err="1">
                <a:solidFill>
                  <a:srgbClr val="4472C4">
                    <a:lumMod val="50000"/>
                  </a:srgbClr>
                </a:solidFill>
                <a:latin typeface="Century Gothic" panose="020B0502020202020204" pitchFamily="34" charset="0"/>
              </a:rPr>
              <a:t>MultiLingProfiler</a:t>
            </a:r>
            <a:r>
              <a:rPr lang="en-GB" sz="3200" b="1" dirty="0">
                <a:solidFill>
                  <a:srgbClr val="4472C4">
                    <a:lumMod val="50000"/>
                  </a:srgbClr>
                </a:solidFill>
                <a:latin typeface="Century Gothic" panose="020B0502020202020204" pitchFamily="34" charset="0"/>
              </a:rPr>
              <a:t> tool.</a:t>
            </a:r>
          </a:p>
          <a:p>
            <a:endParaRPr lang="en-GB" sz="3200" dirty="0">
              <a:solidFill>
                <a:srgbClr val="4472C4">
                  <a:lumMod val="50000"/>
                </a:srgbClr>
              </a:solidFill>
              <a:latin typeface="Century Gothic" panose="020B0502020202020204" pitchFamily="34" charset="0"/>
            </a:endParaRPr>
          </a:p>
          <a:p>
            <a:r>
              <a:rPr lang="en-GB" sz="3200" b="1" dirty="0">
                <a:solidFill>
                  <a:srgbClr val="4472C4">
                    <a:lumMod val="50000"/>
                  </a:srgbClr>
                </a:solidFill>
                <a:latin typeface="Century Gothic" panose="020B0502020202020204" pitchFamily="34" charset="0"/>
              </a:rPr>
              <a:t>3. To demonstrate how to use the tool.</a:t>
            </a:r>
          </a:p>
          <a:p>
            <a:endParaRPr lang="en-GB" sz="2400" dirty="0">
              <a:solidFill>
                <a:srgbClr val="4472C4">
                  <a:lumMod val="50000"/>
                </a:srgbClr>
              </a:solidFill>
              <a:latin typeface="Century Gothic" panose="020B0502020202020204" pitchFamily="34" charset="0"/>
            </a:endParaRPr>
          </a:p>
          <a:p>
            <a:endParaRPr lang="en-GB" sz="2000" dirty="0">
              <a:solidFill>
                <a:srgbClr val="002060"/>
              </a:solidFill>
              <a:latin typeface="Century Gothic" panose="020B0502020202020204" pitchFamily="34" charset="0"/>
            </a:endParaRPr>
          </a:p>
        </p:txBody>
      </p:sp>
      <p:pic>
        <p:nvPicPr>
          <p:cNvPr id="6" name="Picture 5" descr="A picture containing drawing&#10;&#10;Description automatically generated">
            <a:extLst>
              <a:ext uri="{FF2B5EF4-FFF2-40B4-BE49-F238E27FC236}">
                <a16:creationId xmlns:a16="http://schemas.microsoft.com/office/drawing/2014/main" id="{A3BCA131-7C06-42F9-B155-755AABC155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58157" y="1891665"/>
            <a:ext cx="1233805" cy="1233805"/>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DC0C96EE-2597-4AF2-9319-68A7AA3D22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58157" y="3115628"/>
            <a:ext cx="1233806" cy="1233806"/>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7E6494CC-01FA-445B-AA28-6892BDAC5D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48612" y="3983722"/>
            <a:ext cx="1208675" cy="1208675"/>
          </a:xfrm>
          <a:prstGeom prst="rect">
            <a:avLst/>
          </a:prstGeom>
        </p:spPr>
      </p:pic>
      <p:sp>
        <p:nvSpPr>
          <p:cNvPr id="4" name="Rectangle 3">
            <a:extLst>
              <a:ext uri="{FF2B5EF4-FFF2-40B4-BE49-F238E27FC236}">
                <a16:creationId xmlns:a16="http://schemas.microsoft.com/office/drawing/2014/main" id="{21A3C67D-E794-4F2A-8EAC-0D650AC07E52}"/>
              </a:ext>
            </a:extLst>
          </p:cNvPr>
          <p:cNvSpPr/>
          <p:nvPr/>
        </p:nvSpPr>
        <p:spPr>
          <a:xfrm>
            <a:off x="2607224" y="5192397"/>
            <a:ext cx="697755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Thank you for listening!</a:t>
            </a:r>
          </a:p>
        </p:txBody>
      </p:sp>
    </p:spTree>
    <p:extLst>
      <p:ext uri="{BB962C8B-B14F-4D97-AF65-F5344CB8AC3E}">
        <p14:creationId xmlns:p14="http://schemas.microsoft.com/office/powerpoint/2010/main" val="389490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300038" y="21925"/>
            <a:ext cx="6484584" cy="1325563"/>
          </a:xfrm>
        </p:spPr>
        <p:txBody>
          <a:bodyPr>
            <a:normAutofit/>
          </a:bodyPr>
          <a:lstStyle/>
          <a:p>
            <a:r>
              <a:rPr lang="en-GB" sz="3600" b="1" dirty="0">
                <a:solidFill>
                  <a:schemeClr val="bg1"/>
                </a:solidFill>
              </a:rPr>
              <a:t>References</a:t>
            </a:r>
          </a:p>
        </p:txBody>
      </p:sp>
      <p:sp>
        <p:nvSpPr>
          <p:cNvPr id="3" name="TextBox 2"/>
          <p:cNvSpPr txBox="1"/>
          <p:nvPr/>
        </p:nvSpPr>
        <p:spPr>
          <a:xfrm>
            <a:off x="873760" y="1503680"/>
            <a:ext cx="10017760" cy="3477875"/>
          </a:xfrm>
          <a:prstGeom prst="rect">
            <a:avLst/>
          </a:prstGeom>
          <a:noFill/>
        </p:spPr>
        <p:txBody>
          <a:bodyPr wrap="square" rtlCol="0">
            <a:spAutoFit/>
          </a:bodyPr>
          <a:lstStyle/>
          <a:p>
            <a:r>
              <a:rPr lang="en-GB" sz="2000" b="0" i="0" dirty="0">
                <a:solidFill>
                  <a:srgbClr val="000000"/>
                </a:solidFill>
                <a:effectLst/>
                <a:latin typeface="+mj-lt"/>
              </a:rPr>
              <a:t>Anthony, L., Finlayson, N., Marsden, E., Avery, N. &amp; Hawkes, R. (2020). </a:t>
            </a:r>
            <a:r>
              <a:rPr lang="en-GB" sz="2000" b="0" i="0" dirty="0" err="1">
                <a:solidFill>
                  <a:srgbClr val="000000"/>
                </a:solidFill>
                <a:effectLst/>
                <a:latin typeface="+mj-lt"/>
              </a:rPr>
              <a:t>MultiLingProfiler</a:t>
            </a:r>
            <a:r>
              <a:rPr lang="en-GB" sz="2000" b="0" i="0" dirty="0">
                <a:solidFill>
                  <a:srgbClr val="000000"/>
                </a:solidFill>
                <a:effectLst/>
                <a:latin typeface="+mj-lt"/>
              </a:rPr>
              <a:t> Version 1. [Computer Software]. Available at https://www.multilingprofiler.net/</a:t>
            </a:r>
            <a:r>
              <a:rPr lang="en-GB" sz="2000" dirty="0">
                <a:latin typeface="+mj-lt"/>
              </a:rPr>
              <a:t> </a:t>
            </a:r>
          </a:p>
          <a:p>
            <a:endParaRPr lang="en-GB" sz="2000" dirty="0">
              <a:latin typeface="+mj-lt"/>
            </a:endParaRPr>
          </a:p>
          <a:p>
            <a:r>
              <a:rPr lang="en-GB" sz="2000" dirty="0"/>
              <a:t>Davies, M., &amp; Davies, K. (2018). </a:t>
            </a:r>
            <a:r>
              <a:rPr lang="en-GB" sz="2000" i="1" dirty="0"/>
              <a:t>A frequency dictionary of Spanish: Core vocabulary for</a:t>
            </a:r>
            <a:endParaRPr lang="en-GB" sz="2000" dirty="0"/>
          </a:p>
          <a:p>
            <a:r>
              <a:rPr lang="en-GB" sz="2000" i="1" dirty="0"/>
              <a:t>learners </a:t>
            </a:r>
            <a:r>
              <a:rPr lang="en-GB" sz="2000" dirty="0"/>
              <a:t>(2nd ed.). London: Routledge</a:t>
            </a:r>
          </a:p>
          <a:p>
            <a:r>
              <a:rPr lang="en-GB" sz="2000" dirty="0"/>
              <a:t> </a:t>
            </a:r>
          </a:p>
          <a:p>
            <a:r>
              <a:rPr lang="en-GB" sz="2000" dirty="0"/>
              <a:t>Jones, R., &amp; </a:t>
            </a:r>
            <a:r>
              <a:rPr lang="en-GB" sz="2000" dirty="0" err="1"/>
              <a:t>Tschirner</a:t>
            </a:r>
            <a:r>
              <a:rPr lang="en-GB" sz="2000" dirty="0"/>
              <a:t>, L. (2006). </a:t>
            </a:r>
            <a:r>
              <a:rPr lang="en-GB" sz="2000" i="1" dirty="0"/>
              <a:t>A frequency dictionary of German: Core vocabulary for</a:t>
            </a:r>
            <a:endParaRPr lang="en-GB" sz="2000" dirty="0"/>
          </a:p>
          <a:p>
            <a:r>
              <a:rPr lang="en-GB" sz="2000" i="1" dirty="0"/>
              <a:t>learners.</a:t>
            </a:r>
            <a:r>
              <a:rPr lang="en-GB" sz="2000" dirty="0"/>
              <a:t> Oxford: Routledge	</a:t>
            </a:r>
          </a:p>
          <a:p>
            <a:r>
              <a:rPr lang="en-GB" sz="2000" dirty="0"/>
              <a:t> </a:t>
            </a:r>
          </a:p>
          <a:p>
            <a:r>
              <a:rPr lang="en-GB" sz="2000" dirty="0"/>
              <a:t>Lonsdale, D. &amp; Le Bras. Y. (2009). </a:t>
            </a:r>
            <a:r>
              <a:rPr lang="en-GB" sz="2000" i="1" dirty="0"/>
              <a:t>A frequency dictionary of French: Core vocabulary for</a:t>
            </a:r>
            <a:endParaRPr lang="en-GB" sz="2000" dirty="0"/>
          </a:p>
          <a:p>
            <a:r>
              <a:rPr lang="en-GB" sz="2000" i="1" dirty="0"/>
              <a:t>learners.</a:t>
            </a:r>
            <a:r>
              <a:rPr lang="en-GB" sz="2000" dirty="0"/>
              <a:t> Oxford: Routledge</a:t>
            </a:r>
          </a:p>
        </p:txBody>
      </p:sp>
    </p:spTree>
    <p:extLst>
      <p:ext uri="{BB962C8B-B14F-4D97-AF65-F5344CB8AC3E}">
        <p14:creationId xmlns:p14="http://schemas.microsoft.com/office/powerpoint/2010/main" val="258184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300038" y="21925"/>
            <a:ext cx="6484584" cy="1325563"/>
          </a:xfrm>
        </p:spPr>
        <p:txBody>
          <a:bodyPr>
            <a:normAutofit/>
          </a:bodyPr>
          <a:lstStyle/>
          <a:p>
            <a:r>
              <a:rPr lang="en-GB" sz="3600" b="1" dirty="0">
                <a:solidFill>
                  <a:schemeClr val="bg1"/>
                </a:solidFill>
              </a:rPr>
              <a:t>Aims of the session</a:t>
            </a:r>
          </a:p>
        </p:txBody>
      </p:sp>
      <p:sp>
        <p:nvSpPr>
          <p:cNvPr id="3" name="TextBox 2"/>
          <p:cNvSpPr txBox="1"/>
          <p:nvPr/>
        </p:nvSpPr>
        <p:spPr>
          <a:xfrm>
            <a:off x="873760" y="1503680"/>
            <a:ext cx="10975340" cy="4524315"/>
          </a:xfrm>
          <a:prstGeom prst="rect">
            <a:avLst/>
          </a:prstGeom>
          <a:noFill/>
        </p:spPr>
        <p:txBody>
          <a:bodyPr wrap="square" rtlCol="0">
            <a:spAutoFit/>
          </a:bodyPr>
          <a:lstStyle/>
          <a:p>
            <a:r>
              <a:rPr lang="en-GB" sz="3200" b="1" dirty="0">
                <a:solidFill>
                  <a:srgbClr val="4472C4">
                    <a:lumMod val="50000"/>
                  </a:srgbClr>
                </a:solidFill>
                <a:latin typeface="Century Gothic" panose="020B0502020202020204" pitchFamily="34" charset="0"/>
              </a:rPr>
              <a:t>The core objectives for this session are:</a:t>
            </a:r>
          </a:p>
          <a:p>
            <a:endParaRPr lang="en-GB" sz="3200" dirty="0">
              <a:solidFill>
                <a:srgbClr val="4472C4">
                  <a:lumMod val="50000"/>
                </a:srgbClr>
              </a:solidFill>
              <a:latin typeface="Century Gothic" panose="020B0502020202020204" pitchFamily="34" charset="0"/>
            </a:endParaRPr>
          </a:p>
          <a:p>
            <a:r>
              <a:rPr lang="en-GB" sz="3200" b="1" dirty="0">
                <a:solidFill>
                  <a:srgbClr val="4472C4">
                    <a:lumMod val="50000"/>
                  </a:srgbClr>
                </a:solidFill>
                <a:latin typeface="Century Gothic" panose="020B0502020202020204" pitchFamily="34" charset="0"/>
              </a:rPr>
              <a:t>1. To explain what lexical profiling is &amp; how to do it.</a:t>
            </a:r>
          </a:p>
          <a:p>
            <a:endParaRPr lang="en-GB" sz="3200" b="1" dirty="0">
              <a:solidFill>
                <a:srgbClr val="4472C4">
                  <a:lumMod val="50000"/>
                </a:srgbClr>
              </a:solidFill>
              <a:latin typeface="Century Gothic" panose="020B0502020202020204" pitchFamily="34" charset="0"/>
            </a:endParaRPr>
          </a:p>
          <a:p>
            <a:r>
              <a:rPr lang="en-GB" sz="3200" b="1" dirty="0">
                <a:solidFill>
                  <a:srgbClr val="4472C4">
                    <a:lumMod val="50000"/>
                  </a:srgbClr>
                </a:solidFill>
                <a:latin typeface="Century Gothic" panose="020B0502020202020204" pitchFamily="34" charset="0"/>
              </a:rPr>
              <a:t>2. To introduce teachers to the </a:t>
            </a:r>
            <a:r>
              <a:rPr lang="en-GB" sz="3200" b="1" dirty="0" err="1">
                <a:solidFill>
                  <a:srgbClr val="4472C4">
                    <a:lumMod val="50000"/>
                  </a:srgbClr>
                </a:solidFill>
                <a:latin typeface="Century Gothic" panose="020B0502020202020204" pitchFamily="34" charset="0"/>
              </a:rPr>
              <a:t>MultiLingProfiler</a:t>
            </a:r>
            <a:r>
              <a:rPr lang="en-GB" sz="3200" b="1" dirty="0">
                <a:solidFill>
                  <a:srgbClr val="4472C4">
                    <a:lumMod val="50000"/>
                  </a:srgbClr>
                </a:solidFill>
                <a:latin typeface="Century Gothic" panose="020B0502020202020204" pitchFamily="34" charset="0"/>
              </a:rPr>
              <a:t> tool.</a:t>
            </a:r>
          </a:p>
          <a:p>
            <a:endParaRPr lang="en-GB" sz="3200" dirty="0">
              <a:solidFill>
                <a:srgbClr val="4472C4">
                  <a:lumMod val="50000"/>
                </a:srgbClr>
              </a:solidFill>
              <a:latin typeface="Century Gothic" panose="020B0502020202020204" pitchFamily="34" charset="0"/>
            </a:endParaRPr>
          </a:p>
          <a:p>
            <a:r>
              <a:rPr lang="en-GB" sz="3200" b="1" dirty="0">
                <a:solidFill>
                  <a:srgbClr val="4472C4">
                    <a:lumMod val="50000"/>
                  </a:srgbClr>
                </a:solidFill>
                <a:latin typeface="Century Gothic" panose="020B0502020202020204" pitchFamily="34" charset="0"/>
              </a:rPr>
              <a:t>3. To demonstrate how to use the tool.</a:t>
            </a:r>
          </a:p>
          <a:p>
            <a:endParaRPr lang="en-GB" sz="3200" dirty="0">
              <a:solidFill>
                <a:srgbClr val="4472C4">
                  <a:lumMod val="50000"/>
                </a:srgbClr>
              </a:solidFill>
              <a:latin typeface="Century Gothic" panose="020B0502020202020204" pitchFamily="34" charset="0"/>
            </a:endParaRPr>
          </a:p>
          <a:p>
            <a:endParaRPr lang="en-GB" sz="32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4006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rPr>
              <a:t>What is lexical profiling?</a:t>
            </a:r>
          </a:p>
        </p:txBody>
      </p:sp>
      <p:sp>
        <p:nvSpPr>
          <p:cNvPr id="6" name="TextBox 5">
            <a:extLst>
              <a:ext uri="{FF2B5EF4-FFF2-40B4-BE49-F238E27FC236}">
                <a16:creationId xmlns:a16="http://schemas.microsoft.com/office/drawing/2014/main" id="{B5554F73-0BB6-4D3C-A26B-2A83E5619867}"/>
              </a:ext>
            </a:extLst>
          </p:cNvPr>
          <p:cNvSpPr txBox="1"/>
          <p:nvPr/>
        </p:nvSpPr>
        <p:spPr>
          <a:xfrm>
            <a:off x="164572" y="1460854"/>
            <a:ext cx="9933479" cy="3831818"/>
          </a:xfrm>
          <a:prstGeom prst="rect">
            <a:avLst/>
          </a:prstGeom>
          <a:noFill/>
        </p:spPr>
        <p:txBody>
          <a:bodyPr wrap="square" rtlCol="0">
            <a:spAutoFit/>
          </a:bodyPr>
          <a:lstStyle/>
          <a:p>
            <a:r>
              <a:rPr lang="en-GB" sz="2100" b="1" dirty="0">
                <a:solidFill>
                  <a:schemeClr val="accent5">
                    <a:lumMod val="50000"/>
                  </a:schemeClr>
                </a:solidFill>
                <a:latin typeface="Century Gothic" panose="020B0502020202020204" pitchFamily="34" charset="0"/>
              </a:rPr>
              <a:t>Lexical profiling </a:t>
            </a:r>
            <a:r>
              <a:rPr lang="en-GB" sz="2100" dirty="0">
                <a:solidFill>
                  <a:schemeClr val="accent5">
                    <a:lumMod val="50000"/>
                  </a:schemeClr>
                </a:solidFill>
                <a:latin typeface="Century Gothic" panose="020B0502020202020204" pitchFamily="34" charset="0"/>
              </a:rPr>
              <a:t>is the process of analysing words in a text to determine how suitable these are for a specific purpose.</a:t>
            </a:r>
          </a:p>
          <a:p>
            <a:endParaRPr lang="en-GB" sz="2100" dirty="0">
              <a:solidFill>
                <a:schemeClr val="accent5">
                  <a:lumMod val="50000"/>
                </a:schemeClr>
              </a:solidFill>
              <a:latin typeface="Century Gothic" panose="020B0502020202020204" pitchFamily="34" charset="0"/>
            </a:endParaRPr>
          </a:p>
          <a:p>
            <a:r>
              <a:rPr lang="en-GB" sz="2000" dirty="0">
                <a:solidFill>
                  <a:schemeClr val="accent5">
                    <a:lumMod val="50000"/>
                  </a:schemeClr>
                </a:solidFill>
                <a:latin typeface="Century Gothic" panose="020B0502020202020204" pitchFamily="34" charset="0"/>
              </a:rPr>
              <a:t>Lexical profiling can be performed </a:t>
            </a:r>
            <a:r>
              <a:rPr lang="en-GB" sz="2000" b="1" dirty="0">
                <a:solidFill>
                  <a:schemeClr val="accent5">
                    <a:lumMod val="50000"/>
                  </a:schemeClr>
                </a:solidFill>
                <a:latin typeface="Century Gothic" panose="020B0502020202020204" pitchFamily="34" charset="0"/>
              </a:rPr>
              <a:t>manually</a:t>
            </a:r>
            <a:r>
              <a:rPr lang="en-GB" sz="2000" dirty="0">
                <a:solidFill>
                  <a:schemeClr val="accent5">
                    <a:lumMod val="50000"/>
                  </a:schemeClr>
                </a:solidFill>
                <a:latin typeface="Century Gothic" panose="020B0502020202020204" pitchFamily="34" charset="0"/>
              </a:rPr>
              <a:t> by reading a text and cross-referencing words in it with </a:t>
            </a:r>
            <a:r>
              <a:rPr lang="en-GB" sz="2000" b="1" dirty="0">
                <a:solidFill>
                  <a:schemeClr val="accent5">
                    <a:lumMod val="50000"/>
                  </a:schemeClr>
                </a:solidFill>
                <a:latin typeface="Century Gothic" panose="020B0502020202020204" pitchFamily="34" charset="0"/>
              </a:rPr>
              <a:t>frequency values </a:t>
            </a:r>
            <a:r>
              <a:rPr lang="en-GB" sz="2000" dirty="0">
                <a:solidFill>
                  <a:schemeClr val="accent5">
                    <a:lumMod val="50000"/>
                  </a:schemeClr>
                </a:solidFill>
                <a:latin typeface="Century Gothic" panose="020B0502020202020204" pitchFamily="34" charset="0"/>
              </a:rPr>
              <a:t>or </a:t>
            </a:r>
            <a:r>
              <a:rPr lang="en-GB" sz="2000" b="1" dirty="0">
                <a:solidFill>
                  <a:schemeClr val="accent5">
                    <a:lumMod val="50000"/>
                  </a:schemeClr>
                </a:solidFill>
                <a:latin typeface="Century Gothic" panose="020B0502020202020204" pitchFamily="34" charset="0"/>
              </a:rPr>
              <a:t>syllabi</a:t>
            </a:r>
            <a:r>
              <a:rPr lang="en-GB" sz="2000" dirty="0">
                <a:solidFill>
                  <a:schemeClr val="accent5">
                    <a:lumMod val="50000"/>
                  </a:schemeClr>
                </a:solidFill>
                <a:latin typeface="Century Gothic" panose="020B0502020202020204" pitchFamily="34" charset="0"/>
              </a:rPr>
              <a:t> by hand. </a:t>
            </a:r>
          </a:p>
          <a:p>
            <a:endParaRPr lang="en-GB" sz="2000" dirty="0">
              <a:solidFill>
                <a:schemeClr val="accent5">
                  <a:lumMod val="50000"/>
                </a:schemeClr>
              </a:solidFill>
              <a:latin typeface="Century Gothic" panose="020B0502020202020204" pitchFamily="34" charset="0"/>
            </a:endParaRPr>
          </a:p>
          <a:p>
            <a:r>
              <a:rPr lang="en-GB" sz="2000" dirty="0">
                <a:solidFill>
                  <a:schemeClr val="accent5">
                    <a:lumMod val="50000"/>
                  </a:schemeClr>
                </a:solidFill>
                <a:latin typeface="Century Gothic" panose="020B0502020202020204" pitchFamily="34" charset="0"/>
              </a:rPr>
              <a:t>The process is very time consuming, and the risk of human error is high.</a:t>
            </a:r>
          </a:p>
          <a:p>
            <a:endParaRPr lang="en-GB" sz="2000" dirty="0">
              <a:solidFill>
                <a:schemeClr val="accent5">
                  <a:lumMod val="50000"/>
                </a:schemeClr>
              </a:solidFill>
              <a:latin typeface="Century Gothic" panose="020B0502020202020204" pitchFamily="34" charset="0"/>
            </a:endParaRPr>
          </a:p>
          <a:p>
            <a:r>
              <a:rPr lang="en-GB" sz="2000" dirty="0">
                <a:solidFill>
                  <a:schemeClr val="accent5">
                    <a:lumMod val="50000"/>
                  </a:schemeClr>
                </a:solidFill>
                <a:latin typeface="Century Gothic" panose="020B0502020202020204" pitchFamily="34" charset="0"/>
              </a:rPr>
              <a:t>Alternatively, lexical profiling can be carried out with NCELP’s new   programme which was created specifically for this the “</a:t>
            </a:r>
            <a:r>
              <a:rPr lang="en-GB" sz="2000" dirty="0" err="1">
                <a:solidFill>
                  <a:schemeClr val="accent5">
                    <a:lumMod val="50000"/>
                  </a:schemeClr>
                </a:solidFill>
                <a:latin typeface="Century Gothic" panose="020B0502020202020204" pitchFamily="34" charset="0"/>
              </a:rPr>
              <a:t>MultiLingProfiler</a:t>
            </a:r>
            <a:r>
              <a:rPr lang="en-GB" sz="2000" dirty="0">
                <a:solidFill>
                  <a:schemeClr val="accent5">
                    <a:lumMod val="50000"/>
                  </a:schemeClr>
                </a:solidFill>
                <a:latin typeface="Century Gothic" panose="020B0502020202020204" pitchFamily="34" charset="0"/>
              </a:rPr>
              <a:t>”.</a:t>
            </a:r>
          </a:p>
          <a:p>
            <a:endParaRPr lang="en-GB" sz="2000" b="1" dirty="0">
              <a:solidFill>
                <a:schemeClr val="accent5">
                  <a:lumMod val="50000"/>
                </a:schemeClr>
              </a:solidFill>
              <a:latin typeface="Century Gothic" panose="020B0502020202020204" pitchFamily="34" charset="0"/>
            </a:endParaRPr>
          </a:p>
          <a:p>
            <a:r>
              <a:rPr lang="en-GB" sz="2000" dirty="0">
                <a:solidFill>
                  <a:schemeClr val="accent5">
                    <a:lumMod val="50000"/>
                  </a:schemeClr>
                </a:solidFill>
                <a:latin typeface="Century Gothic" panose="020B0502020202020204" pitchFamily="34" charset="0"/>
              </a:rPr>
              <a:t>Lexical profiling in this way is </a:t>
            </a:r>
            <a:r>
              <a:rPr lang="en-GB" sz="2000" b="1" dirty="0">
                <a:solidFill>
                  <a:schemeClr val="accent5">
                    <a:lumMod val="50000"/>
                  </a:schemeClr>
                </a:solidFill>
                <a:latin typeface="Century Gothic" panose="020B0502020202020204" pitchFamily="34" charset="0"/>
              </a:rPr>
              <a:t>instant</a:t>
            </a:r>
            <a:r>
              <a:rPr lang="en-GB" sz="2000" dirty="0">
                <a:solidFill>
                  <a:schemeClr val="accent5">
                    <a:lumMod val="50000"/>
                  </a:schemeClr>
                </a:solidFill>
                <a:latin typeface="Century Gothic" panose="020B0502020202020204" pitchFamily="34" charset="0"/>
              </a:rPr>
              <a:t> and gives </a:t>
            </a:r>
            <a:r>
              <a:rPr lang="en-GB" sz="2000" b="1" dirty="0">
                <a:solidFill>
                  <a:schemeClr val="accent5">
                    <a:lumMod val="50000"/>
                  </a:schemeClr>
                </a:solidFill>
                <a:latin typeface="Century Gothic" panose="020B0502020202020204" pitchFamily="34" charset="0"/>
              </a:rPr>
              <a:t>accurate results.</a:t>
            </a:r>
            <a:endParaRPr lang="en-GB" sz="2000" dirty="0">
              <a:solidFill>
                <a:schemeClr val="accent5">
                  <a:lumMod val="50000"/>
                </a:schemeClr>
              </a:solidFill>
              <a:latin typeface="Century Gothic" panose="020B0502020202020204" pitchFamily="34" charset="0"/>
            </a:endParaRPr>
          </a:p>
        </p:txBody>
      </p:sp>
      <p:grpSp>
        <p:nvGrpSpPr>
          <p:cNvPr id="7" name="Group 6">
            <a:extLst>
              <a:ext uri="{FF2B5EF4-FFF2-40B4-BE49-F238E27FC236}">
                <a16:creationId xmlns:a16="http://schemas.microsoft.com/office/drawing/2014/main" id="{CFCCCD55-FA3A-475F-93E0-93723CABF54C}"/>
              </a:ext>
            </a:extLst>
          </p:cNvPr>
          <p:cNvGrpSpPr/>
          <p:nvPr/>
        </p:nvGrpSpPr>
        <p:grpSpPr>
          <a:xfrm>
            <a:off x="9848295" y="1839932"/>
            <a:ext cx="1794382" cy="1496329"/>
            <a:chOff x="8653230" y="1583229"/>
            <a:chExt cx="2631428" cy="2043908"/>
          </a:xfrm>
        </p:grpSpPr>
        <p:pic>
          <p:nvPicPr>
            <p:cNvPr id="8" name="Picture 4" descr="Paper Pencil Clip Art">
              <a:extLst>
                <a:ext uri="{FF2B5EF4-FFF2-40B4-BE49-F238E27FC236}">
                  <a16:creationId xmlns:a16="http://schemas.microsoft.com/office/drawing/2014/main" id="{EB89167F-10DC-41B1-9982-34EDC3C16A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105175">
              <a:off x="9513202" y="1658853"/>
              <a:ext cx="1771456" cy="196828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Simple Calculator Clip Art">
              <a:extLst>
                <a:ext uri="{FF2B5EF4-FFF2-40B4-BE49-F238E27FC236}">
                  <a16:creationId xmlns:a16="http://schemas.microsoft.com/office/drawing/2014/main" id="{323C8382-2806-4CF2-9848-CCC8A81FA0E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20059" y="2670365"/>
              <a:ext cx="1281487" cy="87995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Sand Glass Clip Art">
              <a:extLst>
                <a:ext uri="{FF2B5EF4-FFF2-40B4-BE49-F238E27FC236}">
                  <a16:creationId xmlns:a16="http://schemas.microsoft.com/office/drawing/2014/main" id="{141AA9C4-353C-47D1-B41E-8AEBC71C84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3230" y="1583229"/>
              <a:ext cx="571500" cy="952500"/>
            </a:xfrm>
            <a:prstGeom prst="rect">
              <a:avLst/>
            </a:prstGeom>
            <a:noFill/>
            <a:extLst>
              <a:ext uri="{909E8E84-426E-40DD-AFC4-6F175D3DCCD1}">
                <a14:hiddenFill xmlns:a14="http://schemas.microsoft.com/office/drawing/2010/main">
                  <a:solidFill>
                    <a:srgbClr val="FFFFFF"/>
                  </a:solidFill>
                </a14:hiddenFill>
              </a:ext>
            </a:extLst>
          </p:spPr>
        </p:pic>
      </p:grpSp>
      <p:pic>
        <p:nvPicPr>
          <p:cNvPr id="1026" name="Picture 2" descr="Laptop Transparent Clip Art Image | Gallery Yopriceville - High-Quality  Images and Transparent PNG Free Clipart">
            <a:extLst>
              <a:ext uri="{FF2B5EF4-FFF2-40B4-BE49-F238E27FC236}">
                <a16:creationId xmlns:a16="http://schemas.microsoft.com/office/drawing/2014/main" id="{3CB15416-46C5-4CBD-9F91-B2143225C7B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46419" y="3593089"/>
            <a:ext cx="2581009" cy="225838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4FCE448B-2F3C-4D51-858D-C21B8F33B7EC}"/>
              </a:ext>
            </a:extLst>
          </p:cNvPr>
          <p:cNvPicPr>
            <a:picLocks noChangeAspect="1"/>
          </p:cNvPicPr>
          <p:nvPr/>
        </p:nvPicPr>
        <p:blipFill rotWithShape="1">
          <a:blip r:embed="rId9"/>
          <a:srcRect l="19603" t="8870" r="19289" b="15000"/>
          <a:stretch/>
        </p:blipFill>
        <p:spPr>
          <a:xfrm>
            <a:off x="9757931" y="3705729"/>
            <a:ext cx="1948547" cy="1392134"/>
          </a:xfrm>
          <a:prstGeom prst="rect">
            <a:avLst/>
          </a:prstGeom>
        </p:spPr>
      </p:pic>
    </p:spTree>
    <p:custDataLst>
      <p:tags r:id="rId1"/>
    </p:custDataLst>
    <p:extLst>
      <p:ext uri="{BB962C8B-B14F-4D97-AF65-F5344CB8AC3E}">
        <p14:creationId xmlns:p14="http://schemas.microsoft.com/office/powerpoint/2010/main" val="84573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rPr>
              <a:t>Why do lexical profiling?</a:t>
            </a:r>
          </a:p>
        </p:txBody>
      </p:sp>
      <p:sp>
        <p:nvSpPr>
          <p:cNvPr id="13" name="TextBox 12">
            <a:extLst>
              <a:ext uri="{FF2B5EF4-FFF2-40B4-BE49-F238E27FC236}">
                <a16:creationId xmlns:a16="http://schemas.microsoft.com/office/drawing/2014/main" id="{1307936D-BDBB-40EB-9AC8-36F233A49B0E}"/>
              </a:ext>
            </a:extLst>
          </p:cNvPr>
          <p:cNvSpPr txBox="1"/>
          <p:nvPr/>
        </p:nvSpPr>
        <p:spPr>
          <a:xfrm>
            <a:off x="164572" y="1913711"/>
            <a:ext cx="11844548" cy="4647426"/>
          </a:xfrm>
          <a:prstGeom prst="rect">
            <a:avLst/>
          </a:prstGeom>
          <a:noFill/>
        </p:spPr>
        <p:txBody>
          <a:bodyPr wrap="square">
            <a:spAutoFit/>
          </a:bodyPr>
          <a:lstStyle/>
          <a:p>
            <a:pPr fontAlgn="base"/>
            <a:r>
              <a:rPr lang="en-GB" sz="2000" b="0" i="0" dirty="0">
                <a:solidFill>
                  <a:srgbClr val="002060"/>
                </a:solidFill>
                <a:effectLst/>
                <a:latin typeface="Century Gothic" panose="020B0502020202020204" pitchFamily="34" charset="0"/>
              </a:rPr>
              <a:t>The </a:t>
            </a:r>
            <a:r>
              <a:rPr lang="en-GB" sz="2000" b="1" i="0" dirty="0" err="1">
                <a:solidFill>
                  <a:srgbClr val="002060"/>
                </a:solidFill>
                <a:effectLst/>
                <a:latin typeface="Century Gothic" panose="020B0502020202020204" pitchFamily="34" charset="0"/>
              </a:rPr>
              <a:t>MultiLingProfiler</a:t>
            </a:r>
            <a:r>
              <a:rPr lang="en-GB" sz="2000" b="0" i="0" dirty="0">
                <a:solidFill>
                  <a:srgbClr val="002060"/>
                </a:solidFill>
                <a:effectLst/>
                <a:latin typeface="Century Gothic" panose="020B0502020202020204" pitchFamily="34" charset="0"/>
              </a:rPr>
              <a:t> has been </a:t>
            </a:r>
            <a:r>
              <a:rPr lang="en-GB" sz="2000" dirty="0">
                <a:solidFill>
                  <a:srgbClr val="002060"/>
                </a:solidFill>
                <a:latin typeface="Century Gothic" panose="020B0502020202020204" pitchFamily="34" charset="0"/>
              </a:rPr>
              <a:t>specially </a:t>
            </a:r>
            <a:r>
              <a:rPr lang="en-GB" sz="2000" b="0" dirty="0">
                <a:solidFill>
                  <a:srgbClr val="002060"/>
                </a:solidFill>
                <a:effectLst/>
                <a:latin typeface="Century Gothic" panose="020B0502020202020204" pitchFamily="34" charset="0"/>
              </a:rPr>
              <a:t>designed to </a:t>
            </a:r>
            <a:r>
              <a:rPr lang="en-GB" sz="2000" dirty="0">
                <a:solidFill>
                  <a:srgbClr val="002060"/>
                </a:solidFill>
                <a:latin typeface="Century Gothic" panose="020B0502020202020204" pitchFamily="34" charset="0"/>
              </a:rPr>
              <a:t>support anyone following the frequency-led approach to the teaching of French, German or Spanish vocabulary, up to GCSE level. </a:t>
            </a:r>
          </a:p>
          <a:p>
            <a:pPr fontAlgn="base"/>
            <a:r>
              <a:rPr lang="en-GB" sz="2000" b="0" i="0" dirty="0">
                <a:solidFill>
                  <a:srgbClr val="002060"/>
                </a:solidFill>
                <a:effectLst/>
                <a:latin typeface="Century Gothic" panose="020B0502020202020204" pitchFamily="34" charset="0"/>
              </a:rPr>
              <a:t>It will help teachers, test developers and textbook publishers assess the suitability of written texts and listening transcripts for inclusion in their classes, assessments, and publications. </a:t>
            </a:r>
          </a:p>
          <a:p>
            <a:pPr fontAlgn="base"/>
            <a:r>
              <a:rPr lang="en-GB" sz="2000" b="0" i="0" dirty="0">
                <a:solidFill>
                  <a:srgbClr val="002060"/>
                </a:solidFill>
                <a:effectLst/>
                <a:latin typeface="Century Gothic" panose="020B0502020202020204" pitchFamily="34" charset="0"/>
              </a:rPr>
              <a:t>It answers questions like:</a:t>
            </a:r>
          </a:p>
          <a:p>
            <a:pPr marL="342900" indent="-342900" algn="l" fontAlgn="base">
              <a:buFont typeface="Arial" panose="020B0604020202020204" pitchFamily="34" charset="0"/>
              <a:buChar char="•"/>
            </a:pPr>
            <a:endParaRPr lang="en-GB" sz="2000" dirty="0">
              <a:solidFill>
                <a:srgbClr val="002060"/>
              </a:solidFill>
              <a:latin typeface="Century Gothic" panose="020B0502020202020204" pitchFamily="34" charset="0"/>
            </a:endParaRPr>
          </a:p>
          <a:p>
            <a:pPr marL="342900" indent="-342900" algn="l" fontAlgn="base">
              <a:buFont typeface="Arial" panose="020B0604020202020204" pitchFamily="34" charset="0"/>
              <a:buChar char="•"/>
            </a:pPr>
            <a:r>
              <a:rPr lang="en-GB" sz="2000" b="0" i="0" dirty="0">
                <a:solidFill>
                  <a:srgbClr val="002060"/>
                </a:solidFill>
                <a:effectLst/>
                <a:latin typeface="Century Gothic" panose="020B0502020202020204" pitchFamily="34" charset="0"/>
              </a:rPr>
              <a:t>What percentage of the words in this text are high-frequency words?</a:t>
            </a:r>
          </a:p>
          <a:p>
            <a:pPr marL="342900" indent="-342900" algn="l" fontAlgn="base">
              <a:buFont typeface="Arial" panose="020B0604020202020204" pitchFamily="34" charset="0"/>
              <a:buChar char="•"/>
            </a:pPr>
            <a:r>
              <a:rPr lang="en-GB" sz="2000" b="0" i="0" dirty="0">
                <a:solidFill>
                  <a:srgbClr val="002060"/>
                </a:solidFill>
                <a:effectLst/>
                <a:latin typeface="Century Gothic" panose="020B0502020202020204" pitchFamily="34" charset="0"/>
              </a:rPr>
              <a:t>Does this text contain any low-frequency words which I will need to gloss or replace?</a:t>
            </a:r>
          </a:p>
          <a:p>
            <a:pPr marL="342900" indent="-342900" algn="l" fontAlgn="base">
              <a:buFont typeface="Arial" panose="020B0604020202020204" pitchFamily="34" charset="0"/>
              <a:buChar char="•"/>
            </a:pPr>
            <a:r>
              <a:rPr lang="en-GB" sz="2000" b="0" i="0" dirty="0">
                <a:solidFill>
                  <a:srgbClr val="002060"/>
                </a:solidFill>
                <a:effectLst/>
                <a:latin typeface="Century Gothic" panose="020B0502020202020204" pitchFamily="34" charset="0"/>
              </a:rPr>
              <a:t>How many of the words in this text have students learned so far?</a:t>
            </a:r>
          </a:p>
          <a:p>
            <a:pPr marL="342900" indent="-342900" fontAlgn="base">
              <a:buFont typeface="Arial" panose="020B0604020202020204" pitchFamily="34" charset="0"/>
              <a:buChar char="•"/>
            </a:pPr>
            <a:r>
              <a:rPr lang="en-GB" sz="2000" b="0" i="0" dirty="0">
                <a:solidFill>
                  <a:srgbClr val="002060"/>
                </a:solidFill>
                <a:effectLst/>
                <a:latin typeface="Century Gothic" panose="020B0502020202020204" pitchFamily="34" charset="0"/>
              </a:rPr>
              <a:t>Are there any words and word forms belonging to the top 2000 most frequent word families in a language?</a:t>
            </a:r>
          </a:p>
          <a:p>
            <a:pPr fontAlgn="base"/>
            <a:endParaRPr lang="en-GB" sz="2000" dirty="0">
              <a:solidFill>
                <a:srgbClr val="002060"/>
              </a:solidFill>
              <a:latin typeface="Century Gothic" panose="020B0502020202020204" pitchFamily="34" charset="0"/>
            </a:endParaRPr>
          </a:p>
          <a:p>
            <a:pPr fontAlgn="base"/>
            <a:r>
              <a:rPr lang="en-GB" sz="2000" dirty="0">
                <a:solidFill>
                  <a:srgbClr val="002060"/>
                </a:solidFill>
                <a:latin typeface="Century Gothic" panose="020B0502020202020204" pitchFamily="34" charset="0"/>
              </a:rPr>
              <a:t>These questions can be answered </a:t>
            </a:r>
            <a:r>
              <a:rPr lang="en-GB" sz="2000" b="1" dirty="0">
                <a:solidFill>
                  <a:srgbClr val="002060"/>
                </a:solidFill>
                <a:latin typeface="Century Gothic" panose="020B0502020202020204" pitchFamily="34" charset="0"/>
              </a:rPr>
              <a:t>quickly </a:t>
            </a:r>
            <a:r>
              <a:rPr lang="en-GB" sz="2000" dirty="0">
                <a:solidFill>
                  <a:srgbClr val="002060"/>
                </a:solidFill>
                <a:latin typeface="Century Gothic" panose="020B0502020202020204" pitchFamily="34" charset="0"/>
              </a:rPr>
              <a:t>and </a:t>
            </a:r>
            <a:r>
              <a:rPr lang="en-GB" sz="2000" b="1" dirty="0">
                <a:solidFill>
                  <a:srgbClr val="002060"/>
                </a:solidFill>
                <a:latin typeface="Century Gothic" panose="020B0502020202020204" pitchFamily="34" charset="0"/>
              </a:rPr>
              <a:t>accurately </a:t>
            </a:r>
            <a:r>
              <a:rPr lang="en-GB" sz="2000" dirty="0">
                <a:solidFill>
                  <a:srgbClr val="002060"/>
                </a:solidFill>
                <a:latin typeface="Century Gothic" panose="020B0502020202020204" pitchFamily="34" charset="0"/>
              </a:rPr>
              <a:t>using the </a:t>
            </a:r>
            <a:r>
              <a:rPr lang="en-GB" sz="2000" dirty="0" err="1">
                <a:solidFill>
                  <a:srgbClr val="002060"/>
                </a:solidFill>
                <a:latin typeface="Century Gothic" panose="020B0502020202020204" pitchFamily="34" charset="0"/>
              </a:rPr>
              <a:t>MultiLing</a:t>
            </a:r>
            <a:r>
              <a:rPr lang="en-GB" sz="2000" dirty="0">
                <a:solidFill>
                  <a:srgbClr val="002060"/>
                </a:solidFill>
                <a:latin typeface="Century Gothic" panose="020B0502020202020204" pitchFamily="34" charset="0"/>
              </a:rPr>
              <a:t> Profiler site.</a:t>
            </a:r>
          </a:p>
          <a:p>
            <a:pPr marL="285750" indent="-285750" algn="l" fontAlgn="base">
              <a:buFont typeface="Arial" panose="020B0604020202020204" pitchFamily="34" charset="0"/>
              <a:buChar char="•"/>
            </a:pPr>
            <a:endParaRPr lang="en-GB" b="0" i="0" dirty="0">
              <a:solidFill>
                <a:srgbClr val="000000"/>
              </a:solidFill>
              <a:effectLst/>
              <a:latin typeface="Segoe UI" panose="020B0502040204020203" pitchFamily="34" charset="0"/>
            </a:endParaRPr>
          </a:p>
          <a:p>
            <a:pPr algn="l" fontAlgn="base">
              <a:buFont typeface="Arial" panose="020B0604020202020204" pitchFamily="34" charset="0"/>
              <a:buChar char="•"/>
            </a:pPr>
            <a:endParaRPr lang="en-GB" dirty="0">
              <a:solidFill>
                <a:srgbClr val="000000"/>
              </a:solidFill>
              <a:latin typeface="Segoe UI" panose="020B0502040204020203" pitchFamily="34" charset="0"/>
            </a:endParaRPr>
          </a:p>
        </p:txBody>
      </p:sp>
    </p:spTree>
    <p:custDataLst>
      <p:tags r:id="rId1"/>
    </p:custDataLst>
    <p:extLst>
      <p:ext uri="{BB962C8B-B14F-4D97-AF65-F5344CB8AC3E}">
        <p14:creationId xmlns:p14="http://schemas.microsoft.com/office/powerpoint/2010/main" val="113956913"/>
      </p:ext>
    </p:extLst>
  </p:cSld>
  <p:clrMapOvr>
    <a:masterClrMapping/>
  </p:clrMapOvr>
  <mc:AlternateContent xmlns:mc="http://schemas.openxmlformats.org/markup-compatibility/2006" xmlns:p14="http://schemas.microsoft.com/office/powerpoint/2010/main">
    <mc:Choice Requires="p14">
      <p:transition spd="slow" p14:dur="2000" advTm="2069"/>
    </mc:Choice>
    <mc:Fallback xmlns="">
      <p:transition spd="slow" advTm="20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a:extLst>
              <a:ext uri="{FF2B5EF4-FFF2-40B4-BE49-F238E27FC236}">
                <a16:creationId xmlns:a16="http://schemas.microsoft.com/office/drawing/2014/main" id="{C2F94E4E-D2EC-4927-B632-EF752E063D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16652"/>
            <a:ext cx="6546574" cy="867128"/>
          </a:xfrm>
          <a:prstGeom prst="rect">
            <a:avLst/>
          </a:prstGeom>
        </p:spPr>
      </p:pic>
      <p:sp>
        <p:nvSpPr>
          <p:cNvPr id="5" name="Title 1">
            <a:extLst>
              <a:ext uri="{FF2B5EF4-FFF2-40B4-BE49-F238E27FC236}">
                <a16:creationId xmlns:a16="http://schemas.microsoft.com/office/drawing/2014/main" id="{0AE7DDD4-EEC0-45F7-9CC9-484D5F00853D}"/>
              </a:ext>
            </a:extLst>
          </p:cNvPr>
          <p:cNvSpPr txBox="1">
            <a:spLocks/>
          </p:cNvSpPr>
          <p:nvPr/>
        </p:nvSpPr>
        <p:spPr>
          <a:xfrm>
            <a:off x="0" y="216652"/>
            <a:ext cx="10515600" cy="68735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2800" b="1" dirty="0">
                <a:solidFill>
                  <a:schemeClr val="bg1"/>
                </a:solidFill>
              </a:rPr>
              <a:t>Why is it a useful tool?</a:t>
            </a:r>
            <a:endParaRPr lang="en-GB" sz="2800" dirty="0"/>
          </a:p>
        </p:txBody>
      </p:sp>
      <p:sp>
        <p:nvSpPr>
          <p:cNvPr id="7" name="Content Placeholder 2">
            <a:extLst>
              <a:ext uri="{FF2B5EF4-FFF2-40B4-BE49-F238E27FC236}">
                <a16:creationId xmlns:a16="http://schemas.microsoft.com/office/drawing/2014/main" id="{41282331-5450-4AC0-BF99-C869AFF7CD2C}"/>
              </a:ext>
            </a:extLst>
          </p:cNvPr>
          <p:cNvSpPr txBox="1">
            <a:spLocks/>
          </p:cNvSpPr>
          <p:nvPr/>
        </p:nvSpPr>
        <p:spPr>
          <a:xfrm>
            <a:off x="682487" y="1680417"/>
            <a:ext cx="10827026" cy="4224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2200" dirty="0"/>
              <a:t>The </a:t>
            </a:r>
            <a:r>
              <a:rPr lang="en-GB" sz="2200" dirty="0" err="1"/>
              <a:t>MultiLingProfiler</a:t>
            </a:r>
            <a:r>
              <a:rPr lang="en-GB" sz="2200" dirty="0"/>
              <a:t> is programmed to analyse a text and give a % score of the words which lie within and outside the 2000-frequency band. </a:t>
            </a:r>
          </a:p>
          <a:p>
            <a:pPr marL="0" indent="0">
              <a:lnSpc>
                <a:spcPct val="100000"/>
              </a:lnSpc>
              <a:buFont typeface="Arial" panose="020B0604020202020204" pitchFamily="34" charset="0"/>
              <a:buNone/>
            </a:pPr>
            <a:endParaRPr lang="en-GB" sz="2200" dirty="0"/>
          </a:p>
          <a:p>
            <a:pPr marL="0" indent="0">
              <a:lnSpc>
                <a:spcPct val="100000"/>
              </a:lnSpc>
              <a:buNone/>
            </a:pPr>
            <a:r>
              <a:rPr lang="en-GB" sz="2200" dirty="0"/>
              <a:t>It is especially useful to those following the NCELP Scheme of Work as it can be used to see which words have and have not</a:t>
            </a:r>
            <a:r>
              <a:rPr lang="en-GB" sz="2200" b="1" dirty="0"/>
              <a:t> </a:t>
            </a:r>
            <a:r>
              <a:rPr lang="en-GB" sz="2200" dirty="0"/>
              <a:t>been taught in any given week of the syllabus. </a:t>
            </a:r>
          </a:p>
          <a:p>
            <a:pPr marL="0" indent="0">
              <a:lnSpc>
                <a:spcPct val="100000"/>
              </a:lnSpc>
              <a:buFont typeface="Arial" panose="020B0604020202020204" pitchFamily="34" charset="0"/>
              <a:buNone/>
            </a:pPr>
            <a:endParaRPr lang="en-GB" sz="2200" dirty="0"/>
          </a:p>
          <a:p>
            <a:pPr marL="0" indent="0">
              <a:lnSpc>
                <a:spcPct val="100000"/>
              </a:lnSpc>
              <a:buNone/>
            </a:pPr>
            <a:r>
              <a:rPr lang="en-GB" sz="2200" dirty="0"/>
              <a:t>The Profiler can be used to inform the </a:t>
            </a:r>
            <a:r>
              <a:rPr lang="en-GB" sz="2200" b="1" dirty="0"/>
              <a:t>adaption </a:t>
            </a:r>
            <a:r>
              <a:rPr lang="en-GB" sz="2200" dirty="0"/>
              <a:t>of texts as users can </a:t>
            </a:r>
            <a:r>
              <a:rPr lang="en-GB" sz="2200" b="1" dirty="0"/>
              <a:t>edit texts directly</a:t>
            </a:r>
            <a:r>
              <a:rPr lang="en-GB" sz="2200" dirty="0"/>
              <a:t> in the program by </a:t>
            </a:r>
            <a:r>
              <a:rPr lang="en-GB" sz="2200" b="1" dirty="0"/>
              <a:t>removing</a:t>
            </a:r>
            <a:r>
              <a:rPr lang="en-GB" sz="2200" dirty="0"/>
              <a:t>, </a:t>
            </a:r>
            <a:r>
              <a:rPr lang="en-GB" sz="2200" b="1" dirty="0"/>
              <a:t>glossing</a:t>
            </a:r>
            <a:r>
              <a:rPr lang="en-GB" sz="2200" dirty="0"/>
              <a:t>, or </a:t>
            </a:r>
            <a:r>
              <a:rPr lang="en-GB" sz="2200" b="1" dirty="0"/>
              <a:t>replacing </a:t>
            </a:r>
            <a:r>
              <a:rPr lang="en-GB" sz="2200" dirty="0"/>
              <a:t>highlighted words and replacing them with appropriate alternatives.</a:t>
            </a:r>
          </a:p>
          <a:p>
            <a:pPr marL="0" indent="0">
              <a:buNone/>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sz="2400" dirty="0"/>
          </a:p>
        </p:txBody>
      </p:sp>
    </p:spTree>
    <p:custDataLst>
      <p:tags r:id="rId1"/>
    </p:custDataLst>
    <p:extLst>
      <p:ext uri="{BB962C8B-B14F-4D97-AF65-F5344CB8AC3E}">
        <p14:creationId xmlns:p14="http://schemas.microsoft.com/office/powerpoint/2010/main" val="234655339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a:extLst>
              <a:ext uri="{FF2B5EF4-FFF2-40B4-BE49-F238E27FC236}">
                <a16:creationId xmlns:a16="http://schemas.microsoft.com/office/drawing/2014/main" id="{C2F94E4E-D2EC-4927-B632-EF752E063D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16652"/>
            <a:ext cx="8945218" cy="867128"/>
          </a:xfrm>
          <a:prstGeom prst="rect">
            <a:avLst/>
          </a:prstGeom>
        </p:spPr>
      </p:pic>
      <p:sp>
        <p:nvSpPr>
          <p:cNvPr id="5" name="Title 1">
            <a:extLst>
              <a:ext uri="{FF2B5EF4-FFF2-40B4-BE49-F238E27FC236}">
                <a16:creationId xmlns:a16="http://schemas.microsoft.com/office/drawing/2014/main" id="{0AE7DDD4-EEC0-45F7-9CC9-484D5F00853D}"/>
              </a:ext>
            </a:extLst>
          </p:cNvPr>
          <p:cNvSpPr txBox="1">
            <a:spLocks/>
          </p:cNvSpPr>
          <p:nvPr/>
        </p:nvSpPr>
        <p:spPr>
          <a:xfrm>
            <a:off x="0" y="216652"/>
            <a:ext cx="10515600" cy="86712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2800" b="1" dirty="0">
                <a:solidFill>
                  <a:schemeClr val="bg1"/>
                </a:solidFill>
              </a:rPr>
              <a:t>How does the </a:t>
            </a:r>
            <a:r>
              <a:rPr lang="en-GB" sz="2800" b="1" dirty="0" err="1">
                <a:solidFill>
                  <a:schemeClr val="bg1"/>
                </a:solidFill>
              </a:rPr>
              <a:t>MultiLing</a:t>
            </a:r>
            <a:r>
              <a:rPr lang="en-GB" sz="2800" b="1" dirty="0">
                <a:solidFill>
                  <a:schemeClr val="bg1"/>
                </a:solidFill>
              </a:rPr>
              <a:t> Profiler work? </a:t>
            </a:r>
            <a:endParaRPr lang="en-GB" sz="2800" dirty="0"/>
          </a:p>
        </p:txBody>
      </p:sp>
      <p:sp>
        <p:nvSpPr>
          <p:cNvPr id="14" name="Rectangle 12">
            <a:extLst>
              <a:ext uri="{FF2B5EF4-FFF2-40B4-BE49-F238E27FC236}">
                <a16:creationId xmlns:a16="http://schemas.microsoft.com/office/drawing/2014/main" id="{E639F18F-F09E-4621-803D-39AB9F568CF8}"/>
              </a:ext>
            </a:extLst>
          </p:cNvPr>
          <p:cNvSpPr>
            <a:spLocks noChangeArrowheads="1"/>
          </p:cNvSpPr>
          <p:nvPr/>
        </p:nvSpPr>
        <p:spPr bwMode="auto">
          <a:xfrm>
            <a:off x="1437339" y="407559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200" b="0" i="0" u="none" strike="noStrike" cap="none" normalizeH="0" baseline="0">
                <a:ln>
                  <a:noFill/>
                </a:ln>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kumimoji="0" lang="en-GB" altLang="zh-CN" sz="1800" b="0" i="0" u="none" strike="noStrike" cap="none" normalizeH="0" baseline="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D3526C3B-9F37-40EE-A15D-FEA1B752C278}"/>
              </a:ext>
            </a:extLst>
          </p:cNvPr>
          <p:cNvSpPr txBox="1"/>
          <p:nvPr/>
        </p:nvSpPr>
        <p:spPr>
          <a:xfrm>
            <a:off x="467590" y="1443841"/>
            <a:ext cx="10962409" cy="3477875"/>
          </a:xfrm>
          <a:prstGeom prst="rect">
            <a:avLst/>
          </a:prstGeom>
          <a:noFill/>
        </p:spPr>
        <p:txBody>
          <a:bodyPr wrap="square">
            <a:spAutoFit/>
          </a:bodyPr>
          <a:lstStyle/>
          <a:p>
            <a:pPr algn="l" fontAlgn="base"/>
            <a:r>
              <a:rPr lang="en-GB" sz="2000" b="0" i="0" dirty="0" err="1">
                <a:solidFill>
                  <a:srgbClr val="002060"/>
                </a:solidFill>
                <a:effectLst/>
                <a:latin typeface="Century Gothic" panose="020B0502020202020204" pitchFamily="34" charset="0"/>
              </a:rPr>
              <a:t>MultiLingProfiler</a:t>
            </a:r>
            <a:r>
              <a:rPr lang="en-GB" sz="2000" b="0" i="0" dirty="0">
                <a:solidFill>
                  <a:srgbClr val="002060"/>
                </a:solidFill>
                <a:effectLst/>
                <a:latin typeface="Century Gothic" panose="020B0502020202020204" pitchFamily="34" charset="0"/>
              </a:rPr>
              <a:t> profiles texts using two list types.</a:t>
            </a:r>
            <a:br>
              <a:rPr lang="en-GB" sz="2000" b="0" i="0" dirty="0">
                <a:solidFill>
                  <a:srgbClr val="002060"/>
                </a:solidFill>
                <a:effectLst/>
                <a:latin typeface="Century Gothic" panose="020B0502020202020204" pitchFamily="34" charset="0"/>
              </a:rPr>
            </a:br>
            <a:endParaRPr lang="en-GB" sz="2000" b="0" i="0" dirty="0">
              <a:solidFill>
                <a:srgbClr val="002060"/>
              </a:solidFill>
              <a:effectLst/>
              <a:latin typeface="Century Gothic" panose="020B0502020202020204" pitchFamily="34" charset="0"/>
            </a:endParaRPr>
          </a:p>
          <a:p>
            <a:pPr algn="l" fontAlgn="base"/>
            <a:r>
              <a:rPr lang="en-GB" sz="2000" b="1" i="0" dirty="0">
                <a:solidFill>
                  <a:srgbClr val="002060"/>
                </a:solidFill>
                <a:effectLst/>
                <a:latin typeface="Century Gothic" panose="020B0502020202020204" pitchFamily="34" charset="0"/>
              </a:rPr>
              <a:t>1. Word frequency lists. </a:t>
            </a:r>
            <a:r>
              <a:rPr lang="en-GB" sz="2000" b="0" i="0" dirty="0">
                <a:solidFill>
                  <a:srgbClr val="002060"/>
                </a:solidFill>
                <a:effectLst/>
                <a:latin typeface="Century Gothic" panose="020B0502020202020204" pitchFamily="34" charset="0"/>
              </a:rPr>
              <a:t>Using lists of the 2,000 most frequently occurring words in a language, the </a:t>
            </a:r>
            <a:r>
              <a:rPr lang="en-GB" sz="2000" b="0" i="0" dirty="0" err="1">
                <a:solidFill>
                  <a:srgbClr val="002060"/>
                </a:solidFill>
                <a:effectLst/>
                <a:latin typeface="Century Gothic" panose="020B0502020202020204" pitchFamily="34" charset="0"/>
              </a:rPr>
              <a:t>MultiLingProfiler</a:t>
            </a:r>
            <a:r>
              <a:rPr lang="en-GB" sz="2000" b="0" i="0" dirty="0">
                <a:solidFill>
                  <a:srgbClr val="002060"/>
                </a:solidFill>
                <a:effectLst/>
                <a:latin typeface="Century Gothic" panose="020B0502020202020204" pitchFamily="34" charset="0"/>
              </a:rPr>
              <a:t> can help assess the suitability of written texts and listening transcripts for students at GCSE level or equivalent. Users can edit texts directly in the program and then check edits for suitability.</a:t>
            </a:r>
          </a:p>
          <a:p>
            <a:pPr algn="l" fontAlgn="base"/>
            <a:br>
              <a:rPr lang="en-GB" sz="2000" b="0" i="0" dirty="0">
                <a:solidFill>
                  <a:srgbClr val="002060"/>
                </a:solidFill>
                <a:effectLst/>
                <a:latin typeface="Century Gothic" panose="020B0502020202020204" pitchFamily="34" charset="0"/>
              </a:rPr>
            </a:br>
            <a:r>
              <a:rPr lang="en-GB" sz="2000" b="1" i="0" dirty="0">
                <a:solidFill>
                  <a:srgbClr val="002060"/>
                </a:solidFill>
                <a:effectLst/>
                <a:latin typeface="Century Gothic" panose="020B0502020202020204" pitchFamily="34" charset="0"/>
              </a:rPr>
              <a:t>2. NCELP weekly lists.</a:t>
            </a:r>
            <a:r>
              <a:rPr lang="en-GB" sz="2000" b="0" i="0" dirty="0">
                <a:solidFill>
                  <a:srgbClr val="002060"/>
                </a:solidFill>
                <a:effectLst/>
                <a:latin typeface="Century Gothic" panose="020B0502020202020204" pitchFamily="34" charset="0"/>
              </a:rPr>
              <a:t> Teachers adopting the NCELP scheme of work might be interested to know how suitable a text is for inclusion each week. Using special SOW-compatible wordlists created by NCELP, </a:t>
            </a:r>
            <a:r>
              <a:rPr lang="en-GB" sz="2000" b="0" i="0" dirty="0" err="1">
                <a:solidFill>
                  <a:srgbClr val="002060"/>
                </a:solidFill>
                <a:effectLst/>
                <a:latin typeface="Century Gothic" panose="020B0502020202020204" pitchFamily="34" charset="0"/>
              </a:rPr>
              <a:t>MultiLingProfiler</a:t>
            </a:r>
            <a:r>
              <a:rPr lang="en-GB" sz="2000" b="0" i="0" dirty="0">
                <a:solidFill>
                  <a:srgbClr val="002060"/>
                </a:solidFill>
                <a:effectLst/>
                <a:latin typeface="Century Gothic" panose="020B0502020202020204" pitchFamily="34" charset="0"/>
              </a:rPr>
              <a:t> can perform bespoke lexical profiling for NCELP-led syllabi.</a:t>
            </a:r>
          </a:p>
        </p:txBody>
      </p:sp>
    </p:spTree>
    <p:custDataLst>
      <p:tags r:id="rId1"/>
    </p:custDataLst>
    <p:extLst>
      <p:ext uri="{BB962C8B-B14F-4D97-AF65-F5344CB8AC3E}">
        <p14:creationId xmlns:p14="http://schemas.microsoft.com/office/powerpoint/2010/main" val="3239933651"/>
      </p:ext>
    </p:extLst>
  </p:cSld>
  <p:clrMapOvr>
    <a:masterClrMapping/>
  </p:clrMapOvr>
  <mc:AlternateContent xmlns:mc="http://schemas.openxmlformats.org/markup-compatibility/2006" xmlns:p14="http://schemas.microsoft.com/office/powerpoint/2010/main">
    <mc:Choice Requires="p14">
      <p:transition spd="slow" p14:dur="2000" advTm="62041"/>
    </mc:Choice>
    <mc:Fallback xmlns="">
      <p:transition spd="slow" advTm="620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9825"/>
            <a:ext cx="7294418" cy="867128"/>
          </a:xfrm>
          <a:prstGeom prst="rect">
            <a:avLst/>
          </a:prstGeom>
        </p:spPr>
      </p:pic>
      <p:sp>
        <p:nvSpPr>
          <p:cNvPr id="7" name="Title 1">
            <a:extLst>
              <a:ext uri="{FF2B5EF4-FFF2-40B4-BE49-F238E27FC236}">
                <a16:creationId xmlns:a16="http://schemas.microsoft.com/office/drawing/2014/main" id="{08C8CF16-2EC7-4BCD-A88D-4060EF77E518}"/>
              </a:ext>
            </a:extLst>
          </p:cNvPr>
          <p:cNvSpPr txBox="1">
            <a:spLocks/>
          </p:cNvSpPr>
          <p:nvPr/>
        </p:nvSpPr>
        <p:spPr>
          <a:xfrm>
            <a:off x="82286" y="-189773"/>
            <a:ext cx="712984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Profiling using Word Frequency lists</a:t>
            </a:r>
          </a:p>
        </p:txBody>
      </p:sp>
      <p:sp>
        <p:nvSpPr>
          <p:cNvPr id="4" name="TextBox 3">
            <a:extLst>
              <a:ext uri="{FF2B5EF4-FFF2-40B4-BE49-F238E27FC236}">
                <a16:creationId xmlns:a16="http://schemas.microsoft.com/office/drawing/2014/main" id="{AFC9BCCA-85F7-4C2B-A885-544F17016CAE}"/>
              </a:ext>
            </a:extLst>
          </p:cNvPr>
          <p:cNvSpPr txBox="1"/>
          <p:nvPr/>
        </p:nvSpPr>
        <p:spPr>
          <a:xfrm>
            <a:off x="303273" y="1074104"/>
            <a:ext cx="4019345" cy="2246769"/>
          </a:xfrm>
          <a:prstGeom prst="rect">
            <a:avLst/>
          </a:prstGeom>
          <a:noFill/>
        </p:spPr>
        <p:txBody>
          <a:bodyPr wrap="square" rtlCol="0">
            <a:spAutoFit/>
          </a:bodyPr>
          <a:lstStyle/>
          <a:p>
            <a:r>
              <a:rPr lang="en-GB" sz="2000" dirty="0">
                <a:solidFill>
                  <a:schemeClr val="accent5">
                    <a:lumMod val="50000"/>
                  </a:schemeClr>
                </a:solidFill>
                <a:latin typeface="Century Gothic" panose="020B0502020202020204" pitchFamily="34" charset="0"/>
              </a:rPr>
              <a:t>This is what the </a:t>
            </a:r>
            <a:r>
              <a:rPr lang="en-GB" sz="2000" dirty="0" err="1">
                <a:solidFill>
                  <a:schemeClr val="accent5">
                    <a:lumMod val="50000"/>
                  </a:schemeClr>
                </a:solidFill>
                <a:latin typeface="Century Gothic" panose="020B0502020202020204" pitchFamily="34" charset="0"/>
              </a:rPr>
              <a:t>MultiLingProfiler</a:t>
            </a:r>
            <a:r>
              <a:rPr lang="en-GB" sz="2000" dirty="0">
                <a:solidFill>
                  <a:schemeClr val="accent5">
                    <a:lumMod val="50000"/>
                  </a:schemeClr>
                </a:solidFill>
                <a:latin typeface="Century Gothic" panose="020B0502020202020204" pitchFamily="34" charset="0"/>
              </a:rPr>
              <a:t> looks like:</a:t>
            </a:r>
          </a:p>
          <a:p>
            <a:endParaRPr lang="en-GB" sz="2000" dirty="0">
              <a:solidFill>
                <a:schemeClr val="accent5">
                  <a:lumMod val="50000"/>
                </a:schemeClr>
              </a:solidFill>
              <a:latin typeface="Century Gothic" panose="020B0502020202020204" pitchFamily="34" charset="0"/>
            </a:endParaRPr>
          </a:p>
          <a:p>
            <a:r>
              <a:rPr lang="en-GB" sz="2000" dirty="0">
                <a:solidFill>
                  <a:schemeClr val="accent5">
                    <a:lumMod val="50000"/>
                  </a:schemeClr>
                </a:solidFill>
                <a:latin typeface="Century Gothic" panose="020B0502020202020204" pitchFamily="34" charset="0"/>
              </a:rPr>
              <a:t>Just select the Language you require from French, German or Spanish and then which list type you want to use.</a:t>
            </a:r>
          </a:p>
        </p:txBody>
      </p:sp>
      <p:pic>
        <p:nvPicPr>
          <p:cNvPr id="3" name="Picture 2">
            <a:extLst>
              <a:ext uri="{FF2B5EF4-FFF2-40B4-BE49-F238E27FC236}">
                <a16:creationId xmlns:a16="http://schemas.microsoft.com/office/drawing/2014/main" id="{DBAB9BAA-1BAC-4C1D-9886-A6D9F49138DB}"/>
              </a:ext>
            </a:extLst>
          </p:cNvPr>
          <p:cNvPicPr>
            <a:picLocks noChangeAspect="1"/>
          </p:cNvPicPr>
          <p:nvPr/>
        </p:nvPicPr>
        <p:blipFill rotWithShape="1">
          <a:blip r:embed="rId5"/>
          <a:srcRect l="19603" t="8870" r="19289" b="15000"/>
          <a:stretch/>
        </p:blipFill>
        <p:spPr>
          <a:xfrm>
            <a:off x="4438445" y="1163991"/>
            <a:ext cx="7450282" cy="5221000"/>
          </a:xfrm>
          <a:prstGeom prst="rect">
            <a:avLst/>
          </a:prstGeom>
        </p:spPr>
      </p:pic>
      <p:sp>
        <p:nvSpPr>
          <p:cNvPr id="11" name="TextBox 10">
            <a:extLst>
              <a:ext uri="{FF2B5EF4-FFF2-40B4-BE49-F238E27FC236}">
                <a16:creationId xmlns:a16="http://schemas.microsoft.com/office/drawing/2014/main" id="{EC7D7F1E-C528-489B-805F-8DC3C9E8D558}"/>
              </a:ext>
            </a:extLst>
          </p:cNvPr>
          <p:cNvSpPr txBox="1"/>
          <p:nvPr/>
        </p:nvSpPr>
        <p:spPr>
          <a:xfrm>
            <a:off x="303273" y="3479710"/>
            <a:ext cx="4019345" cy="2862322"/>
          </a:xfrm>
          <a:prstGeom prst="rect">
            <a:avLst/>
          </a:prstGeom>
          <a:noFill/>
        </p:spPr>
        <p:txBody>
          <a:bodyPr wrap="square" rtlCol="0">
            <a:spAutoFit/>
          </a:bodyPr>
          <a:lstStyle/>
          <a:p>
            <a:r>
              <a:rPr lang="en-GB" sz="2000" dirty="0">
                <a:solidFill>
                  <a:schemeClr val="accent5">
                    <a:lumMod val="50000"/>
                  </a:schemeClr>
                </a:solidFill>
                <a:latin typeface="Century Gothic" panose="020B0502020202020204" pitchFamily="34" charset="0"/>
              </a:rPr>
              <a:t>Once you have pasted your text into the box it will process the vocabulary and cross-reference it with the lists. </a:t>
            </a:r>
          </a:p>
          <a:p>
            <a:endParaRPr lang="en-GB" sz="2000" dirty="0">
              <a:solidFill>
                <a:schemeClr val="accent5">
                  <a:lumMod val="50000"/>
                </a:schemeClr>
              </a:solidFill>
              <a:latin typeface="Century Gothic" panose="020B0502020202020204" pitchFamily="34" charset="0"/>
            </a:endParaRPr>
          </a:p>
          <a:p>
            <a:r>
              <a:rPr lang="en-GB" sz="2000" dirty="0">
                <a:solidFill>
                  <a:schemeClr val="accent5">
                    <a:lumMod val="50000"/>
                  </a:schemeClr>
                </a:solidFill>
                <a:latin typeface="Century Gothic" panose="020B0502020202020204" pitchFamily="34" charset="0"/>
              </a:rPr>
              <a:t>Words which don’t appear in the lists will be highlighted in orange and the statistics are shown at the bottom.</a:t>
            </a:r>
          </a:p>
        </p:txBody>
      </p:sp>
    </p:spTree>
    <p:custDataLst>
      <p:tags r:id="rId1"/>
    </p:custDataLst>
    <p:extLst>
      <p:ext uri="{BB962C8B-B14F-4D97-AF65-F5344CB8AC3E}">
        <p14:creationId xmlns:p14="http://schemas.microsoft.com/office/powerpoint/2010/main" val="138777743"/>
      </p:ext>
    </p:extLst>
  </p:cSld>
  <p:clrMapOvr>
    <a:masterClrMapping/>
  </p:clrMapOvr>
  <mc:AlternateContent xmlns:mc="http://schemas.openxmlformats.org/markup-compatibility/2006" xmlns:p14="http://schemas.microsoft.com/office/powerpoint/2010/main">
    <mc:Choice Requires="p14">
      <p:transition spd="slow" p14:dur="2000" advTm="39683"/>
    </mc:Choice>
    <mc:Fallback xmlns="">
      <p:transition spd="slow" advTm="396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D022CB-D582-4C3E-85C4-7DDDD6134288}"/>
              </a:ext>
            </a:extLst>
          </p:cNvPr>
          <p:cNvSpPr>
            <a:spLocks noGrp="1"/>
          </p:cNvSpPr>
          <p:nvPr>
            <p:ph idx="1"/>
          </p:nvPr>
        </p:nvSpPr>
        <p:spPr>
          <a:xfrm>
            <a:off x="121698" y="1383353"/>
            <a:ext cx="10515600" cy="1005366"/>
          </a:xfrm>
        </p:spPr>
        <p:txBody>
          <a:bodyPr>
            <a:normAutofit/>
          </a:bodyPr>
          <a:lstStyle/>
          <a:p>
            <a:pPr marL="0" indent="0">
              <a:buNone/>
            </a:pPr>
            <a:r>
              <a:rPr lang="en-GB" sz="2400" dirty="0"/>
              <a:t>There are two sets of statistics to view:</a:t>
            </a:r>
          </a:p>
          <a:p>
            <a:pPr marL="0" indent="0">
              <a:buNone/>
            </a:pPr>
            <a:r>
              <a:rPr lang="en-GB" sz="2400" b="1" dirty="0"/>
              <a:t>1) Statistics for the Word Frequency Lists (Top 2000 words).</a:t>
            </a:r>
          </a:p>
          <a:p>
            <a:pPr marL="0" indent="0">
              <a:buNone/>
            </a:pPr>
            <a:endParaRPr lang="en-GB" sz="2400" dirty="0"/>
          </a:p>
          <a:p>
            <a:pPr marL="0" indent="0">
              <a:buNone/>
            </a:pPr>
            <a:endParaRPr lang="en-GB" sz="2400" dirty="0"/>
          </a:p>
          <a:p>
            <a:pPr marL="0" indent="0">
              <a:buNone/>
            </a:pPr>
            <a:endParaRPr lang="en-GB" sz="2400" dirty="0"/>
          </a:p>
        </p:txBody>
      </p:sp>
      <p:pic>
        <p:nvPicPr>
          <p:cNvPr id="7" name="Picture 6" descr="background rectangle">
            <a:extLst>
              <a:ext uri="{FF2B5EF4-FFF2-40B4-BE49-F238E27FC236}">
                <a16:creationId xmlns:a16="http://schemas.microsoft.com/office/drawing/2014/main" id="{415D1F9C-489D-42E2-A370-FCD614891F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9825"/>
            <a:ext cx="6169981" cy="867128"/>
          </a:xfrm>
          <a:prstGeom prst="rect">
            <a:avLst/>
          </a:prstGeom>
        </p:spPr>
      </p:pic>
      <p:sp>
        <p:nvSpPr>
          <p:cNvPr id="9" name="Title 1">
            <a:extLst>
              <a:ext uri="{FF2B5EF4-FFF2-40B4-BE49-F238E27FC236}">
                <a16:creationId xmlns:a16="http://schemas.microsoft.com/office/drawing/2014/main" id="{E240ED7F-772D-4E3A-9377-D5DBCB11239C}"/>
              </a:ext>
            </a:extLst>
          </p:cNvPr>
          <p:cNvSpPr txBox="1">
            <a:spLocks/>
          </p:cNvSpPr>
          <p:nvPr/>
        </p:nvSpPr>
        <p:spPr>
          <a:xfrm>
            <a:off x="82286" y="-189773"/>
            <a:ext cx="55639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Statistics</a:t>
            </a:r>
          </a:p>
        </p:txBody>
      </p:sp>
      <p:sp>
        <p:nvSpPr>
          <p:cNvPr id="10" name="Content Placeholder 2">
            <a:extLst>
              <a:ext uri="{FF2B5EF4-FFF2-40B4-BE49-F238E27FC236}">
                <a16:creationId xmlns:a16="http://schemas.microsoft.com/office/drawing/2014/main" id="{79A66267-17A8-4674-A2C0-3DC83C45D362}"/>
              </a:ext>
            </a:extLst>
          </p:cNvPr>
          <p:cNvSpPr txBox="1">
            <a:spLocks/>
          </p:cNvSpPr>
          <p:nvPr/>
        </p:nvSpPr>
        <p:spPr>
          <a:xfrm>
            <a:off x="172005" y="3871291"/>
            <a:ext cx="10515600" cy="452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dirty="0"/>
              <a:t>2) Statistics for the weekly NCELP SOW Lists*.</a:t>
            </a:r>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p:txBody>
      </p:sp>
      <p:sp>
        <p:nvSpPr>
          <p:cNvPr id="12" name="Content Placeholder 2">
            <a:extLst>
              <a:ext uri="{FF2B5EF4-FFF2-40B4-BE49-F238E27FC236}">
                <a16:creationId xmlns:a16="http://schemas.microsoft.com/office/drawing/2014/main" id="{90FD91F6-B902-4ED0-AED3-8F74B23E97C1}"/>
              </a:ext>
            </a:extLst>
          </p:cNvPr>
          <p:cNvSpPr txBox="1">
            <a:spLocks/>
          </p:cNvSpPr>
          <p:nvPr/>
        </p:nvSpPr>
        <p:spPr>
          <a:xfrm>
            <a:off x="0" y="5704299"/>
            <a:ext cx="11562080" cy="45276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GB" sz="7400" dirty="0">
                <a:solidFill>
                  <a:srgbClr val="002060"/>
                </a:solidFill>
              </a:rPr>
              <a:t>* Please bear in mind </a:t>
            </a:r>
            <a:r>
              <a:rPr lang="en-GB" sz="7400" b="0" dirty="0">
                <a:solidFill>
                  <a:srgbClr val="002060"/>
                </a:solidFill>
                <a:effectLst/>
              </a:rPr>
              <a:t>the weekly lists are updated as and when resources appear on the portal.</a:t>
            </a: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endParaRPr lang="en-GB" sz="2400" dirty="0"/>
          </a:p>
        </p:txBody>
      </p:sp>
      <p:pic>
        <p:nvPicPr>
          <p:cNvPr id="11" name="Picture 10">
            <a:extLst>
              <a:ext uri="{FF2B5EF4-FFF2-40B4-BE49-F238E27FC236}">
                <a16:creationId xmlns:a16="http://schemas.microsoft.com/office/drawing/2014/main" id="{ED2A5708-0BB0-4C16-A348-EB805D727770}"/>
              </a:ext>
            </a:extLst>
          </p:cNvPr>
          <p:cNvPicPr>
            <a:picLocks noChangeAspect="1"/>
          </p:cNvPicPr>
          <p:nvPr/>
        </p:nvPicPr>
        <p:blipFill>
          <a:blip r:embed="rId3"/>
          <a:stretch>
            <a:fillRect/>
          </a:stretch>
        </p:blipFill>
        <p:spPr>
          <a:xfrm>
            <a:off x="1530202" y="2356852"/>
            <a:ext cx="9107096" cy="1455603"/>
          </a:xfrm>
          <a:prstGeom prst="rect">
            <a:avLst/>
          </a:prstGeom>
        </p:spPr>
      </p:pic>
      <p:pic>
        <p:nvPicPr>
          <p:cNvPr id="15" name="Picture 14">
            <a:extLst>
              <a:ext uri="{FF2B5EF4-FFF2-40B4-BE49-F238E27FC236}">
                <a16:creationId xmlns:a16="http://schemas.microsoft.com/office/drawing/2014/main" id="{9FA87A93-650D-43E7-AE79-BE1588AF6E2D}"/>
              </a:ext>
            </a:extLst>
          </p:cNvPr>
          <p:cNvPicPr>
            <a:picLocks noChangeAspect="1"/>
          </p:cNvPicPr>
          <p:nvPr/>
        </p:nvPicPr>
        <p:blipFill>
          <a:blip r:embed="rId4"/>
          <a:stretch>
            <a:fillRect/>
          </a:stretch>
        </p:blipFill>
        <p:spPr>
          <a:xfrm>
            <a:off x="1453306" y="4266049"/>
            <a:ext cx="9481999" cy="1540576"/>
          </a:xfrm>
          <a:prstGeom prst="rect">
            <a:avLst/>
          </a:prstGeom>
        </p:spPr>
      </p:pic>
    </p:spTree>
    <p:extLst>
      <p:ext uri="{BB962C8B-B14F-4D97-AF65-F5344CB8AC3E}">
        <p14:creationId xmlns:p14="http://schemas.microsoft.com/office/powerpoint/2010/main" val="246864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8.6|11|3.8|1.5|16.5|5.7"/>
</p:tagLst>
</file>

<file path=ppt/tags/tag2.xml><?xml version="1.0" encoding="utf-8"?>
<p:tagLst xmlns:a="http://schemas.openxmlformats.org/drawingml/2006/main" xmlns:r="http://schemas.openxmlformats.org/officeDocument/2006/relationships" xmlns:p="http://schemas.openxmlformats.org/presentationml/2006/main">
  <p:tag name="TIMING" val="|2.8|10.2|12.5|2|4.7|5.8|4.3|7.9"/>
</p:tagLst>
</file>

<file path=ppt/tags/tag3.xml><?xml version="1.0" encoding="utf-8"?>
<p:tagLst xmlns:a="http://schemas.openxmlformats.org/drawingml/2006/main" xmlns:r="http://schemas.openxmlformats.org/officeDocument/2006/relationships" xmlns:p="http://schemas.openxmlformats.org/presentationml/2006/main">
  <p:tag name="TIMING" val="|2.4|0.6|9.3|10.7"/>
</p:tagLst>
</file>

<file path=ppt/tags/tag4.xml><?xml version="1.0" encoding="utf-8"?>
<p:tagLst xmlns:a="http://schemas.openxmlformats.org/drawingml/2006/main" xmlns:r="http://schemas.openxmlformats.org/officeDocument/2006/relationships" xmlns:p="http://schemas.openxmlformats.org/presentationml/2006/main">
  <p:tag name="TIMING" val="|3.2|4.9|29.4"/>
</p:tagLst>
</file>

<file path=ppt/tags/tag5.xml><?xml version="1.0" encoding="utf-8"?>
<p:tagLst xmlns:a="http://schemas.openxmlformats.org/drawingml/2006/main" xmlns:r="http://schemas.openxmlformats.org/officeDocument/2006/relationships" xmlns:p="http://schemas.openxmlformats.org/presentationml/2006/main">
  <p:tag name="TIMING" val="|3.9|8.1|7.7"/>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solidFill>
              <a:srgbClr val="002060"/>
            </a:solidFill>
            <a:latin typeface="Century Gothic" panose="020B0502020202020204" pitchFamily="34" charset="0"/>
          </a:defRPr>
        </a:defPPr>
      </a:lstStyle>
    </a:txDef>
  </a:objectDefaults>
  <a:extraClrSchemeLst/>
  <a:extLst>
    <a:ext uri="{05A4C25C-085E-4340-85A3-A5531E510DB2}">
      <thm15:themeFamily xmlns:thm15="http://schemas.microsoft.com/office/thememl/2012/main" name="NCELP_template.pptx" id="{851E8A6A-D5BB-4C26-B157-3EC16E233918}" vid="{8BFF32F4-6F0A-4FC3-899B-73F2A33C23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2882</Words>
  <Application>Microsoft Office PowerPoint</Application>
  <PresentationFormat>Widescreen</PresentationFormat>
  <Paragraphs>187</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Segoe UI</vt:lpstr>
      <vt:lpstr>Tw Cen MT</vt:lpstr>
      <vt:lpstr>1_Office Theme</vt:lpstr>
      <vt:lpstr>PowerPoint Presentation</vt:lpstr>
      <vt:lpstr>Using the MultiLingProfiler </vt:lpstr>
      <vt:lpstr>Aims of the session</vt:lpstr>
      <vt:lpstr>What is lexical profiling?</vt:lpstr>
      <vt:lpstr>Why do lexical profiling?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Aims of the session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Revisitng phonics, vocabulary and grammar</dc:title>
  <dc:creator>Rachel Hawkes</dc:creator>
  <cp:lastModifiedBy>Mrs L Bergon</cp:lastModifiedBy>
  <cp:revision>67</cp:revision>
  <dcterms:created xsi:type="dcterms:W3CDTF">2020-04-21T08:14:07Z</dcterms:created>
  <dcterms:modified xsi:type="dcterms:W3CDTF">2020-11-18T16:28:23Z</dcterms:modified>
</cp:coreProperties>
</file>