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0"/>
  </p:notesMasterIdLst>
  <p:sldIdLst>
    <p:sldId id="299" r:id="rId4"/>
    <p:sldId id="301" r:id="rId5"/>
    <p:sldId id="302" r:id="rId6"/>
    <p:sldId id="305" r:id="rId7"/>
    <p:sldId id="307" r:id="rId8"/>
    <p:sldId id="361" r:id="rId9"/>
    <p:sldId id="323" r:id="rId10"/>
    <p:sldId id="303" r:id="rId11"/>
    <p:sldId id="304" r:id="rId12"/>
    <p:sldId id="306" r:id="rId13"/>
    <p:sldId id="362" r:id="rId14"/>
    <p:sldId id="363" r:id="rId15"/>
    <p:sldId id="324" r:id="rId16"/>
    <p:sldId id="297" r:id="rId17"/>
    <p:sldId id="292" r:id="rId18"/>
    <p:sldId id="267" r:id="rId19"/>
    <p:sldId id="270" r:id="rId20"/>
    <p:sldId id="268" r:id="rId21"/>
    <p:sldId id="298" r:id="rId22"/>
    <p:sldId id="269" r:id="rId23"/>
    <p:sldId id="288" r:id="rId24"/>
    <p:sldId id="272" r:id="rId25"/>
    <p:sldId id="274" r:id="rId26"/>
    <p:sldId id="273" r:id="rId27"/>
    <p:sldId id="300" r:id="rId28"/>
    <p:sldId id="275" r:id="rId29"/>
    <p:sldId id="289" r:id="rId30"/>
    <p:sldId id="278" r:id="rId31"/>
    <p:sldId id="279" r:id="rId32"/>
    <p:sldId id="277" r:id="rId33"/>
    <p:sldId id="293" r:id="rId34"/>
    <p:sldId id="295" r:id="rId35"/>
    <p:sldId id="285" r:id="rId36"/>
    <p:sldId id="287" r:id="rId37"/>
    <p:sldId id="282" r:id="rId38"/>
    <p:sldId id="2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8D7C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9" autoAdjust="0"/>
    <p:restoredTop sz="64607" autoAdjust="0"/>
  </p:normalViewPr>
  <p:slideViewPr>
    <p:cSldViewPr snapToGrid="0">
      <p:cViewPr varScale="1">
        <p:scale>
          <a:sx n="73" d="100"/>
          <a:sy n="73" d="100"/>
        </p:scale>
        <p:origin x="1712"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A7863-13F5-4B7B-8DDC-B1CC3E707B1D}" type="datetimeFigureOut">
              <a:rPr lang="en-GB" smtClean="0"/>
              <a:t>05/05/2022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4AA3A-6297-4A81-B074-FA71CC375327}" type="slidenum">
              <a:rPr lang="en-GB" smtClean="0"/>
              <a:t>‹#›</a:t>
            </a:fld>
            <a:endParaRPr lang="en-GB"/>
          </a:p>
        </p:txBody>
      </p:sp>
    </p:spTree>
    <p:extLst>
      <p:ext uri="{BB962C8B-B14F-4D97-AF65-F5344CB8AC3E}">
        <p14:creationId xmlns:p14="http://schemas.microsoft.com/office/powerpoint/2010/main" val="205525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baseline="0">
                <a:solidFill>
                  <a:schemeClr val="dk1"/>
                </a:solidFill>
                <a:latin typeface="+mn-lt"/>
                <a:ea typeface="Calibri"/>
                <a:cs typeface="Calibri"/>
                <a:sym typeface="Calibri"/>
              </a:rPr>
              <a:t>Consolidation</a:t>
            </a:r>
            <a:r>
              <a:rPr lang="en-GB" sz="1200" b="0" i="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of SSCs [LL], [L]</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SER for traits vs. ESTAR for temporary state, with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and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a:t>
            </a:r>
            <a:r>
              <a:rPr lang="en-GB" sz="1200" b="0" i="0" baseline="0">
                <a:solidFill>
                  <a:schemeClr val="dk1"/>
                </a:solidFill>
                <a:latin typeface="+mn-lt"/>
                <a:ea typeface="Calibri"/>
                <a:cs typeface="Calibri"/>
                <a:sym typeface="Calibri"/>
              </a:rPr>
              <a:t>person singular</a:t>
            </a:r>
            <a:endParaRPr lang="en-GB" sz="1200" b="0" i="0" baseline="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baseline="0">
                <a:solidFill>
                  <a:schemeClr val="dk1"/>
                </a:solidFill>
                <a:latin typeface="+mn-lt"/>
                <a:ea typeface="Calibri"/>
                <a:cs typeface="Calibri"/>
                <a:sym typeface="Calibri"/>
              </a:rPr>
              <a:t>Consolidation of gender agreement</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No new vocabulary</a:t>
            </a:r>
            <a:r>
              <a:rPr lang="en-GB" b="1" baseline="0" dirty="0"/>
              <a:t> this week. A range of vocabulary is revisited.</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 of </a:t>
            </a:r>
            <a:r>
              <a:rPr lang="es-ES" dirty="0" err="1"/>
              <a:t>frequency</a:t>
            </a:r>
            <a:r>
              <a:rPr lang="es-ES" baseline="0" dirty="0"/>
              <a:t> </a:t>
            </a:r>
            <a:r>
              <a:rPr lang="es-ES" baseline="0" dirty="0" err="1"/>
              <a:t>on</a:t>
            </a:r>
            <a:r>
              <a:rPr lang="es-ES" baseline="0" dirty="0"/>
              <a:t> </a:t>
            </a:r>
            <a:r>
              <a:rPr lang="es-ES" baseline="0" dirty="0" err="1"/>
              <a:t>subsequent</a:t>
            </a:r>
            <a:r>
              <a:rPr lang="es-ES" baseline="0" dirty="0"/>
              <a:t> </a:t>
            </a:r>
            <a:r>
              <a:rPr lang="es-ES" baseline="0" dirty="0" err="1"/>
              <a:t>slides</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93515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56331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‘L’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131525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306736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17400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0" dirty="0"/>
          </a:p>
          <a:p>
            <a:r>
              <a:rPr lang="en-GB" b="1"/>
              <a:t>Aims:</a:t>
            </a:r>
            <a:r>
              <a:rPr lang="en-GB" b="0"/>
              <a:t> to practise </a:t>
            </a:r>
            <a:r>
              <a:rPr lang="en-GB" b="0" baseline="0"/>
              <a:t>distinguishing between SSCs [ll</a:t>
            </a:r>
            <a:r>
              <a:rPr lang="en-GB" b="0" baseline="0" dirty="0"/>
              <a:t>] and </a:t>
            </a:r>
            <a:r>
              <a:rPr lang="en-GB" b="0" baseline="0"/>
              <a:t>[l]; to also improve word class recognition.</a:t>
            </a:r>
            <a:endParaRPr lang="en-GB" b="1" dirty="0"/>
          </a:p>
          <a:p>
            <a:endParaRPr lang="en-GB" dirty="0"/>
          </a:p>
          <a:p>
            <a:r>
              <a:rPr lang="en-GB" b="1" dirty="0"/>
              <a:t>Procedure:</a:t>
            </a:r>
          </a:p>
          <a:p>
            <a:pPr marL="228600" indent="-228600">
              <a:buAutoNum type="arabicPeriod"/>
            </a:pPr>
            <a:r>
              <a:rPr lang="en-GB"/>
              <a:t>Ask </a:t>
            </a:r>
            <a:r>
              <a:rPr lang="en-GB" dirty="0"/>
              <a:t>students to write the missing word</a:t>
            </a:r>
            <a:r>
              <a:rPr lang="en-GB" baseline="0" dirty="0"/>
              <a:t>. Teachers click the number button to play the recording, and then click to show the missing words.</a:t>
            </a:r>
          </a:p>
          <a:p>
            <a:pPr marL="228600" indent="-228600">
              <a:buAutoNum type="arabicPeriod"/>
            </a:pPr>
            <a:r>
              <a:rPr lang="en-GB" baseline="0"/>
              <a:t>Then </a:t>
            </a:r>
            <a:r>
              <a:rPr lang="en-GB" baseline="0" dirty="0"/>
              <a:t>ask students to give the English translation of the sentence, and click to go through the answers.</a:t>
            </a:r>
          </a:p>
          <a:p>
            <a:pPr marL="228600" indent="-228600">
              <a:buAutoNum type="arabicPeriod"/>
            </a:pPr>
            <a:r>
              <a:rPr lang="en-GB" baseline="0" dirty="0"/>
              <a:t>Finally, students need to work out the word class of the phonics word from the options in the top right. Teachers click for the answers to be revealed.</a:t>
            </a:r>
          </a:p>
          <a:p>
            <a:pPr marL="228600" indent="-228600">
              <a:buAutoNum type="arabicPeriod"/>
            </a:pPr>
            <a:r>
              <a:rPr lang="en-GB" baseline="0" dirty="0"/>
              <a:t>There is an alternative to this activity on the </a:t>
            </a:r>
            <a:r>
              <a:rPr lang="en-GB" baseline="0"/>
              <a:t>next slide.</a:t>
            </a:r>
            <a:endParaRPr lang="en-GB" baseline="0" dirty="0"/>
          </a:p>
          <a:p>
            <a:endParaRPr lang="en-GB" dirty="0"/>
          </a:p>
          <a:p>
            <a:r>
              <a:rPr lang="en-GB" b="1" dirty="0"/>
              <a:t>Notes:</a:t>
            </a:r>
          </a:p>
          <a:p>
            <a:r>
              <a:rPr lang="en-GB" dirty="0"/>
              <a:t>All words included in this activity are previously taught vocabulary</a:t>
            </a:r>
            <a:r>
              <a:rPr lang="en-GB" baseline="0" dirty="0"/>
              <a:t> items or phonics words. ‘Normal’ [1000] is a cognate.</a:t>
            </a:r>
          </a:p>
          <a:p>
            <a:endParaRPr lang="en-GB" baseline="0" dirty="0"/>
          </a:p>
          <a:p>
            <a:r>
              <a:rPr lang="en-GB" baseline="0" dirty="0"/>
              <a:t>Weeks in which vocabulary items were taught: </a:t>
            </a:r>
          </a:p>
          <a:p>
            <a:r>
              <a:rPr lang="en-GB" baseline="0" dirty="0" err="1"/>
              <a:t>mañana</a:t>
            </a:r>
            <a:r>
              <a:rPr lang="en-GB" baseline="0" dirty="0"/>
              <a:t>, </a:t>
            </a:r>
            <a:r>
              <a:rPr lang="en-GB" baseline="0" dirty="0" err="1"/>
              <a:t>noche</a:t>
            </a:r>
            <a:r>
              <a:rPr lang="en-GB" baseline="0" dirty="0"/>
              <a:t> – 2.1.4; </a:t>
            </a:r>
            <a:r>
              <a:rPr lang="en-GB" baseline="0" dirty="0" err="1"/>
              <a:t>dónde</a:t>
            </a:r>
            <a:r>
              <a:rPr lang="en-GB" baseline="0" dirty="0"/>
              <a:t>, </a:t>
            </a:r>
            <a:r>
              <a:rPr lang="en-GB" baseline="0" dirty="0" err="1"/>
              <a:t>está</a:t>
            </a:r>
            <a:r>
              <a:rPr lang="en-GB" baseline="0" dirty="0"/>
              <a:t> – 1.1.1; </a:t>
            </a:r>
            <a:r>
              <a:rPr lang="en-GB" baseline="0" dirty="0" err="1"/>
              <a:t>cómo</a:t>
            </a:r>
            <a:r>
              <a:rPr lang="en-GB" baseline="0" dirty="0"/>
              <a:t>, </a:t>
            </a:r>
            <a:r>
              <a:rPr lang="en-GB" baseline="0" dirty="0" err="1"/>
              <a:t>muy</a:t>
            </a:r>
            <a:r>
              <a:rPr lang="en-GB" baseline="0" dirty="0"/>
              <a:t> – 1.1.2; </a:t>
            </a:r>
            <a:r>
              <a:rPr lang="en-GB" baseline="0" dirty="0" err="1"/>
              <a:t>aquí</a:t>
            </a:r>
            <a:r>
              <a:rPr lang="en-GB" baseline="0" dirty="0"/>
              <a:t>, </a:t>
            </a:r>
            <a:r>
              <a:rPr lang="en-GB" baseline="0" dirty="0" err="1"/>
              <a:t>chico</a:t>
            </a:r>
            <a:r>
              <a:rPr lang="en-GB" baseline="0" dirty="0"/>
              <a:t> – 1.2.3; </a:t>
            </a:r>
            <a:r>
              <a:rPr lang="en-GB" baseline="0" dirty="0" err="1"/>
              <a:t>oscuro</a:t>
            </a:r>
            <a:r>
              <a:rPr lang="en-GB" baseline="0" dirty="0"/>
              <a:t> – 2.2.5; </a:t>
            </a:r>
            <a:r>
              <a:rPr lang="en-GB" baseline="0" dirty="0" err="1"/>
              <a:t>profesor</a:t>
            </a:r>
            <a:r>
              <a:rPr lang="en-GB" baseline="0" dirty="0"/>
              <a:t>/a – 1.2.2; </a:t>
            </a:r>
            <a:r>
              <a:rPr lang="en-GB" baseline="0" dirty="0" err="1"/>
              <a:t>sólo</a:t>
            </a:r>
            <a:r>
              <a:rPr lang="en-GB" baseline="0" dirty="0"/>
              <a:t>, </a:t>
            </a:r>
            <a:r>
              <a:rPr lang="en-GB" baseline="0" dirty="0" err="1"/>
              <a:t>amarillo</a:t>
            </a:r>
            <a:r>
              <a:rPr lang="en-GB" baseline="0" dirty="0"/>
              <a:t> – 2.1.3; da, a – 1.2.7; </a:t>
            </a:r>
            <a:r>
              <a:rPr lang="en-GB" baseline="0" dirty="0" err="1"/>
              <a:t>quién</a:t>
            </a:r>
            <a:r>
              <a:rPr lang="en-GB" baseline="0" dirty="0"/>
              <a:t>, </a:t>
            </a:r>
            <a:r>
              <a:rPr lang="en-GB" baseline="0" dirty="0" err="1"/>
              <a:t>bien</a:t>
            </a:r>
            <a:r>
              <a:rPr lang="en-GB" baseline="0" dirty="0"/>
              <a:t> – 1.1.6; </a:t>
            </a:r>
            <a:r>
              <a:rPr lang="en-GB" baseline="0" dirty="0" err="1"/>
              <a:t>tienes</a:t>
            </a:r>
            <a:r>
              <a:rPr lang="en-GB" baseline="0" dirty="0"/>
              <a:t>, </a:t>
            </a:r>
            <a:r>
              <a:rPr lang="en-GB" baseline="0" dirty="0" err="1"/>
              <a:t>nuevo</a:t>
            </a:r>
            <a:r>
              <a:rPr lang="en-GB" baseline="0" dirty="0"/>
              <a:t> – 1.1.4; </a:t>
            </a:r>
            <a:r>
              <a:rPr lang="en-GB" baseline="0" dirty="0" err="1"/>
              <a:t>película</a:t>
            </a:r>
            <a:r>
              <a:rPr lang="en-GB" baseline="0" dirty="0"/>
              <a:t> – 1.2.6; </a:t>
            </a:r>
            <a:r>
              <a:rPr lang="en-GB" baseline="0" dirty="0" err="1"/>
              <a:t>lunes</a:t>
            </a:r>
            <a:r>
              <a:rPr lang="en-GB" baseline="0" dirty="0"/>
              <a:t> – 2.2.3; no – 1.2.1</a:t>
            </a:r>
          </a:p>
        </p:txBody>
      </p:sp>
      <p:sp>
        <p:nvSpPr>
          <p:cNvPr id="4" name="Slide Number Placeholder 3"/>
          <p:cNvSpPr>
            <a:spLocks noGrp="1"/>
          </p:cNvSpPr>
          <p:nvPr>
            <p:ph type="sldNum" sz="quarter" idx="10"/>
          </p:nvPr>
        </p:nvSpPr>
        <p:spPr/>
        <p:txBody>
          <a:bodyPr/>
          <a:lstStyle/>
          <a:p>
            <a:fld id="{C1D4AA3A-6297-4A81-B074-FA71CC375327}"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12803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Notes</a:t>
            </a:r>
            <a:r>
              <a:rPr lang="en-GB" b="1" baseline="0" dirty="0"/>
              <a:t>:</a:t>
            </a:r>
          </a:p>
          <a:p>
            <a:r>
              <a:rPr lang="en-GB" b="0" baseline="0" dirty="0"/>
              <a:t>This is the same as the previous slide apart from instead of writing the one word with either [</a:t>
            </a:r>
            <a:r>
              <a:rPr lang="en-GB" b="0" baseline="0" dirty="0" err="1"/>
              <a:t>ll</a:t>
            </a:r>
            <a:r>
              <a:rPr lang="en-GB" b="0" baseline="0" dirty="0"/>
              <a:t>] or [l], students transcribe the whole sentence. The other two parts to this activity (translation and word type recognition) are the same.</a:t>
            </a:r>
            <a:endParaRPr lang="en-GB" b="0" dirty="0"/>
          </a:p>
        </p:txBody>
      </p:sp>
      <p:sp>
        <p:nvSpPr>
          <p:cNvPr id="4" name="Slide Number Placeholder 3"/>
          <p:cNvSpPr>
            <a:spLocks noGrp="1"/>
          </p:cNvSpPr>
          <p:nvPr>
            <p:ph type="sldNum" sz="quarter" idx="10"/>
          </p:nvPr>
        </p:nvSpPr>
        <p:spPr/>
        <p:txBody>
          <a:bodyPr/>
          <a:lstStyle/>
          <a:p>
            <a:fld id="{C1D4AA3A-6297-4A81-B074-FA71CC375327}" type="slidenum">
              <a:rPr lang="en-GB" smtClean="0"/>
              <a:t>15</a:t>
            </a:fld>
            <a:endParaRPr lang="en-GB"/>
          </a:p>
        </p:txBody>
      </p:sp>
    </p:spTree>
    <p:extLst>
      <p:ext uri="{BB962C8B-B14F-4D97-AF65-F5344CB8AC3E}">
        <p14:creationId xmlns:p14="http://schemas.microsoft.com/office/powerpoint/2010/main" val="221270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a:t>
            </a:r>
            <a:r>
              <a:rPr lang="en-GB" b="1"/>
              <a:t>: </a:t>
            </a:r>
            <a:r>
              <a:rPr lang="en-GB"/>
              <a:t>to refresh </a:t>
            </a:r>
            <a:r>
              <a:rPr lang="en-GB" dirty="0"/>
              <a:t>students’ knowledge</a:t>
            </a:r>
            <a:r>
              <a:rPr lang="en-GB" baseline="0" dirty="0"/>
              <a:t> of ten previously taught adjectives that will be used in this lesson for practice of ser vs estar.</a:t>
            </a:r>
          </a:p>
          <a:p>
            <a:endParaRPr lang="en-GB" baseline="0" dirty="0"/>
          </a:p>
          <a:p>
            <a:r>
              <a:rPr lang="en-GB" b="1" baseline="0" dirty="0"/>
              <a:t>Procedure: </a:t>
            </a:r>
          </a:p>
          <a:p>
            <a:pPr marL="228600" indent="-228600">
              <a:buAutoNum type="arabicPeriod"/>
            </a:pPr>
            <a:r>
              <a:rPr lang="en-GB" b="0" baseline="0"/>
              <a:t>Ask </a:t>
            </a:r>
            <a:r>
              <a:rPr lang="en-GB" b="0" baseline="0" dirty="0"/>
              <a:t>students what the missing Spanish </a:t>
            </a:r>
            <a:r>
              <a:rPr lang="en-GB" b="0" baseline="0"/>
              <a:t>adjective is. The first letter is given to </a:t>
            </a:r>
            <a:r>
              <a:rPr lang="en-GB" b="0" baseline="0" dirty="0"/>
              <a:t>help. Teachers c</a:t>
            </a:r>
            <a:r>
              <a:rPr lang="en-GB" baseline="0" dirty="0"/>
              <a:t>lick on each rounded rectangle to reveal the missing letters.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 this lesson students will also need</a:t>
            </a:r>
            <a:r>
              <a:rPr lang="en-GB" baseline="0" dirty="0"/>
              <a:t> to think about gender agreement, </a:t>
            </a:r>
            <a:r>
              <a:rPr lang="en-GB" baseline="0"/>
              <a:t>so you </a:t>
            </a:r>
            <a:r>
              <a:rPr lang="en-GB" baseline="0" dirty="0"/>
              <a:t>could ask students to produce the correct adjective ending for the male/female characters in the images</a:t>
            </a:r>
            <a:r>
              <a:rPr lang="en-GB" baseline="0"/>
              <a:t>. You could also </a:t>
            </a:r>
            <a:r>
              <a:rPr lang="en-GB" baseline="0" dirty="0"/>
              <a:t>ask which adjective ending </a:t>
            </a:r>
            <a:r>
              <a:rPr lang="en-GB" i="0" baseline="0" dirty="0"/>
              <a:t>doesn’t</a:t>
            </a:r>
            <a:r>
              <a:rPr lang="en-GB" i="1" baseline="0" dirty="0"/>
              <a:t> </a:t>
            </a:r>
            <a:r>
              <a:rPr lang="en-GB" i="0" baseline="0" dirty="0"/>
              <a:t>change (feliz).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Notes:</a:t>
            </a:r>
          </a:p>
          <a:p>
            <a:r>
              <a:rPr lang="en-GB" baseline="0" dirty="0"/>
              <a:t>Weeks in which vocabulary items were taught: </a:t>
            </a:r>
          </a:p>
          <a:p>
            <a:r>
              <a:rPr lang="en-GB" baseline="0" dirty="0"/>
              <a:t>nervioso, tonto, raro, serio, </a:t>
            </a:r>
            <a:r>
              <a:rPr lang="en-GB" baseline="0" dirty="0" err="1"/>
              <a:t>tranquilo</a:t>
            </a:r>
            <a:r>
              <a:rPr lang="en-GB" baseline="0" dirty="0"/>
              <a:t> – 1.1.2; </a:t>
            </a:r>
            <a:r>
              <a:rPr lang="en-GB" baseline="0" dirty="0" err="1"/>
              <a:t>guapo</a:t>
            </a:r>
            <a:r>
              <a:rPr lang="en-GB" baseline="0" dirty="0"/>
              <a:t>, simpático – 1.1.3; </a:t>
            </a:r>
            <a:r>
              <a:rPr lang="en-GB" baseline="0" dirty="0" err="1"/>
              <a:t>activo</a:t>
            </a:r>
            <a:r>
              <a:rPr lang="en-GB" baseline="0" dirty="0"/>
              <a:t> – 2.1.2; </a:t>
            </a:r>
            <a:r>
              <a:rPr lang="en-GB" baseline="0" dirty="0" err="1"/>
              <a:t>feliz</a:t>
            </a:r>
            <a:r>
              <a:rPr lang="en-GB" baseline="0" dirty="0"/>
              <a:t>, aburrido – 2.2.5</a:t>
            </a:r>
          </a:p>
        </p:txBody>
      </p:sp>
      <p:sp>
        <p:nvSpPr>
          <p:cNvPr id="4" name="Slide Number Placeholder 3"/>
          <p:cNvSpPr>
            <a:spLocks noGrp="1"/>
          </p:cNvSpPr>
          <p:nvPr>
            <p:ph type="sldNum" sz="quarter" idx="10"/>
          </p:nvPr>
        </p:nvSpPr>
        <p:spPr/>
        <p:txBody>
          <a:bodyPr/>
          <a:lstStyle/>
          <a:p>
            <a:fld id="{C1D4AA3A-6297-4A81-B074-FA71CC375327}" type="slidenum">
              <a:rPr lang="en-GB" smtClean="0"/>
              <a:t>16</a:t>
            </a:fld>
            <a:endParaRPr lang="en-GB"/>
          </a:p>
        </p:txBody>
      </p:sp>
    </p:spTree>
    <p:extLst>
      <p:ext uri="{BB962C8B-B14F-4D97-AF65-F5344CB8AC3E}">
        <p14:creationId xmlns:p14="http://schemas.microsoft.com/office/powerpoint/2010/main" val="155799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a:t>
            </a:r>
            <a:r>
              <a:rPr lang="en-GB" b="0" baseline="0" dirty="0"/>
              <a:t> minute</a:t>
            </a:r>
          </a:p>
          <a:p>
            <a:endParaRPr lang="en-GB" b="0" baseline="0" dirty="0"/>
          </a:p>
          <a:p>
            <a:r>
              <a:rPr lang="en-GB" b="1" baseline="0" dirty="0"/>
              <a:t>Aim</a:t>
            </a:r>
            <a:r>
              <a:rPr lang="en-GB" b="1" baseline="0"/>
              <a:t>: </a:t>
            </a:r>
            <a:r>
              <a:rPr lang="en-GB" b="0" baseline="0"/>
              <a:t>to recap the </a:t>
            </a:r>
            <a:r>
              <a:rPr lang="en-GB" b="0" baseline="0" dirty="0"/>
              <a:t>use of ‘</a:t>
            </a:r>
            <a:r>
              <a:rPr lang="en-GB" b="0" baseline="0" dirty="0" err="1"/>
              <a:t>estoy</a:t>
            </a:r>
            <a:r>
              <a:rPr lang="en-GB" b="0" baseline="0" dirty="0"/>
              <a:t>’ and ‘</a:t>
            </a:r>
            <a:r>
              <a:rPr lang="en-GB" b="0" baseline="0"/>
              <a:t>soy’.</a:t>
            </a:r>
            <a:endParaRPr lang="en-GB" b="0" baseline="0" dirty="0"/>
          </a:p>
          <a:p>
            <a:endParaRPr lang="en-GB" b="0" baseline="0" dirty="0"/>
          </a:p>
          <a:p>
            <a:r>
              <a:rPr lang="en-GB" b="1" baseline="0" dirty="0"/>
              <a:t>Procedure:</a:t>
            </a:r>
          </a:p>
          <a:p>
            <a:pPr marL="228600" indent="-228600">
              <a:buAutoNum type="arabicPeriod"/>
            </a:pPr>
            <a:r>
              <a:rPr lang="en-GB" b="0" baseline="0"/>
              <a:t>Click </a:t>
            </a:r>
            <a:r>
              <a:rPr lang="en-GB" b="0" baseline="0" dirty="0"/>
              <a:t>to go through the slide reminding students of the different ways to say ‘I am’ in Spanish.</a:t>
            </a:r>
          </a:p>
          <a:p>
            <a:pPr marL="228600" indent="-228600">
              <a:buAutoNum type="arabicPeriod"/>
            </a:pPr>
            <a:r>
              <a:rPr lang="en-GB" b="0" baseline="0" dirty="0"/>
              <a:t>Gaps are left for teachers to ask for answers from the students of the words, uses, and examples.</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72375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1" dirty="0"/>
          </a:p>
          <a:p>
            <a:r>
              <a:rPr lang="en-GB" b="1" dirty="0"/>
              <a:t>Aim</a:t>
            </a:r>
            <a:r>
              <a:rPr lang="en-GB" b="1"/>
              <a:t>: </a:t>
            </a:r>
            <a:r>
              <a:rPr lang="en-GB" b="0"/>
              <a:t>to</a:t>
            </a:r>
            <a:r>
              <a:rPr lang="en-GB" b="0" baseline="0"/>
              <a:t> practise receptively with </a:t>
            </a:r>
            <a:r>
              <a:rPr lang="en-GB"/>
              <a:t>two </a:t>
            </a:r>
            <a:r>
              <a:rPr lang="en-GB" dirty="0"/>
              <a:t>previously</a:t>
            </a:r>
            <a:r>
              <a:rPr lang="en-GB" baseline="0" dirty="0"/>
              <a:t> taught grammar features: gender agreement on adjectives and ser vs estar for traits vs state/mood.</a:t>
            </a:r>
          </a:p>
          <a:p>
            <a:r>
              <a:rPr lang="en-GB" baseline="0" dirty="0"/>
              <a:t>‘Estoy’ and ‘soy’ were taught in Term 1.1, but introduced and practised in separate weeks to avoid overload in the first few weeks of teaching. A key aim of this activity and lesson is therefore to revisit the two verb forms together and consolidate the difference in meaning between them.</a:t>
            </a:r>
          </a:p>
          <a:p>
            <a:endParaRPr lang="en-GB" baseline="0" dirty="0"/>
          </a:p>
          <a:p>
            <a:r>
              <a:rPr lang="en-GB" b="1" baseline="0" dirty="0"/>
              <a:t>Procedure:</a:t>
            </a:r>
          </a:p>
          <a:p>
            <a:pPr marL="228600" indent="-228600">
              <a:buAutoNum type="arabicPeriod"/>
            </a:pPr>
            <a:r>
              <a:rPr lang="en-GB" b="0" baseline="0" dirty="0"/>
              <a:t>Students put a tick in either the ‘</a:t>
            </a:r>
            <a:r>
              <a:rPr lang="en-GB" b="0" baseline="0" dirty="0" err="1"/>
              <a:t>chico</a:t>
            </a:r>
            <a:r>
              <a:rPr lang="en-GB" b="0" baseline="0" dirty="0"/>
              <a:t>’, ‘</a:t>
            </a:r>
            <a:r>
              <a:rPr lang="en-GB" b="0" baseline="0" dirty="0" err="1"/>
              <a:t>chica</a:t>
            </a:r>
            <a:r>
              <a:rPr lang="en-GB" b="0" baseline="0" dirty="0"/>
              <a:t>’ or ‘</a:t>
            </a:r>
            <a:r>
              <a:rPr lang="en-GB" b="0" baseline="0" dirty="0" err="1"/>
              <a:t>puede</a:t>
            </a:r>
            <a:r>
              <a:rPr lang="en-GB" b="0" baseline="0" dirty="0"/>
              <a:t> </a:t>
            </a:r>
            <a:r>
              <a:rPr lang="en-GB" b="0" baseline="0" dirty="0" err="1"/>
              <a:t>ser</a:t>
            </a:r>
            <a:r>
              <a:rPr lang="en-GB" b="0" baseline="0" dirty="0"/>
              <a:t> </a:t>
            </a:r>
            <a:r>
              <a:rPr lang="en-GB" b="0" baseline="0" dirty="0" err="1"/>
              <a:t>chico</a:t>
            </a:r>
            <a:r>
              <a:rPr lang="en-GB" b="0" baseline="0" dirty="0"/>
              <a:t> o </a:t>
            </a:r>
            <a:r>
              <a:rPr lang="en-GB" b="0" baseline="0" dirty="0" err="1"/>
              <a:t>chica</a:t>
            </a:r>
            <a:r>
              <a:rPr lang="en-GB" b="0" baseline="0" dirty="0"/>
              <a:t>’ column, and then another in either the ‘hoy’ or ‘en general’ column.</a:t>
            </a:r>
          </a:p>
          <a:p>
            <a:pPr marL="228600" indent="-228600">
              <a:buAutoNum type="arabicPeriod"/>
            </a:pPr>
            <a:r>
              <a:rPr lang="en-GB" b="0" baseline="0"/>
              <a:t>Click </a:t>
            </a:r>
            <a:r>
              <a:rPr lang="en-GB" b="0" baseline="0" dirty="0"/>
              <a:t>to go through the individual answers question by question. </a:t>
            </a:r>
          </a:p>
          <a:p>
            <a:pPr marL="228600" indent="-228600">
              <a:buAutoNum type="arabicPeriod"/>
            </a:pPr>
            <a:r>
              <a:rPr lang="en-GB" b="0" baseline="0"/>
              <a:t>Students can also be asked to </a:t>
            </a:r>
            <a:r>
              <a:rPr lang="en-GB" b="0" baseline="0" dirty="0"/>
              <a:t>translate </a:t>
            </a:r>
            <a:r>
              <a:rPr lang="en-GB" b="0" baseline="0"/>
              <a:t>the sentences. </a:t>
            </a:r>
            <a:r>
              <a:rPr lang="en-GB" b="0" baseline="0" dirty="0"/>
              <a:t>A call out will appear for question 8 to show the meaning.</a:t>
            </a:r>
          </a:p>
          <a:p>
            <a:endParaRPr lang="en-GB" baseline="0" dirty="0"/>
          </a:p>
          <a:p>
            <a:r>
              <a:rPr lang="en-GB" baseline="0" dirty="0"/>
              <a:t> </a:t>
            </a:r>
          </a:p>
        </p:txBody>
      </p:sp>
      <p:sp>
        <p:nvSpPr>
          <p:cNvPr id="4" name="Slide Number Placeholder 3"/>
          <p:cNvSpPr>
            <a:spLocks noGrp="1"/>
          </p:cNvSpPr>
          <p:nvPr>
            <p:ph type="sldNum" sz="quarter" idx="10"/>
          </p:nvPr>
        </p:nvSpPr>
        <p:spPr/>
        <p:txBody>
          <a:bodyPr/>
          <a:lstStyle/>
          <a:p>
            <a:fld id="{C1D4AA3A-6297-4A81-B074-FA71CC375327}" type="slidenum">
              <a:rPr lang="en-GB" smtClean="0"/>
              <a:t>18</a:t>
            </a:fld>
            <a:endParaRPr lang="en-GB"/>
          </a:p>
        </p:txBody>
      </p:sp>
    </p:spTree>
    <p:extLst>
      <p:ext uri="{BB962C8B-B14F-4D97-AF65-F5344CB8AC3E}">
        <p14:creationId xmlns:p14="http://schemas.microsoft.com/office/powerpoint/2010/main" val="1530532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p>
          <a:p>
            <a:endParaRPr lang="en-GB" b="0" dirty="0"/>
          </a:p>
          <a:p>
            <a:r>
              <a:rPr lang="en-GB" b="1" dirty="0"/>
              <a:t>Aim: </a:t>
            </a:r>
            <a:r>
              <a:rPr lang="en-GB" dirty="0"/>
              <a:t>This revision slide can</a:t>
            </a:r>
            <a:r>
              <a:rPr lang="en-GB" baseline="0" dirty="0"/>
              <a:t> be used for interactive elicitation of the target grammar forms ‘</a:t>
            </a:r>
            <a:r>
              <a:rPr lang="en-GB" baseline="0" dirty="0" err="1"/>
              <a:t>estás</a:t>
            </a:r>
            <a:r>
              <a:rPr lang="en-GB" baseline="0" dirty="0"/>
              <a:t>’ and ‘</a:t>
            </a:r>
            <a:r>
              <a:rPr lang="en-GB" baseline="0" dirty="0" err="1"/>
              <a:t>eres</a:t>
            </a:r>
            <a:r>
              <a:rPr lang="en-GB" baseline="0" dirty="0"/>
              <a:t>’ and their respective functions before the subsequent activity.</a:t>
            </a:r>
          </a:p>
          <a:p>
            <a:endParaRPr lang="en-GB" baseline="0" dirty="0"/>
          </a:p>
          <a:p>
            <a:r>
              <a:rPr lang="en-GB" b="1" baseline="0" dirty="0"/>
              <a:t>Procedure:</a:t>
            </a:r>
          </a:p>
          <a:p>
            <a:r>
              <a:rPr lang="en-GB" b="0" baseline="0" dirty="0"/>
              <a:t>1. This slide follows the same procedure as the slide two slides ago revisiting ‘soy’ and ‘</a:t>
            </a:r>
            <a:r>
              <a:rPr lang="en-GB" b="0" baseline="0" dirty="0" err="1"/>
              <a:t>estoy</a:t>
            </a:r>
            <a:r>
              <a:rPr lang="en-GB" b="0" baseline="0" dirty="0"/>
              <a:t>’ and their use. Teachers click to go through the slide, with gaps to allow students to answer questions on the verbs, their use and examples.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31516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‘LL’ </a:t>
            </a:r>
            <a:r>
              <a:rPr lang="en-GB" baseline="0" dirty="0"/>
              <a:t>and then present and practise the pronunciation of the </a:t>
            </a:r>
            <a:r>
              <a:rPr lang="en-GB" b="1" baseline="0" dirty="0"/>
              <a:t>source word ‘</a:t>
            </a:r>
            <a:r>
              <a:rPr lang="en-GB" b="1" baseline="0" dirty="0" err="1"/>
              <a:t>llamar</a:t>
            </a:r>
            <a:r>
              <a:rPr lang="en-GB" b="1" baseline="0" dirty="0"/>
              <a:t>’.</a:t>
            </a:r>
            <a:endParaRPr lang="en-GB" b="0" baseline="0" dirty="0"/>
          </a:p>
          <a:p>
            <a:endParaRPr lang="en-GB" dirty="0"/>
          </a:p>
          <a:p>
            <a:r>
              <a:rPr lang="en-GB" dirty="0"/>
              <a:t>A possible gesture for this source word would be</a:t>
            </a:r>
            <a:r>
              <a:rPr lang="en-GB" baseline="0" dirty="0"/>
              <a:t> to bring an imaginary phone to your ear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129524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0" dirty="0"/>
          </a:p>
          <a:p>
            <a:r>
              <a:rPr lang="en-GB" b="1" dirty="0"/>
              <a:t>Aim</a:t>
            </a:r>
            <a:r>
              <a:rPr lang="en-GB" b="1"/>
              <a:t>: </a:t>
            </a:r>
            <a:r>
              <a:rPr lang="en-GB" b="0"/>
              <a:t>to practise </a:t>
            </a:r>
            <a:r>
              <a:rPr lang="en-GB"/>
              <a:t>understanding </a:t>
            </a:r>
            <a:r>
              <a:rPr lang="en-GB" baseline="0"/>
              <a:t>eres </a:t>
            </a:r>
            <a:r>
              <a:rPr lang="en-GB" baseline="0" dirty="0"/>
              <a:t>vs estás and gender agreement </a:t>
            </a:r>
            <a:r>
              <a:rPr lang="en-GB" baseline="0"/>
              <a:t>on adjectives in listening</a:t>
            </a:r>
            <a:endParaRPr lang="en-GB" baseline="0" dirty="0"/>
          </a:p>
          <a:p>
            <a:endParaRPr lang="en-GB" baseline="0" dirty="0"/>
          </a:p>
          <a:p>
            <a:r>
              <a:rPr lang="en-GB" b="1" baseline="0" dirty="0"/>
              <a:t>Procedure:</a:t>
            </a:r>
          </a:p>
          <a:p>
            <a:pPr marL="228600" indent="-228600">
              <a:buAutoNum type="arabicPeriod"/>
            </a:pPr>
            <a:r>
              <a:rPr lang="en-GB" baseline="0" dirty="0"/>
              <a:t>The grid can be copied into students’ books and completed by ticking/writing letters (‘A’, ‘B’, ‘A o B’). </a:t>
            </a:r>
          </a:p>
          <a:p>
            <a:pPr marL="228600" indent="-228600">
              <a:buAutoNum type="arabicPeriod"/>
            </a:pPr>
            <a:r>
              <a:rPr lang="en-GB" baseline="0"/>
              <a:t>Ensure that </a:t>
            </a:r>
            <a:r>
              <a:rPr lang="en-GB" baseline="0" dirty="0"/>
              <a:t>students understand that sometimes both pictures may be correct (i.e. on the adjectives that don’t require gender agreement).</a:t>
            </a:r>
          </a:p>
          <a:p>
            <a:pPr marL="228600" indent="-228600">
              <a:buAutoNum type="arabicPeriod"/>
            </a:pPr>
            <a:r>
              <a:rPr lang="en-GB" baseline="0" dirty="0"/>
              <a:t>The recording is played by clicking on the number buttons.</a:t>
            </a:r>
          </a:p>
          <a:p>
            <a:pPr marL="228600" indent="-228600">
              <a:buAutoNum type="arabicPeriod"/>
            </a:pPr>
            <a:r>
              <a:rPr lang="en-GB" baseline="0"/>
              <a:t>Go </a:t>
            </a:r>
            <a:r>
              <a:rPr lang="en-GB" baseline="0" dirty="0"/>
              <a:t>through the answers by clicking to show the individual answers for each question</a:t>
            </a:r>
          </a:p>
          <a:p>
            <a:pPr marL="228600" indent="-228600">
              <a:buAutoNum type="arabicPeriod"/>
            </a:pPr>
            <a:r>
              <a:rPr lang="en-GB" b="0" baseline="0"/>
              <a:t>After </a:t>
            </a:r>
            <a:r>
              <a:rPr lang="en-GB" b="0" baseline="0" dirty="0"/>
              <a:t>checking the answers, two speech bubbles appear. These can be used to elicit the translations of the two adjectives which change in English depending on use of ser/</a:t>
            </a:r>
            <a:r>
              <a:rPr lang="en-GB" b="0" baseline="0" dirty="0" err="1"/>
              <a:t>estar</a:t>
            </a:r>
            <a:r>
              <a:rPr lang="en-GB" b="0" baseline="0" dirty="0"/>
              <a:t>.</a:t>
            </a:r>
          </a:p>
          <a:p>
            <a:endParaRPr lang="en-GB" b="1" baseline="0"/>
          </a:p>
          <a:p>
            <a:pPr marL="0" indent="0">
              <a:buNone/>
            </a:pPr>
            <a:r>
              <a:rPr lang="en-GB" b="1" baseline="0"/>
              <a:t>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The activity allows for differentiation. Students could </a:t>
            </a:r>
            <a:r>
              <a:rPr lang="en-GB" i="0" baseline="0"/>
              <a:t>listen twice – the first time for estoy/soy and the second time for the gender of the adjective. Alternatively, higher ability students may be able to complete both parts of the task as they go.</a:t>
            </a:r>
            <a:endParaRPr lang="en-GB" b="1" baseline="0"/>
          </a:p>
          <a:p>
            <a:endParaRPr lang="en-GB" b="1" baseline="0" dirty="0"/>
          </a:p>
          <a:p>
            <a:r>
              <a:rPr lang="en-GB" b="1" baseline="0" dirty="0"/>
              <a:t>Transcript: </a:t>
            </a:r>
          </a:p>
          <a:p>
            <a:pPr marL="228600" indent="-228600">
              <a:buAutoNum type="arabicPeriod"/>
            </a:pPr>
            <a:r>
              <a:rPr lang="en-GB" baseline="0"/>
              <a:t>Eres nerviosa.</a:t>
            </a:r>
            <a:endParaRPr lang="en-GB" baseline="0" dirty="0"/>
          </a:p>
          <a:p>
            <a:pPr marL="228600" indent="-228600">
              <a:buAutoNum type="arabicPeriod"/>
            </a:pPr>
            <a:r>
              <a:rPr lang="en-GB" baseline="0"/>
              <a:t>Eres feliz.</a:t>
            </a:r>
            <a:endParaRPr lang="en-GB" baseline="0" dirty="0"/>
          </a:p>
          <a:p>
            <a:pPr marL="228600" indent="-228600">
              <a:buAutoNum type="arabicPeriod"/>
            </a:pPr>
            <a:r>
              <a:rPr lang="en-GB" baseline="0"/>
              <a:t>Estás aburridos.</a:t>
            </a:r>
            <a:endParaRPr lang="en-GB" baseline="0" dirty="0"/>
          </a:p>
          <a:p>
            <a:pPr marL="228600" indent="-228600">
              <a:buAutoNum type="arabicPeriod"/>
            </a:pPr>
            <a:r>
              <a:rPr lang="en-GB" baseline="0"/>
              <a:t>Eres guapa.</a:t>
            </a:r>
            <a:endParaRPr lang="en-GB" baseline="0" dirty="0"/>
          </a:p>
          <a:p>
            <a:pPr marL="228600" indent="-228600">
              <a:buAutoNum type="arabicPeriod"/>
            </a:pPr>
            <a:r>
              <a:rPr lang="en-GB" baseline="0"/>
              <a:t>Estás tranquila.</a:t>
            </a:r>
            <a:endParaRPr lang="en-GB" baseline="0" dirty="0"/>
          </a:p>
          <a:p>
            <a:pPr marL="228600" indent="-228600">
              <a:buAutoNum type="arabicPeriod"/>
            </a:pPr>
            <a:r>
              <a:rPr lang="en-GB" baseline="0"/>
              <a:t>Estás moreno.</a:t>
            </a:r>
            <a:endParaRPr lang="en-GB" baseline="0" dirty="0"/>
          </a:p>
          <a:p>
            <a:pPr marL="228600" indent="-228600">
              <a:buAutoNum type="arabicPeriod"/>
            </a:pPr>
            <a:r>
              <a:rPr lang="en-GB" baseline="0" dirty="0"/>
              <a:t>Eres serio.</a:t>
            </a:r>
          </a:p>
          <a:p>
            <a:pPr marL="228600" indent="-228600">
              <a:buAutoNum type="arabicPeriod"/>
            </a:pPr>
            <a:r>
              <a:rPr lang="en-GB" baseline="0" dirty="0"/>
              <a:t>Estás </a:t>
            </a:r>
            <a:r>
              <a:rPr lang="en-GB" baseline="0" dirty="0" err="1"/>
              <a:t>tonta</a:t>
            </a:r>
            <a:r>
              <a:rPr lang="en-GB" baseline="0" dirty="0"/>
              <a:t>.</a:t>
            </a:r>
          </a:p>
          <a:p>
            <a:pPr marL="228600" indent="-228600">
              <a:buAutoNum type="arabicPeriod"/>
            </a:pPr>
            <a:r>
              <a:rPr lang="en-GB" baseline="0"/>
              <a:t>Estás simpático.</a:t>
            </a:r>
            <a:endParaRPr lang="en-GB" baseline="0" dirty="0"/>
          </a:p>
          <a:p>
            <a:pPr marL="228600" indent="-228600">
              <a:buAutoNum type="arabicPeriod"/>
            </a:pPr>
            <a:r>
              <a:rPr lang="en-GB" baseline="0" dirty="0"/>
              <a:t>Eres alegre.</a:t>
            </a:r>
          </a:p>
          <a:p>
            <a:pPr marL="0" indent="0">
              <a:buNone/>
            </a:pPr>
            <a:endParaRPr lang="en-GB" baseline="0" dirty="0"/>
          </a:p>
          <a:p>
            <a:pPr marL="0" indent="0">
              <a:buNone/>
            </a:pPr>
            <a:endParaRPr lang="en-GB" b="1"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20</a:t>
            </a:fld>
            <a:endParaRPr lang="en-GB"/>
          </a:p>
        </p:txBody>
      </p:sp>
    </p:spTree>
    <p:extLst>
      <p:ext uri="{BB962C8B-B14F-4D97-AF65-F5344CB8AC3E}">
        <p14:creationId xmlns:p14="http://schemas.microsoft.com/office/powerpoint/2010/main" val="3239732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endParaRPr lang="en-GB" b="1" dirty="0"/>
          </a:p>
          <a:p>
            <a:r>
              <a:rPr lang="en-GB" b="1" dirty="0"/>
              <a:t>Timing: </a:t>
            </a:r>
            <a:r>
              <a:rPr lang="en-GB" b="0" dirty="0"/>
              <a:t>7</a:t>
            </a:r>
            <a:r>
              <a:rPr lang="en-GB" b="0" baseline="0" dirty="0"/>
              <a:t> minutes</a:t>
            </a:r>
            <a:endParaRPr lang="en-GB" b="1" dirty="0"/>
          </a:p>
          <a:p>
            <a:endParaRPr lang="en-GB" b="1" dirty="0"/>
          </a:p>
          <a:p>
            <a:r>
              <a:rPr lang="en-GB" b="1" dirty="0"/>
              <a:t>Aim:</a:t>
            </a:r>
            <a:r>
              <a:rPr lang="en-GB" b="1" baseline="0" dirty="0"/>
              <a:t> </a:t>
            </a:r>
            <a:r>
              <a:rPr lang="en-GB" dirty="0"/>
              <a:t>Awareness </a:t>
            </a:r>
            <a:r>
              <a:rPr lang="en-GB" baseline="0" dirty="0"/>
              <a:t>raising of L1-L2 difference in question/statement formation between Spanish and the English ‘to be’ (which uses subject-verb inversion, like the auxiliary ‘do’).</a:t>
            </a:r>
          </a:p>
          <a:p>
            <a:endParaRPr lang="en-GB" baseline="0" dirty="0"/>
          </a:p>
          <a:p>
            <a:r>
              <a:rPr lang="en-GB" b="1" baseline="0" dirty="0"/>
              <a:t>Procedure:</a:t>
            </a:r>
          </a:p>
          <a:p>
            <a:r>
              <a:rPr lang="en-GB" b="0" baseline="0" dirty="0"/>
              <a:t>1.</a:t>
            </a:r>
            <a:r>
              <a:rPr lang="en-GB" baseline="0" dirty="0"/>
              <a:t>Students listen again to 5 items from the previous activity and write either ‘P’ or ‘A’ and then write the English translation. Teachers click on the number button to play each short recording.</a:t>
            </a:r>
          </a:p>
          <a:p>
            <a:r>
              <a:rPr lang="en-GB" baseline="0" dirty="0"/>
              <a:t>2. Teachers  should make clear that the focus here is not on </a:t>
            </a:r>
            <a:r>
              <a:rPr lang="en-GB" baseline="0" dirty="0" err="1"/>
              <a:t>ser</a:t>
            </a:r>
            <a:r>
              <a:rPr lang="en-GB" baseline="0" dirty="0"/>
              <a:t> vs </a:t>
            </a:r>
            <a:r>
              <a:rPr lang="en-GB" baseline="0" dirty="0" err="1"/>
              <a:t>estar</a:t>
            </a:r>
            <a:r>
              <a:rPr lang="en-GB" baseline="0" dirty="0"/>
              <a:t> (all items use ‘eres’) but on </a:t>
            </a:r>
            <a:r>
              <a:rPr lang="en-GB" b="0" baseline="0" dirty="0"/>
              <a:t>flat vs raised intonation for question vs statement. Also, teachers should remind students that the two English forms ‘you are’ and ‘are you’ map onto a single verb in Spanish and that correct intonation is needed to convey which meaning is intended.</a:t>
            </a:r>
            <a:endParaRPr lang="en-GB" baseline="0" dirty="0"/>
          </a:p>
          <a:p>
            <a:endParaRPr lang="en-GB" baseline="0" dirty="0"/>
          </a:p>
          <a:p>
            <a:r>
              <a:rPr lang="en-GB" b="1" baseline="0" dirty="0"/>
              <a:t>Transcript:</a:t>
            </a:r>
          </a:p>
          <a:p>
            <a:pPr marL="228600" indent="-228600">
              <a:buAutoNum type="arabicPeriod"/>
            </a:pPr>
            <a:r>
              <a:rPr lang="en-GB" baseline="0" dirty="0"/>
              <a:t>¿Eres </a:t>
            </a:r>
            <a:r>
              <a:rPr lang="en-GB" baseline="0" dirty="0" err="1"/>
              <a:t>nerviosa</a:t>
            </a:r>
            <a:r>
              <a:rPr lang="en-GB" baseline="0" dirty="0"/>
              <a:t>?</a:t>
            </a:r>
          </a:p>
          <a:p>
            <a:pPr marL="228600" indent="-228600">
              <a:buAutoNum type="arabicPeriod"/>
            </a:pPr>
            <a:r>
              <a:rPr lang="en-GB" baseline="0" dirty="0"/>
              <a:t>Eres </a:t>
            </a:r>
            <a:r>
              <a:rPr lang="en-GB" baseline="0" dirty="0" err="1"/>
              <a:t>feliz</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dirty="0"/>
              <a:t>Eres </a:t>
            </a:r>
            <a:r>
              <a:rPr lang="en-GB" dirty="0" err="1"/>
              <a:t>serio</a:t>
            </a:r>
            <a:r>
              <a:rPr lang="en-GB" baseline="0" dirty="0"/>
              <a:t>?</a:t>
            </a:r>
            <a:endParaRPr lang="en-GB" dirty="0"/>
          </a:p>
          <a:p>
            <a:pPr marL="228600" indent="-228600">
              <a:buAutoNum type="arabicPeriod"/>
            </a:pPr>
            <a:r>
              <a:rPr lang="en-GB" dirty="0"/>
              <a:t>Eres </a:t>
            </a:r>
            <a:r>
              <a:rPr lang="en-GB" dirty="0" err="1"/>
              <a:t>alegre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dirty="0"/>
              <a:t>Eres </a:t>
            </a:r>
            <a:r>
              <a:rPr lang="en-GB" dirty="0" err="1"/>
              <a:t>guapa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afirmación</a:t>
            </a:r>
            <a:r>
              <a:rPr lang="en-GB" baseline="0" dirty="0"/>
              <a:t> [2892]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21</a:t>
            </a:fld>
            <a:endParaRPr lang="en-GB"/>
          </a:p>
        </p:txBody>
      </p:sp>
    </p:spTree>
    <p:extLst>
      <p:ext uri="{BB962C8B-B14F-4D97-AF65-F5344CB8AC3E}">
        <p14:creationId xmlns:p14="http://schemas.microsoft.com/office/powerpoint/2010/main" val="2752805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0" dirty="0"/>
          </a:p>
          <a:p>
            <a:r>
              <a:rPr lang="en-GB" b="1" dirty="0"/>
              <a:t>Aim</a:t>
            </a:r>
            <a:r>
              <a:rPr lang="en-GB" b="1"/>
              <a:t>: </a:t>
            </a:r>
            <a:r>
              <a:rPr lang="en-GB" b="0"/>
              <a:t>to</a:t>
            </a:r>
            <a:r>
              <a:rPr lang="en-GB" b="1"/>
              <a:t> </a:t>
            </a:r>
            <a:r>
              <a:rPr lang="en-GB"/>
              <a:t>bring</a:t>
            </a:r>
            <a:r>
              <a:rPr lang="en-GB" baseline="0"/>
              <a:t> </a:t>
            </a:r>
            <a:r>
              <a:rPr lang="en-GB"/>
              <a:t>together </a:t>
            </a:r>
            <a:r>
              <a:rPr lang="en-GB" dirty="0"/>
              <a:t>the four verbs revised in the lesson so</a:t>
            </a:r>
            <a:r>
              <a:rPr lang="en-GB" baseline="0" dirty="0"/>
              <a:t> far: estoy, estás, soy and eres. It is essentially a ‘who am I’ activity.</a:t>
            </a:r>
          </a:p>
          <a:p>
            <a:endParaRPr lang="en-GB" baseline="0" dirty="0"/>
          </a:p>
          <a:p>
            <a:r>
              <a:rPr lang="en-GB" b="1" baseline="0" dirty="0"/>
              <a:t>Procedure:</a:t>
            </a:r>
          </a:p>
          <a:p>
            <a:pPr marL="228600" indent="-228600">
              <a:buAutoNum type="arabicPeriod"/>
            </a:pPr>
            <a:r>
              <a:rPr lang="en-GB" dirty="0"/>
              <a:t>Students will be asking questions</a:t>
            </a:r>
            <a:r>
              <a:rPr lang="en-GB" baseline="0" dirty="0"/>
              <a:t> with ‘estás’ and ‘eres’ and will be encouraged to give full answers using ‘estoy’ and soy’ (see next slide).</a:t>
            </a:r>
          </a:p>
          <a:p>
            <a:pPr marL="228600" indent="-228600">
              <a:buAutoNum type="arabicPeriod"/>
            </a:pPr>
            <a:r>
              <a:rPr lang="en-GB" baseline="0" dirty="0"/>
              <a:t>This slide explains the speaking / listening activity, and the next slide will give an example.</a:t>
            </a:r>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22</a:t>
            </a:fld>
            <a:endParaRPr lang="en-GB"/>
          </a:p>
        </p:txBody>
      </p:sp>
    </p:spTree>
    <p:extLst>
      <p:ext uri="{BB962C8B-B14F-4D97-AF65-F5344CB8AC3E}">
        <p14:creationId xmlns:p14="http://schemas.microsoft.com/office/powerpoint/2010/main" val="402399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a:t>
            </a:r>
            <a:r>
              <a:rPr lang="en-GB" b="0" baseline="0" dirty="0"/>
              <a:t>help </a:t>
            </a:r>
            <a:r>
              <a:rPr lang="en-GB" b="0" baseline="0"/>
              <a:t>students understand </a:t>
            </a:r>
            <a:r>
              <a:rPr lang="en-GB" b="0" baseline="0" dirty="0"/>
              <a:t>the </a:t>
            </a:r>
            <a:r>
              <a:rPr lang="en-GB" b="0" baseline="0"/>
              <a:t>speaking activity.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slide gives and example of how students should conduct the speaking/listening activity. Teachers click to go through the slide.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Encourage </a:t>
            </a:r>
            <a:r>
              <a:rPr lang="en-GB" baseline="0" dirty="0"/>
              <a:t>the person answering the questions to answer in full sentences, rather than just with ‘</a:t>
            </a:r>
            <a:r>
              <a:rPr lang="en-GB" baseline="0" dirty="0" err="1"/>
              <a:t>sí</a:t>
            </a:r>
            <a:r>
              <a:rPr lang="en-GB" baseline="0" dirty="0"/>
              <a:t>’ o ‘no’. In this way, ‘estoy’ and ‘soy’ can be practised, in addition to ‘eres’ and ‘estás’.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 alternative, if practice of 1</a:t>
            </a:r>
            <a:r>
              <a:rPr lang="en-GB" baseline="30000" dirty="0"/>
              <a:t>st</a:t>
            </a:r>
            <a:r>
              <a:rPr lang="en-GB" baseline="0" dirty="0"/>
              <a:t> person singular forms is priority, is to slightly change the task design: person A simply describes him/herself to the Person B, without asking questions. So, person A would say ‘Estoy serio’ and the Person B would then listen and try to identify which card matches. Eventually, Person B can ask, e.g., ‘¿Eres el candidato C?’, based on the answers previously given.</a:t>
            </a:r>
          </a:p>
        </p:txBody>
      </p:sp>
      <p:sp>
        <p:nvSpPr>
          <p:cNvPr id="4" name="Slide Number Placeholder 3"/>
          <p:cNvSpPr>
            <a:spLocks noGrp="1"/>
          </p:cNvSpPr>
          <p:nvPr>
            <p:ph type="sldNum" sz="quarter" idx="10"/>
          </p:nvPr>
        </p:nvSpPr>
        <p:spPr/>
        <p:txBody>
          <a:bodyPr/>
          <a:lstStyle/>
          <a:p>
            <a:fld id="{C1D4AA3A-6297-4A81-B074-FA71CC375327}" type="slidenum">
              <a:rPr lang="en-GB" smtClean="0"/>
              <a:t>23</a:t>
            </a:fld>
            <a:endParaRPr lang="en-GB"/>
          </a:p>
        </p:txBody>
      </p:sp>
    </p:spTree>
    <p:extLst>
      <p:ext uri="{BB962C8B-B14F-4D97-AF65-F5344CB8AC3E}">
        <p14:creationId xmlns:p14="http://schemas.microsoft.com/office/powerpoint/2010/main" val="4264773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b="0" baseline="0" dirty="0"/>
              <a:t>Students refer to the cards on this slide to pick the candidate they are when answering.</a:t>
            </a:r>
          </a:p>
          <a:p>
            <a:pPr marL="228600" indent="-228600">
              <a:buAutoNum type="arabicPeriod"/>
            </a:pPr>
            <a:r>
              <a:rPr lang="en-GB" dirty="0"/>
              <a:t>The same 7 adjectives are used on each of the cards. The only</a:t>
            </a:r>
            <a:r>
              <a:rPr lang="en-GB" baseline="0" dirty="0"/>
              <a:t> difference is whether the adjective is ‘today’ (requiring estar) or ‘in general’ (requiring ser). </a:t>
            </a:r>
          </a:p>
          <a:p>
            <a:pPr marL="228600" indent="-228600">
              <a:buAutoNum type="arabicPeriod"/>
            </a:pPr>
            <a:r>
              <a:rPr lang="en-GB" baseline="0" dirty="0"/>
              <a:t>In this way, the only way to complete the activity is for student A to ask questions using ‘estás’ or ‘eres’ and for student B to understand that these refer to state and trait respectively.</a:t>
            </a:r>
          </a:p>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24</a:t>
            </a:fld>
            <a:endParaRPr lang="en-GB"/>
          </a:p>
        </p:txBody>
      </p:sp>
    </p:spTree>
    <p:extLst>
      <p:ext uri="{BB962C8B-B14F-4D97-AF65-F5344CB8AC3E}">
        <p14:creationId xmlns:p14="http://schemas.microsoft.com/office/powerpoint/2010/main" val="605663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Revisiting of SSCs [LL], [L]</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AR verbs revisited in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person singular, 3</a:t>
            </a:r>
            <a:r>
              <a:rPr lang="en-GB" sz="1200" b="0" i="0" baseline="30000" dirty="0">
                <a:solidFill>
                  <a:schemeClr val="dk1"/>
                </a:solidFill>
                <a:latin typeface="+mn-lt"/>
                <a:ea typeface="Calibri"/>
                <a:cs typeface="Calibri"/>
                <a:sym typeface="Calibri"/>
              </a:rPr>
              <a:t>rd</a:t>
            </a:r>
            <a:r>
              <a:rPr lang="en-GB" sz="1200" b="0" i="0" baseline="0" dirty="0">
                <a:solidFill>
                  <a:schemeClr val="dk1"/>
                </a:solidFill>
                <a:latin typeface="+mn-lt"/>
                <a:ea typeface="Calibri"/>
                <a:cs typeface="Calibri"/>
                <a:sym typeface="Calibri"/>
              </a:rPr>
              <a:t> person singular and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person plural. (Opportunity to revisit 3</a:t>
            </a:r>
            <a:r>
              <a:rPr lang="en-GB" sz="1200" b="0" i="0" baseline="30000" dirty="0">
                <a:solidFill>
                  <a:schemeClr val="dk1"/>
                </a:solidFill>
                <a:latin typeface="+mn-lt"/>
                <a:ea typeface="Calibri"/>
                <a:cs typeface="Calibri"/>
                <a:sym typeface="Calibri"/>
              </a:rPr>
              <a:t>rd</a:t>
            </a:r>
            <a:r>
              <a:rPr lang="en-GB" sz="1200" b="0" i="0" baseline="0" dirty="0">
                <a:solidFill>
                  <a:schemeClr val="dk1"/>
                </a:solidFill>
                <a:latin typeface="+mn-lt"/>
                <a:ea typeface="Calibri"/>
                <a:cs typeface="Calibri"/>
                <a:sym typeface="Calibri"/>
              </a:rPr>
              <a:t> person plural if appropriate/desired)</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Adverbs of location and del vs de la</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No new vocabulary</a:t>
            </a:r>
            <a:r>
              <a:rPr lang="en-GB" b="1" baseline="0" dirty="0"/>
              <a:t> this week. A range of vocabulary is revisited.</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 of </a:t>
            </a:r>
            <a:r>
              <a:rPr lang="es-ES" dirty="0" err="1"/>
              <a:t>frequency</a:t>
            </a:r>
            <a:r>
              <a:rPr lang="es-ES" baseline="0" dirty="0"/>
              <a:t> </a:t>
            </a:r>
            <a:r>
              <a:rPr lang="es-ES" baseline="0" dirty="0" err="1"/>
              <a:t>on</a:t>
            </a:r>
            <a:r>
              <a:rPr lang="es-ES" baseline="0" dirty="0"/>
              <a:t> </a:t>
            </a:r>
            <a:r>
              <a:rPr lang="es-ES" baseline="0" dirty="0" err="1"/>
              <a:t>subsequent</a:t>
            </a:r>
            <a:r>
              <a:rPr lang="es-ES" baseline="0" dirty="0"/>
              <a:t> </a:t>
            </a:r>
            <a:r>
              <a:rPr lang="es-ES" baseline="0" dirty="0" err="1"/>
              <a:t>slides</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724873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a:t>
            </a:r>
            <a:r>
              <a:rPr lang="en-GB" b="0" dirty="0"/>
              <a:t>4 minutes</a:t>
            </a:r>
          </a:p>
          <a:p>
            <a:endParaRPr lang="en-GB" b="0" dirty="0"/>
          </a:p>
          <a:p>
            <a:r>
              <a:rPr lang="en-GB" b="1" dirty="0"/>
              <a:t>Aim</a:t>
            </a:r>
            <a:r>
              <a:rPr lang="en-GB" b="1"/>
              <a:t>: </a:t>
            </a:r>
            <a:r>
              <a:rPr lang="x-none"/>
              <a:t>to </a:t>
            </a:r>
            <a:r>
              <a:rPr lang="en-GB" dirty="0"/>
              <a:t>help students </a:t>
            </a:r>
            <a:r>
              <a:rPr lang="x-none" dirty="0"/>
              <a:t>practi</a:t>
            </a:r>
            <a:r>
              <a:rPr lang="en-GB" dirty="0"/>
              <a:t>s</a:t>
            </a:r>
            <a:r>
              <a:rPr lang="x-none" dirty="0"/>
              <a:t>e </a:t>
            </a:r>
            <a:r>
              <a:rPr lang="en-GB" dirty="0"/>
              <a:t>distinguishing</a:t>
            </a:r>
            <a:r>
              <a:rPr lang="en-GB" baseline="0" dirty="0"/>
              <a:t> between</a:t>
            </a:r>
            <a:r>
              <a:rPr lang="en-GB" dirty="0"/>
              <a:t> between </a:t>
            </a:r>
            <a:r>
              <a:rPr lang="x-none"/>
              <a:t>the S</a:t>
            </a:r>
            <a:r>
              <a:rPr lang="en-GB"/>
              <a:t>S</a:t>
            </a:r>
            <a:r>
              <a:rPr lang="x-none"/>
              <a:t>Cs </a:t>
            </a:r>
            <a:r>
              <a:rPr lang="x-none" dirty="0"/>
              <a:t>revisited this week, </a:t>
            </a:r>
            <a:r>
              <a:rPr lang="en-GB" sz="1200" b="0" i="0" dirty="0">
                <a:solidFill>
                  <a:schemeClr val="dk1"/>
                </a:solidFill>
                <a:latin typeface="+mn-lt"/>
                <a:ea typeface="Calibri"/>
                <a:cs typeface="Calibri"/>
                <a:sym typeface="Calibri"/>
              </a:rPr>
              <a:t>[LL]</a:t>
            </a:r>
            <a:r>
              <a:rPr lang="en-GB" sz="1200" b="0" i="0" baseline="0" dirty="0">
                <a:solidFill>
                  <a:schemeClr val="dk1"/>
                </a:solidFill>
                <a:latin typeface="+mn-lt"/>
                <a:ea typeface="Calibri"/>
                <a:cs typeface="Calibri"/>
                <a:sym typeface="Calibri"/>
              </a:rPr>
              <a:t> and</a:t>
            </a:r>
            <a:r>
              <a:rPr lang="en-GB" sz="1200" b="0" i="0" dirty="0">
                <a:solidFill>
                  <a:schemeClr val="dk1"/>
                </a:solidFill>
                <a:latin typeface="+mn-lt"/>
                <a:ea typeface="Calibri"/>
                <a:cs typeface="Calibri"/>
                <a:sym typeface="Calibri"/>
              </a:rPr>
              <a:t> [L]. </a:t>
            </a:r>
          </a:p>
          <a:p>
            <a:endParaRPr lang="en-GB" sz="1200" b="0" i="0" dirty="0">
              <a:solidFill>
                <a:schemeClr val="dk1"/>
              </a:solidFill>
              <a:latin typeface="+mn-lt"/>
              <a:ea typeface="Calibri"/>
              <a:cs typeface="Calibri"/>
              <a:sym typeface="Calibri"/>
            </a:endParaRPr>
          </a:p>
          <a:p>
            <a:r>
              <a:rPr lang="en-GB" sz="1200" b="1" i="0" dirty="0">
                <a:solidFill>
                  <a:schemeClr val="dk1"/>
                </a:solidFill>
                <a:latin typeface="+mn-lt"/>
                <a:ea typeface="Calibri"/>
                <a:cs typeface="Calibri"/>
                <a:sym typeface="Calibri"/>
              </a:rPr>
              <a:t>Procedure:</a:t>
            </a:r>
          </a:p>
          <a:p>
            <a:pPr marL="228600" indent="-228600">
              <a:buAutoNum type="arabicPeriod"/>
            </a:pPr>
            <a:r>
              <a:rPr lang="en-GB" sz="1200" b="0" i="0" dirty="0">
                <a:solidFill>
                  <a:schemeClr val="dk1"/>
                </a:solidFill>
                <a:latin typeface="+mn-lt"/>
                <a:ea typeface="Calibri"/>
                <a:cs typeface="Calibri"/>
                <a:sym typeface="Calibri"/>
              </a:rPr>
              <a:t>Students listen to the recording and write down the words in the corresponding column. Then, students can write the meaning in English.</a:t>
            </a:r>
          </a:p>
          <a:p>
            <a:pPr marL="228600" indent="-228600">
              <a:buAutoNum type="arabicPeriod"/>
            </a:pPr>
            <a:r>
              <a:rPr lang="en-GB" sz="1200" b="0" i="0">
                <a:solidFill>
                  <a:schemeClr val="dk1"/>
                </a:solidFill>
                <a:latin typeface="+mn-lt"/>
                <a:ea typeface="Calibri"/>
                <a:cs typeface="Calibri"/>
                <a:sym typeface="Calibri"/>
              </a:rPr>
              <a:t>Play </a:t>
            </a:r>
            <a:r>
              <a:rPr lang="en-GB" sz="1200" b="0" i="0" dirty="0">
                <a:solidFill>
                  <a:schemeClr val="dk1"/>
                </a:solidFill>
                <a:latin typeface="+mn-lt"/>
                <a:ea typeface="Calibri"/>
                <a:cs typeface="Calibri"/>
                <a:sym typeface="Calibri"/>
              </a:rPr>
              <a:t>the recording by clicking on the speaker button. The recording</a:t>
            </a:r>
            <a:r>
              <a:rPr lang="en-GB" sz="1200" b="0" i="0" baseline="0" dirty="0">
                <a:solidFill>
                  <a:schemeClr val="dk1"/>
                </a:solidFill>
                <a:latin typeface="+mn-lt"/>
                <a:ea typeface="Calibri"/>
                <a:cs typeface="Calibri"/>
                <a:sym typeface="Calibri"/>
              </a:rPr>
              <a:t> can be paused if needed.</a:t>
            </a:r>
          </a:p>
          <a:p>
            <a:pPr marL="228600" indent="-228600">
              <a:buAutoNum type="arabicPeriod"/>
            </a:pPr>
            <a:r>
              <a:rPr lang="en-GB" sz="1200" b="0" i="0" baseline="0">
                <a:solidFill>
                  <a:schemeClr val="dk1"/>
                </a:solidFill>
                <a:latin typeface="+mn-lt"/>
                <a:ea typeface="Calibri"/>
                <a:cs typeface="Calibri"/>
                <a:sym typeface="Calibri"/>
              </a:rPr>
              <a:t>Click </a:t>
            </a:r>
            <a:r>
              <a:rPr lang="en-GB" sz="1200" b="0" i="0" baseline="0" dirty="0">
                <a:solidFill>
                  <a:schemeClr val="dk1"/>
                </a:solidFill>
                <a:latin typeface="+mn-lt"/>
                <a:ea typeface="Calibri"/>
                <a:cs typeface="Calibri"/>
                <a:sym typeface="Calibri"/>
              </a:rPr>
              <a:t>to show the show the </a:t>
            </a:r>
            <a:r>
              <a:rPr lang="en-GB" sz="1200" b="0" i="0" baseline="0" dirty="0">
                <a:solidFill>
                  <a:schemeClr val="dk1"/>
                </a:solidFill>
                <a:latin typeface="+mn-lt"/>
                <a:ea typeface="+mn-ea"/>
                <a:cs typeface="Calibri"/>
                <a:sym typeface="Calibri"/>
              </a:rPr>
              <a:t>a</a:t>
            </a:r>
            <a:r>
              <a:rPr lang="en-GB" sz="1200" b="0" i="0" dirty="0">
                <a:solidFill>
                  <a:schemeClr val="dk1"/>
                </a:solidFill>
                <a:latin typeface="+mn-lt"/>
                <a:cs typeface="Calibri"/>
                <a:sym typeface="Calibri"/>
              </a:rPr>
              <a:t>nswers which appear in the order in</a:t>
            </a:r>
            <a:r>
              <a:rPr lang="en-GB" sz="1200" b="0" i="0" baseline="0" dirty="0">
                <a:solidFill>
                  <a:schemeClr val="dk1"/>
                </a:solidFill>
                <a:latin typeface="+mn-lt"/>
                <a:cs typeface="Calibri"/>
                <a:sym typeface="Calibri"/>
              </a:rPr>
              <a:t> which words are said in the audio recording. The translations are then revealed by clicking after all the Spanish words have been revealed.</a:t>
            </a:r>
            <a:endParaRPr lang="x-none" dirty="0"/>
          </a:p>
          <a:p>
            <a:endParaRPr lang="x-none" dirty="0"/>
          </a:p>
          <a:p>
            <a:r>
              <a:rPr lang="en-GB" b="1" dirty="0"/>
              <a:t>Notes</a:t>
            </a:r>
          </a:p>
          <a:p>
            <a:r>
              <a:rPr lang="en-GB" dirty="0"/>
              <a:t>All words included in this activity are previously taught vocabulary</a:t>
            </a:r>
            <a:r>
              <a:rPr lang="en-GB" baseline="0" dirty="0"/>
              <a:t> items or phonics words. ‘Paella’ is a word that might be challenging. It has appeared in one activity in 2.2.3.</a:t>
            </a:r>
          </a:p>
          <a:p>
            <a:endParaRPr lang="en-GB" baseline="0" dirty="0"/>
          </a:p>
          <a:p>
            <a:r>
              <a:rPr lang="en-GB" baseline="0" dirty="0"/>
              <a:t>Weeks in which vocabulary items were taught: </a:t>
            </a:r>
          </a:p>
          <a:p>
            <a:r>
              <a:rPr lang="en-GB" baseline="0" dirty="0" err="1"/>
              <a:t>listo</a:t>
            </a:r>
            <a:r>
              <a:rPr lang="en-GB" baseline="0" dirty="0"/>
              <a:t> [1684] – 1.1.2; </a:t>
            </a:r>
            <a:r>
              <a:rPr lang="en-GB" baseline="0" dirty="0" err="1"/>
              <a:t>letra</a:t>
            </a:r>
            <a:r>
              <a:rPr lang="en-GB" baseline="0" dirty="0"/>
              <a:t> [977]– 1.1.4; </a:t>
            </a:r>
            <a:r>
              <a:rPr lang="en-GB" baseline="0" dirty="0" err="1"/>
              <a:t>regalo</a:t>
            </a:r>
            <a:r>
              <a:rPr lang="en-GB" baseline="0" dirty="0"/>
              <a:t> [1986]– 1.2.7; </a:t>
            </a:r>
            <a:r>
              <a:rPr lang="en-GB" baseline="0" dirty="0" err="1"/>
              <a:t>iglesia</a:t>
            </a:r>
            <a:r>
              <a:rPr lang="en-GB" baseline="0" dirty="0"/>
              <a:t> [437]– 1.2.5; </a:t>
            </a:r>
            <a:r>
              <a:rPr lang="es-ES" sz="1200" b="0" i="0" kern="1200" dirty="0">
                <a:solidFill>
                  <a:schemeClr val="tx1"/>
                </a:solidFill>
                <a:effectLst/>
                <a:latin typeface="+mn-lt"/>
                <a:ea typeface="+mn-ea"/>
                <a:cs typeface="+mn-cs"/>
              </a:rPr>
              <a:t>tranquilo [1073]</a:t>
            </a:r>
            <a:r>
              <a:rPr lang="en-GB" baseline="0" dirty="0"/>
              <a:t> – 1.1.2; </a:t>
            </a:r>
            <a:r>
              <a:rPr lang="es-ES" sz="1200" b="0" i="0" kern="1200" dirty="0">
                <a:solidFill>
                  <a:schemeClr val="tx1"/>
                </a:solidFill>
                <a:effectLst/>
                <a:latin typeface="+mn-lt"/>
                <a:ea typeface="+mn-ea"/>
                <a:cs typeface="+mn-cs"/>
              </a:rPr>
              <a:t>julio [659]</a:t>
            </a:r>
            <a:r>
              <a:rPr lang="en-GB" baseline="0" dirty="0"/>
              <a:t>– 3.1.1; </a:t>
            </a:r>
            <a:r>
              <a:rPr lang="en-GB" baseline="0" dirty="0" err="1"/>
              <a:t>llave</a:t>
            </a:r>
            <a:r>
              <a:rPr lang="en-GB" baseline="0" dirty="0"/>
              <a:t>– SCC 1.1.4 and 3.1.3; </a:t>
            </a:r>
            <a:r>
              <a:rPr lang="es-ES" sz="1200" b="0" i="0" kern="1200" dirty="0">
                <a:solidFill>
                  <a:schemeClr val="tx1"/>
                </a:solidFill>
                <a:effectLst/>
                <a:latin typeface="+mn-lt"/>
                <a:ea typeface="+mn-ea"/>
                <a:cs typeface="+mn-cs"/>
              </a:rPr>
              <a:t>botella [1878]</a:t>
            </a:r>
            <a:r>
              <a:rPr lang="en-GB" baseline="0" dirty="0"/>
              <a:t>– 1.1.5; </a:t>
            </a:r>
            <a:r>
              <a:rPr lang="en-GB" baseline="0" dirty="0" err="1"/>
              <a:t>llamar</a:t>
            </a:r>
            <a:r>
              <a:rPr lang="en-GB" baseline="0" dirty="0"/>
              <a:t> – SCC 1.1.4 and 3.1.3; </a:t>
            </a:r>
            <a:r>
              <a:rPr lang="es-ES" sz="1200" b="0" i="0" kern="1200" dirty="0">
                <a:solidFill>
                  <a:schemeClr val="tx1"/>
                </a:solidFill>
                <a:effectLst/>
                <a:latin typeface="+mn-lt"/>
                <a:ea typeface="+mn-ea"/>
                <a:cs typeface="+mn-cs"/>
              </a:rPr>
              <a:t>amarillo [1381]</a:t>
            </a:r>
            <a:r>
              <a:rPr lang="en-GB" baseline="0" dirty="0"/>
              <a:t>– 2.1.3; </a:t>
            </a:r>
            <a:r>
              <a:rPr lang="es-ES" sz="1200" b="0" i="0" kern="1200" dirty="0">
                <a:solidFill>
                  <a:schemeClr val="tx1"/>
                </a:solidFill>
                <a:effectLst/>
                <a:latin typeface="+mn-lt"/>
                <a:ea typeface="+mn-ea"/>
                <a:cs typeface="+mn-cs"/>
              </a:rPr>
              <a:t>caballo [907] </a:t>
            </a:r>
            <a:r>
              <a:rPr lang="en-GB" baseline="0" dirty="0"/>
              <a:t>– 1.1.5</a:t>
            </a:r>
          </a:p>
        </p:txBody>
      </p:sp>
      <p:sp>
        <p:nvSpPr>
          <p:cNvPr id="4" name="Marcador de número de diapositiva 3"/>
          <p:cNvSpPr>
            <a:spLocks noGrp="1"/>
          </p:cNvSpPr>
          <p:nvPr>
            <p:ph type="sldNum" sz="quarter" idx="5"/>
          </p:nvPr>
        </p:nvSpPr>
        <p:spPr/>
        <p:txBody>
          <a:bodyPr/>
          <a:lstStyle/>
          <a:p>
            <a:fld id="{C1D4AA3A-6297-4A81-B074-FA71CC375327}" type="slidenum">
              <a:rPr lang="en-GB" smtClean="0"/>
              <a:t>26</a:t>
            </a:fld>
            <a:endParaRPr lang="en-GB"/>
          </a:p>
        </p:txBody>
      </p:sp>
    </p:spTree>
    <p:extLst>
      <p:ext uri="{BB962C8B-B14F-4D97-AF65-F5344CB8AC3E}">
        <p14:creationId xmlns:p14="http://schemas.microsoft.com/office/powerpoint/2010/main" val="3390198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4 minutes</a:t>
            </a:r>
          </a:p>
          <a:p>
            <a:endParaRPr lang="en-GB" b="0" dirty="0"/>
          </a:p>
          <a:p>
            <a:r>
              <a:rPr lang="en-GB" b="1" dirty="0"/>
              <a:t>Aim</a:t>
            </a:r>
            <a:r>
              <a:rPr lang="en-GB" b="1"/>
              <a:t>: </a:t>
            </a:r>
            <a:r>
              <a:rPr lang="en-GB" b="0"/>
              <a:t>v</a:t>
            </a:r>
            <a:r>
              <a:rPr lang="en-GB"/>
              <a:t>ocabulary</a:t>
            </a:r>
            <a:r>
              <a:rPr lang="en-GB" baseline="0"/>
              <a:t> revision. </a:t>
            </a:r>
            <a:r>
              <a:rPr lang="en-GB" baseline="0" dirty="0"/>
              <a:t>This activity revisits a number of previously taught nouns and adjectives. It can be used to also remind students of post-nominal position of adjectives in Spanish and gender agreement (where relevant).</a:t>
            </a:r>
          </a:p>
          <a:p>
            <a:endParaRPr lang="en-GB" baseline="0" dirty="0"/>
          </a:p>
          <a:p>
            <a:r>
              <a:rPr lang="en-GB" b="1" baseline="0" dirty="0"/>
              <a:t>Procedure:</a:t>
            </a:r>
          </a:p>
          <a:p>
            <a:pPr marL="228600" indent="-228600">
              <a:buAutoNum type="arabicPeriod"/>
            </a:pPr>
            <a:r>
              <a:rPr lang="en-GB" b="0" baseline="0" dirty="0"/>
              <a:t>Students use the picture and first letters to write the missing noun and adjective.</a:t>
            </a:r>
          </a:p>
          <a:p>
            <a:pPr marL="228600" indent="-228600">
              <a:buAutoNum type="arabicPeriod"/>
            </a:pPr>
            <a:r>
              <a:rPr lang="en-GB" b="0" baseline="0" dirty="0"/>
              <a:t>Answers are revealed by clicking twice, once for the original letters to disappear, and once for the phrase to appear.</a:t>
            </a:r>
          </a:p>
          <a:p>
            <a:pPr marL="228600" indent="-228600">
              <a:buAutoNum type="arabicPeriod"/>
            </a:pPr>
            <a:r>
              <a:rPr lang="en-GB" baseline="0" dirty="0"/>
              <a:t>A possible extension is to ask students for their own examples of such noun-verb combinations.</a:t>
            </a:r>
            <a:endParaRPr lang="en-GB" dirty="0"/>
          </a:p>
          <a:p>
            <a:endParaRPr lang="en-GB" baseline="0" dirty="0"/>
          </a:p>
          <a:p>
            <a:r>
              <a:rPr lang="en-GB" b="1" baseline="0" dirty="0"/>
              <a:t>Notes:</a:t>
            </a:r>
          </a:p>
          <a:p>
            <a:r>
              <a:rPr lang="en-GB" baseline="0" dirty="0"/>
              <a:t>Word, when previously taught and frequency ranking:</a:t>
            </a:r>
          </a:p>
          <a:p>
            <a:r>
              <a:rPr lang="en-GB" baseline="0" dirty="0" err="1"/>
              <a:t>bolígrafo</a:t>
            </a:r>
            <a:r>
              <a:rPr lang="en-GB" baseline="0" dirty="0"/>
              <a:t> 1.1.4 [&gt;5000]; </a:t>
            </a:r>
            <a:r>
              <a:rPr lang="en-GB" baseline="0" dirty="0" err="1"/>
              <a:t>amarillo</a:t>
            </a:r>
            <a:r>
              <a:rPr lang="en-GB" baseline="0" dirty="0"/>
              <a:t> 2.1.3 [1381]; </a:t>
            </a:r>
            <a:r>
              <a:rPr lang="en-GB" baseline="0" dirty="0" err="1"/>
              <a:t>edifico</a:t>
            </a:r>
            <a:r>
              <a:rPr lang="en-GB" baseline="0" dirty="0"/>
              <a:t> 1.2.6 [857]; </a:t>
            </a:r>
            <a:r>
              <a:rPr lang="en-GB" baseline="0" dirty="0" err="1"/>
              <a:t>feo</a:t>
            </a:r>
            <a:r>
              <a:rPr lang="en-GB" baseline="0" dirty="0"/>
              <a:t> 1.2.4 [2373]; </a:t>
            </a:r>
            <a:r>
              <a:rPr lang="en-GB" baseline="0" dirty="0" err="1"/>
              <a:t>periódico</a:t>
            </a:r>
            <a:r>
              <a:rPr lang="en-GB" baseline="0" dirty="0"/>
              <a:t> 1.1.5 [1026]; </a:t>
            </a:r>
            <a:r>
              <a:rPr lang="en-GB" baseline="0" dirty="0" err="1"/>
              <a:t>barato</a:t>
            </a:r>
            <a:r>
              <a:rPr lang="en-GB" baseline="0" dirty="0"/>
              <a:t> 1.2.4 [2164]; </a:t>
            </a:r>
            <a:r>
              <a:rPr lang="en-GB" baseline="0" dirty="0" err="1"/>
              <a:t>película</a:t>
            </a:r>
            <a:r>
              <a:rPr lang="en-GB" baseline="0" dirty="0"/>
              <a:t> 1.2.6 [543]; </a:t>
            </a:r>
            <a:r>
              <a:rPr lang="en-GB" baseline="0" dirty="0" err="1"/>
              <a:t>interesante</a:t>
            </a:r>
            <a:r>
              <a:rPr lang="en-GB" baseline="0" dirty="0"/>
              <a:t> 1.2.6 [616]; vista 1.2.6 [408]; </a:t>
            </a:r>
            <a:r>
              <a:rPr lang="en-GB" baseline="0" dirty="0" err="1"/>
              <a:t>hermoso</a:t>
            </a:r>
            <a:r>
              <a:rPr lang="en-GB" baseline="0" dirty="0"/>
              <a:t> 2.1.2 [980]; </a:t>
            </a:r>
            <a:r>
              <a:rPr lang="en-GB" baseline="0" dirty="0" err="1"/>
              <a:t>plato</a:t>
            </a:r>
            <a:r>
              <a:rPr lang="en-GB" baseline="0" dirty="0"/>
              <a:t> 1.2.6 [1808]; </a:t>
            </a:r>
            <a:r>
              <a:rPr lang="en-GB" baseline="0" dirty="0" err="1"/>
              <a:t>azul</a:t>
            </a:r>
            <a:r>
              <a:rPr lang="en-GB" baseline="0" dirty="0"/>
              <a:t> 2.1.3 [811]; </a:t>
            </a:r>
            <a:r>
              <a:rPr lang="en-GB" baseline="0" dirty="0" err="1"/>
              <a:t>dibujo</a:t>
            </a:r>
            <a:r>
              <a:rPr lang="en-GB" baseline="0" dirty="0"/>
              <a:t> 2.1.4 [1726]; </a:t>
            </a:r>
            <a:r>
              <a:rPr lang="en-GB" baseline="0" dirty="0" err="1"/>
              <a:t>famoso</a:t>
            </a:r>
            <a:r>
              <a:rPr lang="en-GB" baseline="0" dirty="0"/>
              <a:t> 1.2.4 [997]</a:t>
            </a:r>
          </a:p>
        </p:txBody>
      </p:sp>
      <p:sp>
        <p:nvSpPr>
          <p:cNvPr id="4" name="Slide Number Placeholder 3"/>
          <p:cNvSpPr>
            <a:spLocks noGrp="1"/>
          </p:cNvSpPr>
          <p:nvPr>
            <p:ph type="sldNum" sz="quarter" idx="10"/>
          </p:nvPr>
        </p:nvSpPr>
        <p:spPr/>
        <p:txBody>
          <a:bodyPr/>
          <a:lstStyle/>
          <a:p>
            <a:fld id="{C1D4AA3A-6297-4A81-B074-FA71CC375327}" type="slidenum">
              <a:rPr lang="en-GB" smtClean="0"/>
              <a:t>27</a:t>
            </a:fld>
            <a:endParaRPr lang="en-GB"/>
          </a:p>
        </p:txBody>
      </p:sp>
    </p:spTree>
    <p:extLst>
      <p:ext uri="{BB962C8B-B14F-4D97-AF65-F5344CB8AC3E}">
        <p14:creationId xmlns:p14="http://schemas.microsoft.com/office/powerpoint/2010/main" val="296200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OPTIONAL</a:t>
            </a:r>
          </a:p>
          <a:p>
            <a:pPr marL="0" indent="0">
              <a:buNone/>
            </a:pPr>
            <a:endParaRPr lang="en-GB" b="1" dirty="0"/>
          </a:p>
          <a:p>
            <a:pPr marL="0" indent="0">
              <a:buNone/>
            </a:pPr>
            <a:r>
              <a:rPr lang="en-GB" b="1" dirty="0"/>
              <a:t>Timing:</a:t>
            </a:r>
            <a:r>
              <a:rPr lang="en-GB" b="0" dirty="0"/>
              <a:t> 7 minutes</a:t>
            </a:r>
          </a:p>
          <a:p>
            <a:pPr marL="0" indent="0">
              <a:buNone/>
            </a:pPr>
            <a:endParaRPr lang="en-GB" b="0" dirty="0"/>
          </a:p>
          <a:p>
            <a:pPr marL="0" indent="0">
              <a:buNone/>
            </a:pPr>
            <a:r>
              <a:rPr lang="en-GB" b="1" dirty="0"/>
              <a:t>Aim</a:t>
            </a:r>
            <a:r>
              <a:rPr lang="en-GB" b="1"/>
              <a:t>: </a:t>
            </a:r>
            <a:r>
              <a:rPr lang="en-GB" b="0"/>
              <a:t>to </a:t>
            </a:r>
            <a:r>
              <a:rPr lang="en-GB" b="0" baseline="0"/>
              <a:t>brings </a:t>
            </a:r>
            <a:r>
              <a:rPr lang="en-GB" b="0" baseline="0" dirty="0"/>
              <a:t>together previously </a:t>
            </a:r>
            <a:r>
              <a:rPr lang="en-GB" b="0" baseline="0"/>
              <a:t>taught –ar verb </a:t>
            </a:r>
            <a:r>
              <a:rPr lang="en-GB" b="0" baseline="0" dirty="0"/>
              <a:t>forms that haven’t yet been practised together: -</a:t>
            </a:r>
            <a:r>
              <a:rPr lang="en-GB" b="0" baseline="0" dirty="0" err="1"/>
              <a:t>amos</a:t>
            </a:r>
            <a:r>
              <a:rPr lang="en-GB" b="0" baseline="0" dirty="0"/>
              <a:t> for ‘we’ and –a for ‘s/he’. Both will appear in the text this lesson (see slide 24), so this serves as a lead-in activity.</a:t>
            </a:r>
            <a:endParaRPr lang="en-GB" b="0" dirty="0"/>
          </a:p>
          <a:p>
            <a:pPr marL="0" indent="0">
              <a:buNone/>
            </a:pPr>
            <a:endParaRPr lang="en-GB" b="1" dirty="0"/>
          </a:p>
          <a:p>
            <a:pPr marL="0" indent="0">
              <a:buNone/>
            </a:pPr>
            <a:r>
              <a:rPr lang="en-GB" b="1" dirty="0"/>
              <a:t>Procedure: </a:t>
            </a:r>
          </a:p>
          <a:p>
            <a:pPr marL="228600" indent="-228600">
              <a:buAutoNum type="arabicPeriod"/>
            </a:pPr>
            <a:r>
              <a:rPr lang="en-GB" b="0"/>
              <a:t>Click </a:t>
            </a:r>
            <a:r>
              <a:rPr lang="en-GB" b="0" dirty="0"/>
              <a:t>the</a:t>
            </a:r>
            <a:r>
              <a:rPr lang="en-GB" b="0" baseline="0" dirty="0"/>
              <a:t> number button to play the recording and students either tick the ‘we’ or ‘s/he’ column. Teachers should then go through the answers.</a:t>
            </a:r>
          </a:p>
          <a:p>
            <a:pPr marL="228600" indent="-228600">
              <a:buAutoNum type="arabicPeriod"/>
            </a:pPr>
            <a:r>
              <a:rPr lang="en-GB" b="0" baseline="0" dirty="0"/>
              <a:t>Teachers than play the recording again and students translate into English. Once again, the answers are revealed by clicking.</a:t>
            </a:r>
            <a:endParaRPr lang="en-GB" b="0" dirty="0"/>
          </a:p>
          <a:p>
            <a:pPr marL="0" indent="0">
              <a:buNone/>
            </a:pPr>
            <a:endParaRPr lang="en-GB" b="0" dirty="0"/>
          </a:p>
          <a:p>
            <a:pPr marL="0" indent="0">
              <a:buNone/>
            </a:pPr>
            <a:r>
              <a:rPr lang="en-GB" b="1" dirty="0"/>
              <a:t>Transcript</a:t>
            </a:r>
          </a:p>
          <a:p>
            <a:pPr marL="228600" indent="-228600">
              <a:buAutoNum type="arabicPeriod"/>
            </a:pPr>
            <a:r>
              <a:rPr lang="en-GB" b="0" dirty="0" err="1"/>
              <a:t>Cantamos</a:t>
            </a:r>
            <a:r>
              <a:rPr lang="en-GB" b="0" dirty="0"/>
              <a:t>.</a:t>
            </a:r>
          </a:p>
          <a:p>
            <a:pPr marL="228600" indent="-228600">
              <a:buAutoNum type="arabicPeriod"/>
            </a:pPr>
            <a:r>
              <a:rPr lang="en-GB" b="0" dirty="0" err="1"/>
              <a:t>Limpia</a:t>
            </a:r>
            <a:r>
              <a:rPr lang="en-GB" b="0" baseline="0" dirty="0"/>
              <a:t> el </a:t>
            </a:r>
            <a:r>
              <a:rPr lang="en-GB" b="0" baseline="0" dirty="0" err="1"/>
              <a:t>suelo</a:t>
            </a:r>
            <a:endParaRPr lang="en-GB" b="0" baseline="0" dirty="0"/>
          </a:p>
          <a:p>
            <a:pPr marL="228600" indent="-228600">
              <a:buAutoNum type="arabicPeriod"/>
            </a:pPr>
            <a:r>
              <a:rPr lang="en-GB" b="0" baseline="0" dirty="0"/>
              <a:t>Organiza las </a:t>
            </a:r>
            <a:r>
              <a:rPr lang="en-GB" b="0" baseline="0" dirty="0" err="1"/>
              <a:t>revistas</a:t>
            </a:r>
            <a:endParaRPr lang="en-GB" b="0" baseline="0" dirty="0"/>
          </a:p>
          <a:p>
            <a:pPr marL="228600" indent="-228600">
              <a:buAutoNum type="arabicPeriod"/>
            </a:pPr>
            <a:r>
              <a:rPr lang="en-GB" b="0" baseline="0" dirty="0"/>
              <a:t>Los </a:t>
            </a:r>
            <a:r>
              <a:rPr lang="en-GB" b="0" baseline="0" dirty="0" err="1"/>
              <a:t>domingos</a:t>
            </a:r>
            <a:r>
              <a:rPr lang="en-GB" b="0" baseline="0" dirty="0"/>
              <a:t> </a:t>
            </a:r>
            <a:r>
              <a:rPr lang="en-GB" b="0" baseline="0" dirty="0" err="1"/>
              <a:t>estamos</a:t>
            </a:r>
            <a:r>
              <a:rPr lang="en-GB" b="0" baseline="0" dirty="0"/>
              <a:t> </a:t>
            </a:r>
            <a:r>
              <a:rPr lang="en-GB" b="0" baseline="0" dirty="0" err="1"/>
              <a:t>en</a:t>
            </a:r>
            <a:r>
              <a:rPr lang="en-GB" b="0" baseline="0" dirty="0"/>
              <a:t> casa.</a:t>
            </a:r>
            <a:endParaRPr lang="en-GB" b="0" dirty="0"/>
          </a:p>
          <a:p>
            <a:pPr marL="228600" indent="-228600">
              <a:buAutoNum type="arabicPeriod"/>
            </a:pPr>
            <a:r>
              <a:rPr lang="en-GB" b="0" dirty="0"/>
              <a:t>Participamos</a:t>
            </a:r>
            <a:r>
              <a:rPr lang="en-GB" b="0" baseline="0" dirty="0"/>
              <a:t> en las </a:t>
            </a:r>
            <a:r>
              <a:rPr lang="en-GB" b="0" baseline="0" dirty="0" err="1"/>
              <a:t>actividades</a:t>
            </a:r>
            <a:r>
              <a:rPr lang="en-GB" b="0" baseline="0" dirty="0"/>
              <a:t>.</a:t>
            </a:r>
          </a:p>
          <a:p>
            <a:pPr marL="228600" indent="-228600">
              <a:buAutoNum type="arabicPeriod"/>
            </a:pPr>
            <a:r>
              <a:rPr lang="en-GB" b="0" baseline="0" dirty="0"/>
              <a:t>Disfruta la </a:t>
            </a:r>
            <a:r>
              <a:rPr lang="en-GB" b="0" baseline="0" dirty="0" err="1"/>
              <a:t>naturaleza</a:t>
            </a:r>
            <a:r>
              <a:rPr lang="en-GB" b="0" baseline="0" dirty="0"/>
              <a:t>.</a:t>
            </a:r>
          </a:p>
          <a:p>
            <a:pPr marL="228600" indent="-228600">
              <a:buAutoNum type="arabicPeriod"/>
            </a:pPr>
            <a:r>
              <a:rPr lang="en-GB" b="0" baseline="0" dirty="0" err="1"/>
              <a:t>Trabajamos</a:t>
            </a:r>
            <a:r>
              <a:rPr lang="en-GB" b="0" baseline="0" dirty="0"/>
              <a:t> </a:t>
            </a:r>
            <a:r>
              <a:rPr lang="en-GB" b="0" baseline="0" dirty="0" err="1"/>
              <a:t>también</a:t>
            </a:r>
            <a:r>
              <a:rPr lang="en-GB" b="0" baseline="0" dirty="0"/>
              <a:t>.</a:t>
            </a:r>
          </a:p>
          <a:p>
            <a:pPr marL="228600" indent="-228600">
              <a:buAutoNum type="arabicPeriod"/>
            </a:pPr>
            <a:r>
              <a:rPr lang="en-GB" b="0" baseline="0" dirty="0"/>
              <a:t>Montamos </a:t>
            </a:r>
            <a:r>
              <a:rPr lang="en-GB" b="0" baseline="0" dirty="0" err="1"/>
              <a:t>en</a:t>
            </a:r>
            <a:r>
              <a:rPr lang="en-GB" b="0" baseline="0" dirty="0"/>
              <a:t> </a:t>
            </a:r>
            <a:r>
              <a:rPr lang="en-GB" b="0" baseline="0" dirty="0" err="1"/>
              <a:t>bici</a:t>
            </a:r>
            <a:r>
              <a:rPr lang="en-GB" b="0" baseline="0" dirty="0"/>
              <a:t> </a:t>
            </a:r>
            <a:r>
              <a:rPr lang="en-GB" b="0" baseline="0" dirty="0" err="1"/>
              <a:t>en</a:t>
            </a:r>
            <a:r>
              <a:rPr lang="en-GB" b="0" baseline="0" dirty="0"/>
              <a:t> el campo.</a:t>
            </a: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C1D4AA3A-6297-4A81-B074-FA71CC375327}" type="slidenum">
              <a:rPr lang="en-GB" smtClean="0"/>
              <a:t>28</a:t>
            </a:fld>
            <a:endParaRPr lang="en-GB"/>
          </a:p>
        </p:txBody>
      </p:sp>
    </p:spTree>
    <p:extLst>
      <p:ext uri="{BB962C8B-B14F-4D97-AF65-F5344CB8AC3E}">
        <p14:creationId xmlns:p14="http://schemas.microsoft.com/office/powerpoint/2010/main" val="378933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a:t>
            </a:r>
            <a:r>
              <a:rPr lang="en-GB" b="0"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reading activity </a:t>
            </a:r>
            <a:r>
              <a:rPr lang="en-GB" b="0" baseline="0"/>
              <a:t>to practise </a:t>
            </a:r>
            <a:r>
              <a:rPr lang="en-GB" b="0" baseline="0" dirty="0"/>
              <a:t>distinguishing between ‘</a:t>
            </a:r>
            <a:r>
              <a:rPr lang="en-GB" b="0" baseline="0" dirty="0" err="1"/>
              <a:t>yo</a:t>
            </a:r>
            <a:r>
              <a:rPr lang="en-GB" b="0" baseline="0" dirty="0"/>
              <a:t>, ‘</a:t>
            </a:r>
            <a:r>
              <a:rPr lang="en-GB" b="0" baseline="0" dirty="0" err="1"/>
              <a:t>él</a:t>
            </a:r>
            <a:r>
              <a:rPr lang="en-GB" b="0" baseline="0" dirty="0"/>
              <a:t>/</a:t>
            </a:r>
            <a:r>
              <a:rPr lang="en-GB" b="0" baseline="0" dirty="0" err="1"/>
              <a:t>ella</a:t>
            </a:r>
            <a:r>
              <a:rPr lang="en-GB" b="0" baseline="0" dirty="0"/>
              <a:t>’ and ‘</a:t>
            </a:r>
            <a:r>
              <a:rPr lang="en-GB" b="0" baseline="0" dirty="0" err="1"/>
              <a:t>nosotros</a:t>
            </a:r>
            <a:r>
              <a:rPr lang="en-GB" b="0" baseline="0" dirty="0"/>
              <a:t>’ endings of ‘-</a:t>
            </a:r>
            <a:r>
              <a:rPr lang="en-GB" b="0" baseline="0" dirty="0" err="1"/>
              <a:t>ar</a:t>
            </a:r>
            <a:r>
              <a:rPr lang="en-GB" b="0" baseline="0" dirty="0"/>
              <a:t>’ verbs</a:t>
            </a:r>
            <a:r>
              <a:rPr lang="en-GB" b="1" baseline="0" dirty="0"/>
              <a:t>. </a:t>
            </a:r>
            <a:r>
              <a:rPr lang="en-GB" dirty="0"/>
              <a:t>This activity also leads in to the text</a:t>
            </a:r>
            <a:r>
              <a:rPr lang="en-GB" baseline="0" dirty="0"/>
              <a:t> that students will read on slide 23.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1" baseline="0" dirty="0"/>
              <a:t> </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work individually or in pairs to match the sentences to the three categories.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could write three headers in their books, leaving space for four sentences below each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When students are done, answers are animated so that when teachers click, the extracts move and land below the correct header.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12 extracts from</a:t>
            </a:r>
            <a:r>
              <a:rPr lang="en-GB" baseline="0" dirty="0"/>
              <a:t> the text </a:t>
            </a:r>
            <a:r>
              <a:rPr lang="en-GB" dirty="0"/>
              <a:t>on slide 23</a:t>
            </a:r>
            <a:r>
              <a:rPr lang="en-GB" baseline="0" dirty="0"/>
              <a:t>. These include 4 examples of 1</a:t>
            </a:r>
            <a:r>
              <a:rPr lang="en-GB" baseline="30000" dirty="0"/>
              <a:t>st</a:t>
            </a:r>
            <a:r>
              <a:rPr lang="en-GB" baseline="0" dirty="0"/>
              <a:t> person singular, 1</a:t>
            </a:r>
            <a:r>
              <a:rPr lang="en-GB" baseline="30000" dirty="0"/>
              <a:t>st</a:t>
            </a:r>
            <a:r>
              <a:rPr lang="en-GB" baseline="0" dirty="0"/>
              <a:t> person plural and 3</a:t>
            </a:r>
            <a:r>
              <a:rPr lang="en-GB" baseline="30000" dirty="0"/>
              <a:t>rd</a:t>
            </a:r>
            <a:r>
              <a:rPr lang="en-GB" baseline="0" dirty="0"/>
              <a:t> person singular. </a:t>
            </a:r>
            <a:r>
              <a:rPr lang="en-GB" b="0" baseline="0" dirty="0"/>
              <a:t>1</a:t>
            </a:r>
            <a:r>
              <a:rPr lang="en-GB" b="0" baseline="30000" dirty="0"/>
              <a:t>st</a:t>
            </a:r>
            <a:r>
              <a:rPr lang="en-GB" b="0" baseline="0" dirty="0"/>
              <a:t> and 3</a:t>
            </a:r>
            <a:r>
              <a:rPr lang="en-GB" b="0" baseline="30000" dirty="0"/>
              <a:t>rd</a:t>
            </a:r>
            <a:r>
              <a:rPr lang="en-GB" b="0" baseline="0" dirty="0"/>
              <a:t> person singular were taught in Term 1.1. 1</a:t>
            </a:r>
            <a:r>
              <a:rPr lang="en-GB" b="0" baseline="30000" dirty="0"/>
              <a:t>st</a:t>
            </a:r>
            <a:r>
              <a:rPr lang="en-GB" b="0" baseline="0" dirty="0"/>
              <a:t> person plural was taught in Term 2.2, so this is all revision. </a:t>
            </a:r>
            <a:endParaRPr lang="en-GB" baseline="0" dirty="0"/>
          </a:p>
          <a:p>
            <a:r>
              <a:rPr lang="en-GB" baseline="0" dirty="0"/>
              <a:t>Since all features here have been previously taught and practised, and reading allows time for reflection, we include three verb forms in this activity. (When verb forms are initially introduced and practised, this should be done with </a:t>
            </a:r>
            <a:r>
              <a:rPr lang="en-GB" i="1" baseline="0" dirty="0"/>
              <a:t>pairs</a:t>
            </a:r>
            <a:r>
              <a:rPr lang="en-GB" baseline="0" dirty="0"/>
              <a:t> of features.)</a:t>
            </a:r>
          </a:p>
          <a:p>
            <a:r>
              <a:rPr lang="en-GB" baseline="0" dirty="0"/>
              <a:t>This is an opportunity to build some anticipation about the characters before their identities are revealed on the next slide.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29</a:t>
            </a:fld>
            <a:endParaRPr lang="en-GB"/>
          </a:p>
        </p:txBody>
      </p:sp>
    </p:spTree>
    <p:extLst>
      <p:ext uri="{BB962C8B-B14F-4D97-AF65-F5344CB8AC3E}">
        <p14:creationId xmlns:p14="http://schemas.microsoft.com/office/powerpoint/2010/main" val="85649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3817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14 minutes (for</a:t>
            </a:r>
            <a:r>
              <a:rPr lang="en-GB" b="0" baseline="0" dirty="0"/>
              <a:t> slides 24-26)</a:t>
            </a:r>
            <a:endParaRPr lang="en-GB" b="0" dirty="0"/>
          </a:p>
          <a:p>
            <a:endParaRPr lang="en-GB" b="1" dirty="0"/>
          </a:p>
          <a:p>
            <a:r>
              <a:rPr lang="en-GB" b="1" dirty="0"/>
              <a:t>Aim</a:t>
            </a:r>
            <a:r>
              <a:rPr lang="en-GB" b="1"/>
              <a:t>: </a:t>
            </a:r>
            <a:r>
              <a:rPr lang="en-GB" b="0"/>
              <a:t>comprehension of grammar and vocabulary in the text</a:t>
            </a:r>
            <a:endParaRPr lang="en-GB" b="1" dirty="0"/>
          </a:p>
          <a:p>
            <a:endParaRPr lang="en-GB" b="1" dirty="0"/>
          </a:p>
          <a:p>
            <a:r>
              <a:rPr lang="en-GB" b="1" dirty="0"/>
              <a:t>Procedure:</a:t>
            </a:r>
          </a:p>
          <a:p>
            <a:r>
              <a:rPr lang="en-GB" b="0" dirty="0"/>
              <a:t>1:</a:t>
            </a:r>
            <a:r>
              <a:rPr lang="en-GB" b="0" baseline="0" dirty="0"/>
              <a:t> This is the reading text for the activities on slides 25 and 26, and also the basis for slides 27-28 It may therefore be necessary to show those slides for students to copy down the Venn diagram and see what they will be reading for, before going back to this slide to allow students to read the text and write the answers.</a:t>
            </a:r>
          </a:p>
          <a:p>
            <a:r>
              <a:rPr lang="en-GB" b="0" baseline="0" dirty="0"/>
              <a:t>2. An alternative is to use this text for a </a:t>
            </a:r>
            <a:r>
              <a:rPr lang="en-GB" b="0" baseline="0" dirty="0" err="1"/>
              <a:t>dictogloss</a:t>
            </a:r>
            <a:r>
              <a:rPr lang="en-GB" b="0" baseline="0" dirty="0"/>
              <a:t>. The teacher reads out the text (or parts of it). Working in groups, students take notes and then work together to reconstruct the same ideas. Note that when reconstructing such a text, there are changes in deictic perspective. For example, Daniel talks about ‘I’ in the original, but students would refer to him as ‘he’ when reconstructing the text. Similarly, the ‘we’ form of a verb becomes ‘they’. Students have already learnt these features for </a:t>
            </a:r>
            <a:r>
              <a:rPr lang="en-GB" b="0" baseline="0" dirty="0" err="1"/>
              <a:t>ar</a:t>
            </a:r>
            <a:r>
              <a:rPr lang="en-GB" b="0" baseline="0" dirty="0"/>
              <a:t> verbs, but it would be useful to check they are aware of this before starting.</a:t>
            </a:r>
          </a:p>
          <a:p>
            <a:endParaRPr lang="en-GB" b="0" baseline="0" dirty="0"/>
          </a:p>
          <a:p>
            <a:r>
              <a:rPr lang="en-GB" b="1" baseline="0" dirty="0"/>
              <a:t>Notes:</a:t>
            </a:r>
            <a:endParaRPr lang="en-GB" b="1" dirty="0"/>
          </a:p>
          <a:p>
            <a:r>
              <a:rPr lang="en-GB" b="0" dirty="0"/>
              <a:t>This fully readable</a:t>
            </a:r>
            <a:r>
              <a:rPr lang="en-GB" b="0" baseline="0" dirty="0"/>
              <a:t> text uses near-100% previously taught language in the NCELP Y7 Spanish </a:t>
            </a:r>
            <a:r>
              <a:rPr lang="en-GB" b="0" baseline="0" dirty="0" err="1"/>
              <a:t>SoW.</a:t>
            </a:r>
            <a:r>
              <a:rPr lang="en-GB" b="0" baseline="0" dirty="0"/>
              <a:t> </a:t>
            </a:r>
            <a:r>
              <a:rPr lang="en-GB" b="0" baseline="0" dirty="0" err="1"/>
              <a:t>Oficina</a:t>
            </a:r>
            <a:r>
              <a:rPr lang="en-GB" b="0" baseline="0" dirty="0"/>
              <a:t> [1072], </a:t>
            </a:r>
            <a:r>
              <a:rPr lang="en-GB" b="0" baseline="0" dirty="0" err="1"/>
              <a:t>turismo</a:t>
            </a:r>
            <a:r>
              <a:rPr lang="en-GB" b="0" baseline="0" dirty="0"/>
              <a:t> [2549], </a:t>
            </a:r>
            <a:r>
              <a:rPr lang="en-GB" b="0" baseline="0" dirty="0" err="1"/>
              <a:t>turista</a:t>
            </a:r>
            <a:r>
              <a:rPr lang="en-GB" b="0" baseline="0" dirty="0"/>
              <a:t> [2824] and </a:t>
            </a:r>
            <a:r>
              <a:rPr lang="en-GB" b="0" baseline="0" dirty="0" err="1"/>
              <a:t>información</a:t>
            </a:r>
            <a:r>
              <a:rPr lang="en-GB" b="0" baseline="0" dirty="0"/>
              <a:t> [326] are near-cognates. ‘</a:t>
            </a:r>
            <a:r>
              <a:rPr lang="en-GB" b="0" baseline="0" dirty="0" err="1"/>
              <a:t>Mi</a:t>
            </a:r>
            <a:r>
              <a:rPr lang="en-GB" b="0" baseline="0" dirty="0"/>
              <a:t>(s)’ will be taught in Term 3 of Year </a:t>
            </a:r>
            <a:r>
              <a:rPr lang="en-GB" b="0" baseline="0"/>
              <a:t>7.</a:t>
            </a:r>
          </a:p>
          <a:p>
            <a:r>
              <a:rPr lang="en-GB" b="0" baseline="0"/>
              <a:t>Given students’ learning so far, we use Spain as a point of reference for presenting the location of San Sebastián, but also recognise that many people from this city would identify as being Basque. This is explored further in Year 9 Term 1 resources.</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30</a:t>
            </a:fld>
            <a:endParaRPr lang="en-GB"/>
          </a:p>
        </p:txBody>
      </p:sp>
    </p:spTree>
    <p:extLst>
      <p:ext uri="{BB962C8B-B14F-4D97-AF65-F5344CB8AC3E}">
        <p14:creationId xmlns:p14="http://schemas.microsoft.com/office/powerpoint/2010/main" val="2085590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a:t>
            </a:r>
            <a:r>
              <a:rPr lang="en-GB" b="1"/>
              <a:t>:</a:t>
            </a:r>
            <a:r>
              <a:rPr lang="en-GB" b="1" baseline="0"/>
              <a:t> </a:t>
            </a:r>
            <a:r>
              <a:rPr lang="en-GB"/>
              <a:t>to understand</a:t>
            </a:r>
            <a:r>
              <a:rPr lang="en-GB" baseline="0"/>
              <a:t> </a:t>
            </a:r>
            <a:r>
              <a:rPr lang="en-GB"/>
              <a:t>vocabulary </a:t>
            </a:r>
            <a:r>
              <a:rPr lang="en-GB" dirty="0"/>
              <a:t>and </a:t>
            </a:r>
            <a:r>
              <a:rPr lang="en-GB" baseline="0" dirty="0"/>
              <a:t>verbs in the 1</a:t>
            </a:r>
            <a:r>
              <a:rPr lang="en-GB" baseline="30000" dirty="0"/>
              <a:t>st</a:t>
            </a:r>
            <a:r>
              <a:rPr lang="en-GB" baseline="0" dirty="0"/>
              <a:t> person singular, 3</a:t>
            </a:r>
            <a:r>
              <a:rPr lang="en-GB" baseline="30000" dirty="0"/>
              <a:t>rd</a:t>
            </a:r>
            <a:r>
              <a:rPr lang="en-GB" baseline="0" dirty="0"/>
              <a:t> person singular and 1</a:t>
            </a:r>
            <a:r>
              <a:rPr lang="en-GB" baseline="30000" dirty="0"/>
              <a:t>st</a:t>
            </a:r>
            <a:r>
              <a:rPr lang="en-GB" baseline="0" dirty="0"/>
              <a:t> person plural. </a:t>
            </a:r>
            <a:endParaRPr lang="en-GB" dirty="0"/>
          </a:p>
          <a:p>
            <a:endParaRPr lang="en-GB" dirty="0"/>
          </a:p>
          <a:p>
            <a:r>
              <a:rPr lang="en-GB" b="1" dirty="0"/>
              <a:t>Procedure:</a:t>
            </a:r>
          </a:p>
          <a:p>
            <a:r>
              <a:rPr lang="en-GB" b="0" dirty="0"/>
              <a:t>1.  Teachers a</a:t>
            </a:r>
            <a:r>
              <a:rPr lang="en-GB" dirty="0"/>
              <a:t>sk students to copy the Venn diagram into their</a:t>
            </a:r>
            <a:r>
              <a:rPr lang="en-GB" baseline="0" dirty="0"/>
              <a:t> books. Spheres will need space for up to 10 pieces of information, so this may require a full page. Students should look for all the information they can find in the text about each of the three options and then write this down in English. </a:t>
            </a:r>
          </a:p>
          <a:p>
            <a:r>
              <a:rPr lang="en-GB" baseline="0" dirty="0"/>
              <a:t>2. It could be done individually or in small groups (e.g. 1 person for each sphere of the diagram).</a:t>
            </a:r>
          </a:p>
          <a:p>
            <a:r>
              <a:rPr lang="en-GB" baseline="0" dirty="0"/>
              <a:t>3. Teachers c</a:t>
            </a:r>
            <a:r>
              <a:rPr lang="en-GB" dirty="0"/>
              <a:t>lick</a:t>
            </a:r>
            <a:r>
              <a:rPr lang="en-GB" baseline="0" dirty="0"/>
              <a:t> on the rounded rectangles to reveal the answers.</a:t>
            </a:r>
          </a:p>
          <a:p>
            <a:endParaRPr lang="en-GB" baseline="0" dirty="0"/>
          </a:p>
          <a:p>
            <a:r>
              <a:rPr lang="en-GB" b="1" baseline="0" dirty="0"/>
              <a:t>Answers</a:t>
            </a:r>
            <a:r>
              <a:rPr lang="en-GB" baseline="0" dirty="0"/>
              <a:t> (from top to bottom within each sphere)</a:t>
            </a:r>
          </a:p>
          <a:p>
            <a:r>
              <a:rPr lang="en-GB" b="1" baseline="0" dirty="0"/>
              <a:t>Daniel (‘I’): </a:t>
            </a:r>
            <a:r>
              <a:rPr lang="en-GB" baseline="0" dirty="0"/>
              <a:t>1. Have a sister; 2. Work in the tourist office; 3. Give information to tourists; 4. Wash the clothes; 5. Take out the rubbish; 6. Prepare the food</a:t>
            </a:r>
          </a:p>
          <a:p>
            <a:r>
              <a:rPr lang="en-GB" b="1" baseline="0" dirty="0"/>
              <a:t>Daniel y Lucía (‘we’):</a:t>
            </a:r>
            <a:r>
              <a:rPr lang="en-GB" b="0" baseline="0" dirty="0"/>
              <a:t> 1. Study in a school behind the theatre; 2. Are good students; 3. Don’t arrive late; 4. Listen when another person speaks; 5. Ask if things aren’t clear; 6. Participate in the activities; 7. Spend time together outside school; 8. Sing, dance and ride bikes (due to limitations of space, these appear as a a single line); 9. Work too; 10. Are at home on Sundays.</a:t>
            </a:r>
          </a:p>
          <a:p>
            <a:r>
              <a:rPr lang="en-GB" b="1" baseline="0" dirty="0"/>
              <a:t>Lucía (‘she’): </a:t>
            </a:r>
            <a:r>
              <a:rPr lang="en-GB" b="0" baseline="0" dirty="0"/>
              <a:t>1. Is nice (in general) but is strange today; 2. Works in a gift shop; 3. Takes the clothes out; 4. Organises the magazines</a:t>
            </a:r>
          </a:p>
          <a:p>
            <a:endParaRPr lang="en-GB"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31</a:t>
            </a:fld>
            <a:endParaRPr lang="en-GB"/>
          </a:p>
        </p:txBody>
      </p:sp>
    </p:spTree>
    <p:extLst>
      <p:ext uri="{BB962C8B-B14F-4D97-AF65-F5344CB8AC3E}">
        <p14:creationId xmlns:p14="http://schemas.microsoft.com/office/powerpoint/2010/main" val="3070470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 </a:t>
            </a:r>
            <a:r>
              <a:rPr lang="en-GB"/>
              <a:t>to understand vocabulary </a:t>
            </a:r>
            <a:r>
              <a:rPr lang="en-GB" dirty="0"/>
              <a:t>and </a:t>
            </a:r>
            <a:r>
              <a:rPr lang="en-GB" baseline="0" dirty="0"/>
              <a:t>verbs in the 3</a:t>
            </a:r>
            <a:r>
              <a:rPr lang="en-GB" baseline="30000" dirty="0"/>
              <a:t>rd</a:t>
            </a:r>
            <a:r>
              <a:rPr lang="en-GB" baseline="0" dirty="0"/>
              <a:t> person singular and plural. </a:t>
            </a:r>
          </a:p>
          <a:p>
            <a:endParaRPr lang="en-GB" dirty="0"/>
          </a:p>
          <a:p>
            <a:r>
              <a:rPr lang="en-GB" b="1" dirty="0"/>
              <a:t>Procedure:</a:t>
            </a:r>
            <a:r>
              <a:rPr lang="en-GB" b="1" baseline="0" dirty="0"/>
              <a:t> </a:t>
            </a:r>
          </a:p>
          <a:p>
            <a:pPr marL="228600" indent="-228600">
              <a:buAutoNum type="arabicPeriod"/>
            </a:pPr>
            <a:r>
              <a:rPr lang="en-GB" b="0" baseline="0" dirty="0"/>
              <a:t>Teachers a</a:t>
            </a:r>
            <a:r>
              <a:rPr lang="en-GB" dirty="0"/>
              <a:t>sk students to copy the Venn diagram into their</a:t>
            </a:r>
            <a:r>
              <a:rPr lang="en-GB" baseline="0" dirty="0"/>
              <a:t> books. Spheres will need space for up to 8 pieces of information, so this may require a full page. Students should look for all the information they can find in the text about each of the three options and then write this down in English. </a:t>
            </a:r>
          </a:p>
          <a:p>
            <a:pPr marL="228600" indent="-228600">
              <a:buAutoNum type="arabicPeriod"/>
            </a:pPr>
            <a:r>
              <a:rPr lang="en-GB" baseline="0" dirty="0"/>
              <a:t>It could be done individually or in small groups.</a:t>
            </a:r>
          </a:p>
          <a:p>
            <a:pPr marL="228600" indent="-228600">
              <a:buAutoNum type="arabicPeriod"/>
            </a:pPr>
            <a:r>
              <a:rPr lang="en-GB" baseline="0" dirty="0"/>
              <a:t>Teachers c</a:t>
            </a:r>
            <a:r>
              <a:rPr lang="en-GB" dirty="0"/>
              <a:t>lick</a:t>
            </a:r>
            <a:r>
              <a:rPr lang="en-GB" baseline="0" dirty="0"/>
              <a:t> on the rounded rectangles to reveal the answers.</a:t>
            </a:r>
          </a:p>
          <a:p>
            <a:endParaRPr lang="en-GB" b="1" baseline="0" dirty="0"/>
          </a:p>
          <a:p>
            <a:r>
              <a:rPr lang="en-GB" b="1" baseline="0" dirty="0"/>
              <a:t>Answers:  </a:t>
            </a:r>
            <a:r>
              <a:rPr lang="en-GB" baseline="0" dirty="0"/>
              <a:t>(from top to bottom within each sphere)</a:t>
            </a:r>
          </a:p>
          <a:p>
            <a:r>
              <a:rPr lang="en-GB" b="1" baseline="0" dirty="0"/>
              <a:t>Ana (‘she’): </a:t>
            </a:r>
            <a:r>
              <a:rPr lang="en-GB" b="0" baseline="0" dirty="0"/>
              <a:t>1. Is an author of English books for children; 2. Enjoys the nature far from the city.</a:t>
            </a:r>
          </a:p>
          <a:p>
            <a:r>
              <a:rPr lang="en-GB" b="1" baseline="0" dirty="0"/>
              <a:t>Ana y Diego (‘they’): </a:t>
            </a:r>
            <a:r>
              <a:rPr lang="en-GB" b="0" baseline="0" dirty="0"/>
              <a:t>1. Need help with tasks at home on Sundays; 2. Work from Monday to Friday; 3. Rest on Saturdays and Sundays.</a:t>
            </a:r>
          </a:p>
          <a:p>
            <a:r>
              <a:rPr lang="en-GB" b="1" baseline="0" dirty="0"/>
              <a:t>Diego (‘he’): </a:t>
            </a:r>
            <a:r>
              <a:rPr lang="en-GB" b="0" baseline="0" dirty="0"/>
              <a:t>1. Is a science teacher; 2. Walks to school on Tuesdays, Wednesdays and Thursdays.</a:t>
            </a:r>
          </a:p>
        </p:txBody>
      </p:sp>
      <p:sp>
        <p:nvSpPr>
          <p:cNvPr id="4" name="Slide Number Placeholder 3"/>
          <p:cNvSpPr>
            <a:spLocks noGrp="1"/>
          </p:cNvSpPr>
          <p:nvPr>
            <p:ph type="sldNum" sz="quarter" idx="10"/>
          </p:nvPr>
        </p:nvSpPr>
        <p:spPr/>
        <p:txBody>
          <a:bodyPr/>
          <a:lstStyle/>
          <a:p>
            <a:fld id="{C1D4AA3A-6297-4A81-B074-FA71CC375327}" type="slidenum">
              <a:rPr lang="en-GB" smtClean="0"/>
              <a:t>32</a:t>
            </a:fld>
            <a:endParaRPr lang="en-GB"/>
          </a:p>
        </p:txBody>
      </p:sp>
    </p:spTree>
    <p:extLst>
      <p:ext uri="{BB962C8B-B14F-4D97-AF65-F5344CB8AC3E}">
        <p14:creationId xmlns:p14="http://schemas.microsoft.com/office/powerpoint/2010/main" val="3382892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Translation exercise  practicing writing </a:t>
            </a:r>
            <a:r>
              <a:rPr lang="en-GB" baseline="0" dirty="0"/>
              <a:t>1</a:t>
            </a:r>
            <a:r>
              <a:rPr lang="en-GB" baseline="30000" dirty="0"/>
              <a:t>st</a:t>
            </a:r>
            <a:r>
              <a:rPr lang="en-GB" baseline="0" dirty="0"/>
              <a:t> person singular, 3</a:t>
            </a:r>
            <a:r>
              <a:rPr lang="en-GB" baseline="30000" dirty="0"/>
              <a:t>rd</a:t>
            </a:r>
            <a:r>
              <a:rPr lang="en-GB" baseline="0" dirty="0"/>
              <a:t> person singular and 1</a:t>
            </a:r>
            <a:r>
              <a:rPr lang="en-GB" baseline="30000" dirty="0"/>
              <a:t>st</a:t>
            </a:r>
            <a:r>
              <a:rPr lang="en-GB" baseline="0" dirty="0"/>
              <a:t> person plural ‘-</a:t>
            </a:r>
            <a:r>
              <a:rPr lang="en-GB" baseline="0" dirty="0" err="1"/>
              <a:t>ar</a:t>
            </a:r>
            <a:r>
              <a:rPr lang="en-GB" baseline="0" dirty="0"/>
              <a:t>’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the sentences, and students write the correct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revealed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12 sentences from the text on slide 21 are presented in English. The sentences include an equal number of 1</a:t>
            </a:r>
            <a:r>
              <a:rPr lang="en-GB" baseline="30000" dirty="0"/>
              <a:t>st</a:t>
            </a:r>
            <a:r>
              <a:rPr lang="en-GB" baseline="0" dirty="0"/>
              <a:t> person singular, 3</a:t>
            </a:r>
            <a:r>
              <a:rPr lang="en-GB" baseline="30000" dirty="0"/>
              <a:t>rd</a:t>
            </a:r>
            <a:r>
              <a:rPr lang="en-GB" baseline="0" dirty="0"/>
              <a:t> person singular and 1</a:t>
            </a:r>
            <a:r>
              <a:rPr lang="en-GB" baseline="30000" dirty="0"/>
              <a:t>st</a:t>
            </a:r>
            <a:r>
              <a:rPr lang="en-GB" baseline="0" dirty="0"/>
              <a:t> person plural (the same features also practised on slide 21).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L1-&gt;L2 translation is sometimes challenging, it may be best for some students to just focus on recalling and conjugating the verbs, as above. However, some stronger students may be able to translate the whole sentence.</a:t>
            </a:r>
            <a:r>
              <a:rPr lang="en-GB" b="0" baseline="0" dirty="0"/>
              <a:t> NB this covers other previously taught vocabulary and grammar (e.g. use of del vs de la and ‘los’ + day of week). See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Since these features here have been previously taught and practised in earlier weeks, and writing activities allow time for reflection, we include three different verb forms in this activity. (When verb forms are initially introduced and practised, this should be done with </a:t>
            </a:r>
            <a:r>
              <a:rPr lang="en-GB" i="1" baseline="0" dirty="0"/>
              <a:t>pairs</a:t>
            </a:r>
            <a:r>
              <a:rPr lang="en-GB" baseline="0" dirty="0"/>
              <a:t> of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Minor changes have been made to the wording of items 6, 9 and 11 to allow for a range of features to be covered, but these sentences remain factual (i.e. accurately reflecting the text). </a:t>
            </a:r>
          </a:p>
        </p:txBody>
      </p:sp>
      <p:sp>
        <p:nvSpPr>
          <p:cNvPr id="4" name="Slide Number Placeholder 3"/>
          <p:cNvSpPr>
            <a:spLocks noGrp="1"/>
          </p:cNvSpPr>
          <p:nvPr>
            <p:ph type="sldNum" sz="quarter" idx="10"/>
          </p:nvPr>
        </p:nvSpPr>
        <p:spPr/>
        <p:txBody>
          <a:bodyPr/>
          <a:lstStyle/>
          <a:p>
            <a:fld id="{E40764B7-4A3E-4C39-BCC4-CFEE7F419104}" type="slidenum">
              <a:rPr lang="en-GB" smtClean="0"/>
              <a:t>33</a:t>
            </a:fld>
            <a:endParaRPr lang="en-GB"/>
          </a:p>
        </p:txBody>
      </p:sp>
    </p:spTree>
    <p:extLst>
      <p:ext uri="{BB962C8B-B14F-4D97-AF65-F5344CB8AC3E}">
        <p14:creationId xmlns:p14="http://schemas.microsoft.com/office/powerpoint/2010/main" val="1272721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Alternative exercise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same </a:t>
            </a:r>
            <a:r>
              <a:rPr lang="en-GB" b="0" baseline="0" dirty="0"/>
              <a:t>as the </a:t>
            </a:r>
            <a:r>
              <a:rPr lang="en-GB" b="0" baseline="0"/>
              <a:t>previous slide, but practising </a:t>
            </a:r>
            <a:r>
              <a:rPr lang="en-GB" b="0" baseline="0" dirty="0"/>
              <a:t>translating the whole sentence and not just the verb.</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the whole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to show </a:t>
            </a:r>
            <a:r>
              <a:rPr lang="en-GB" baseline="0"/>
              <a:t>the answers.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are several previously taught features to check that students are producing correctly 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use of del vs de la in items 3, 7, 11 and 12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use of ‘los’ + day of week in items 6 and 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subject-verb agreement with –ar verbs (all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Minor changes have been made to the wording of items 6, 9 and 11 to allow for a range of features to be covered, but these sentences remain factual (i.e. accurately reflecting the text).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34</a:t>
            </a:fld>
            <a:endParaRPr lang="en-GB"/>
          </a:p>
        </p:txBody>
      </p:sp>
    </p:spTree>
    <p:extLst>
      <p:ext uri="{BB962C8B-B14F-4D97-AF65-F5344CB8AC3E}">
        <p14:creationId xmlns:p14="http://schemas.microsoft.com/office/powerpoint/2010/main" val="2052014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15 minutes</a:t>
            </a:r>
          </a:p>
          <a:p>
            <a:endParaRPr lang="en-GB" b="0" dirty="0"/>
          </a:p>
          <a:p>
            <a:r>
              <a:rPr lang="en-GB" b="1" dirty="0"/>
              <a:t>Aim</a:t>
            </a:r>
            <a:r>
              <a:rPr lang="en-GB" b="1"/>
              <a:t>: </a:t>
            </a:r>
            <a:r>
              <a:rPr lang="en-GB" b="0"/>
              <a:t>writing </a:t>
            </a:r>
            <a:r>
              <a:rPr lang="en-GB" b="0" dirty="0"/>
              <a:t>practice using 1</a:t>
            </a:r>
            <a:r>
              <a:rPr lang="en-GB" b="0" baseline="30000" dirty="0"/>
              <a:t>st</a:t>
            </a:r>
            <a:r>
              <a:rPr lang="en-GB" b="0" baseline="0" dirty="0"/>
              <a:t> person singular, 3</a:t>
            </a:r>
            <a:r>
              <a:rPr lang="en-GB" b="0" baseline="30000" dirty="0"/>
              <a:t>rd</a:t>
            </a:r>
            <a:r>
              <a:rPr lang="en-GB" b="0" baseline="0" dirty="0"/>
              <a:t> person singular and 1</a:t>
            </a:r>
            <a:r>
              <a:rPr lang="en-GB" b="0" baseline="30000" dirty="0"/>
              <a:t>st</a:t>
            </a:r>
            <a:r>
              <a:rPr lang="en-GB" b="0" baseline="0" dirty="0"/>
              <a:t> person plural  ‘-</a:t>
            </a:r>
            <a:r>
              <a:rPr lang="en-GB" b="0" baseline="0" dirty="0" err="1"/>
              <a:t>ar</a:t>
            </a:r>
            <a:r>
              <a:rPr lang="en-GB" b="0" baseline="0" dirty="0"/>
              <a:t>’ verb endings.</a:t>
            </a:r>
          </a:p>
          <a:p>
            <a:endParaRPr lang="en-GB" b="0" baseline="0" dirty="0"/>
          </a:p>
          <a:p>
            <a:r>
              <a:rPr lang="en-GB" b="1" baseline="0" dirty="0"/>
              <a:t>Procedure:</a:t>
            </a:r>
          </a:p>
          <a:p>
            <a:pPr marL="228600" indent="-228600">
              <a:buAutoNum type="arabicPeriod"/>
            </a:pPr>
            <a:r>
              <a:rPr lang="en-GB" b="0" baseline="0" dirty="0"/>
              <a:t>Students should write 12 sentences, potentially using the regular ‘-</a:t>
            </a:r>
            <a:r>
              <a:rPr lang="en-GB" b="0" baseline="0" dirty="0" err="1"/>
              <a:t>ar</a:t>
            </a:r>
            <a:r>
              <a:rPr lang="en-GB" b="0" baseline="0" dirty="0"/>
              <a:t>’ verbs on this slide or other verbs of their choosing. Suggestions are given in the call out bubbles of ways to add a detail to the sentence.</a:t>
            </a:r>
          </a:p>
          <a:p>
            <a:pPr marL="228600" indent="-228600">
              <a:buAutoNum type="arabicPeriod"/>
            </a:pPr>
            <a:r>
              <a:rPr lang="en-GB" b="0" baseline="0" dirty="0"/>
              <a:t>Teachers can suggest that 4 sentences need to be written with each verb ending.</a:t>
            </a:r>
          </a:p>
          <a:p>
            <a:pPr marL="228600" indent="-228600">
              <a:buAutoNum type="arabicPeriod"/>
            </a:pPr>
            <a:r>
              <a:rPr lang="en-GB" dirty="0"/>
              <a:t>This activity could either be done in class or for homework.</a:t>
            </a:r>
          </a:p>
          <a:p>
            <a:pPr marL="0" indent="0">
              <a:buNone/>
            </a:pPr>
            <a:endParaRPr lang="en-GB" dirty="0"/>
          </a:p>
          <a:p>
            <a:pPr marL="0" indent="0">
              <a:buNone/>
            </a:pPr>
            <a:r>
              <a:rPr lang="en-GB" b="1" dirty="0"/>
              <a:t>Notes:</a:t>
            </a:r>
          </a:p>
          <a:p>
            <a:r>
              <a:rPr lang="en-GB" dirty="0"/>
              <a:t>A</a:t>
            </a:r>
            <a:r>
              <a:rPr lang="en-GB" baseline="0" dirty="0"/>
              <a:t> number of previously taught –ar verbs are provided. These are fairly ‘concrete’ actions of the kind that would plausibly occur in a specific place and at a certain time.</a:t>
            </a:r>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35</a:t>
            </a:fld>
            <a:endParaRPr lang="en-GB"/>
          </a:p>
        </p:txBody>
      </p:sp>
    </p:spTree>
    <p:extLst>
      <p:ext uri="{BB962C8B-B14F-4D97-AF65-F5344CB8AC3E}">
        <p14:creationId xmlns:p14="http://schemas.microsoft.com/office/powerpoint/2010/main" val="767285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There is only one week to revisit this</a:t>
            </a:r>
            <a:r>
              <a:rPr lang="en-GB" sz="1200" i="0" baseline="0" dirty="0">
                <a:latin typeface="+mn-lt"/>
                <a:ea typeface="Calibri"/>
                <a:cs typeface="Calibri"/>
                <a:sym typeface="Calibri"/>
              </a:rPr>
              <a:t> week.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00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03883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‘LL’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404926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53305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213914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‘L’ </a:t>
            </a:r>
            <a:r>
              <a:rPr lang="en-GB" baseline="0" dirty="0"/>
              <a:t>and then present and practise the pronunciation of the </a:t>
            </a:r>
            <a:r>
              <a:rPr lang="en-GB" b="1" baseline="0" dirty="0"/>
              <a:t>source word ‘</a:t>
            </a:r>
            <a:r>
              <a:rPr lang="en-GB" b="1" baseline="0" dirty="0" err="1"/>
              <a:t>libro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open an imaginary book</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20047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8086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416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220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550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8841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12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7828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0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38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9612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6946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150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3395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1204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50871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19034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21570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326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93795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0553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3893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1208966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41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87345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0547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81166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981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29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472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935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487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6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91253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4242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0846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312618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5004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jp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audio" Target="../media/audio21.wav"/><Relationship Id="rId21" Type="http://schemas.openxmlformats.org/officeDocument/2006/relationships/image" Target="../media/image33.jpe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image" Target="../media/image30.png"/><Relationship Id="rId25" Type="http://schemas.openxmlformats.org/officeDocument/2006/relationships/image" Target="../media/image36.jpeg"/><Relationship Id="rId2" Type="http://schemas.openxmlformats.org/officeDocument/2006/relationships/notesSlide" Target="../notesSlides/notesSlide20.xml"/><Relationship Id="rId16" Type="http://schemas.openxmlformats.org/officeDocument/2006/relationships/image" Target="../media/image29.png"/><Relationship Id="rId20"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35.gif"/><Relationship Id="rId5" Type="http://schemas.openxmlformats.org/officeDocument/2006/relationships/audio" Target="../media/audio23.wav"/><Relationship Id="rId15" Type="http://schemas.openxmlformats.org/officeDocument/2006/relationships/image" Target="../media/image26.png"/><Relationship Id="rId23" Type="http://schemas.openxmlformats.org/officeDocument/2006/relationships/image" Target="../media/image34.gif"/><Relationship Id="rId10" Type="http://schemas.openxmlformats.org/officeDocument/2006/relationships/audio" Target="../media/audio28.wav"/><Relationship Id="rId19" Type="http://schemas.openxmlformats.org/officeDocument/2006/relationships/image" Target="../media/image32.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28.png"/><Relationship Id="rId22" Type="http://schemas.openxmlformats.org/officeDocument/2006/relationships/image" Target="../media/image21.gif"/><Relationship Id="rId27"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audio" Target="../media/audio34.wav"/><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audio" Target="../media/audio30.wav"/><Relationship Id="rId5" Type="http://schemas.openxmlformats.org/officeDocument/2006/relationships/audio" Target="../media/audio33.wav"/><Relationship Id="rId4" Type="http://schemas.openxmlformats.org/officeDocument/2006/relationships/audio" Target="../media/audio32.wav"/></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audio" Target="../media/audio38.wav"/><Relationship Id="rId11" Type="http://schemas.openxmlformats.org/officeDocument/2006/relationships/image" Target="../media/image26.png"/><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hyperlink" Target="https://quizlet.com/gb/498862904/y7-spanish-term-31-week-4-flash-card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resources.ncelp.org/concern/resources/gm80hv697?locale=en" TargetMode="External"/><Relationship Id="rId5" Type="http://schemas.openxmlformats.org/officeDocument/2006/relationships/hyperlink" Target="http://www.ncelp.org/audio/SY7T3-1W4" TargetMode="External"/><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hyperlink" Target="https://quizlet.com/gb/493950763/y7-spanish-term-22-week-5-flash-card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325507" cy="879475"/>
          </a:xfrm>
        </p:spPr>
        <p:txBody>
          <a:bodyPr>
            <a:normAutofit fontScale="90000"/>
          </a:bodyPr>
          <a:lstStyle/>
          <a:p>
            <a:pPr algn="l"/>
            <a:r>
              <a:rPr lang="en-GB" sz="4000" b="1" dirty="0">
                <a:solidFill>
                  <a:prstClr val="white"/>
                </a:solidFill>
              </a:rPr>
              <a:t>Saying what people are like today vs in general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Autofit/>
          </a:bodyPr>
          <a:lstStyle/>
          <a:p>
            <a:pPr algn="l"/>
            <a:r>
              <a:rPr lang="en-GB" dirty="0">
                <a:solidFill>
                  <a:prstClr val="white"/>
                </a:solidFill>
              </a:rPr>
              <a:t>‘soy’ and ‘</a:t>
            </a:r>
            <a:r>
              <a:rPr lang="en-GB" dirty="0" err="1">
                <a:solidFill>
                  <a:prstClr val="white"/>
                </a:solidFill>
              </a:rPr>
              <a:t>eres</a:t>
            </a:r>
            <a:r>
              <a:rPr lang="en-GB" dirty="0">
                <a:solidFill>
                  <a:prstClr val="white"/>
                </a:solidFill>
              </a:rPr>
              <a:t>’ for traits [revisited]</a:t>
            </a:r>
          </a:p>
          <a:p>
            <a:pPr algn="l"/>
            <a:r>
              <a:rPr lang="en-GB" dirty="0">
                <a:solidFill>
                  <a:prstClr val="white"/>
                </a:solidFill>
              </a:rPr>
              <a:t>‘</a:t>
            </a:r>
            <a:r>
              <a:rPr lang="en-GB" dirty="0" err="1">
                <a:solidFill>
                  <a:prstClr val="white"/>
                </a:solidFill>
              </a:rPr>
              <a:t>estoy</a:t>
            </a:r>
            <a:r>
              <a:rPr lang="en-GB" dirty="0">
                <a:solidFill>
                  <a:prstClr val="white"/>
                </a:solidFill>
              </a:rPr>
              <a:t>’ and ‘</a:t>
            </a:r>
            <a:r>
              <a:rPr lang="en-GB" dirty="0" err="1">
                <a:solidFill>
                  <a:prstClr val="white"/>
                </a:solidFill>
              </a:rPr>
              <a:t>estás</a:t>
            </a:r>
            <a:r>
              <a:rPr lang="en-GB" dirty="0">
                <a:solidFill>
                  <a:prstClr val="white"/>
                </a:solidFill>
              </a:rPr>
              <a:t>’ for state / mood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5013" y="409516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SSCs [L], [LL]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3 - Lesson 53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Nick Avery / Rachel Hawkes </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792513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122979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5128" y="1892578"/>
            <a:ext cx="3321743"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l</a:t>
            </a:r>
            <a:r>
              <a:rPr lang="en-GB" sz="12000" dirty="0">
                <a:solidFill>
                  <a:srgbClr val="115076"/>
                </a:solidFill>
                <a:latin typeface="Century Gothic" panose="020B0502020202020204" pitchFamily="34" charset="0"/>
                <a:cs typeface="Calibri" panose="020F0502020204030204" pitchFamily="34" charset="0"/>
              </a:rPr>
              <a:t>ibro</a:t>
            </a:r>
          </a:p>
        </p:txBody>
      </p:sp>
    </p:spTree>
    <p:extLst>
      <p:ext uri="{BB962C8B-B14F-4D97-AF65-F5344CB8AC3E}">
        <p14:creationId xmlns:p14="http://schemas.microsoft.com/office/powerpoint/2010/main" val="28279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_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l</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ir</a:t>
            </a:r>
          </a:p>
        </p:txBody>
      </p:sp>
      <p:pic>
        <p:nvPicPr>
          <p:cNvPr id="7176" name="Picture 8" descr="exit sig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185" y="1491356"/>
            <a:ext cx="2379427" cy="1213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44741" y="3387452"/>
            <a:ext cx="1738316"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ista</a:t>
            </a:r>
          </a:p>
        </p:txBody>
      </p:sp>
      <p:pic>
        <p:nvPicPr>
          <p:cNvPr id="12" name="Picture 6" descr="list with a checkmar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9527" y="4476363"/>
            <a:ext cx="1100616" cy="134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5488" y="4560309"/>
            <a:ext cx="278102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uego</a:t>
            </a:r>
          </a:p>
        </p:txBody>
      </p:sp>
      <p:sp>
        <p:nvSpPr>
          <p:cNvPr id="15" name="TextBox 14"/>
          <p:cNvSpPr txBox="1"/>
          <p:nvPr/>
        </p:nvSpPr>
        <p:spPr>
          <a:xfrm>
            <a:off x="4617082" y="5420306"/>
            <a:ext cx="301120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[later; then]</a:t>
            </a:r>
          </a:p>
        </p:txBody>
      </p:sp>
      <p:sp>
        <p:nvSpPr>
          <p:cNvPr id="8" name="TextBox 7"/>
          <p:cNvSpPr txBox="1"/>
          <p:nvPr/>
        </p:nvSpPr>
        <p:spPr>
          <a:xfrm>
            <a:off x="8247145" y="178264"/>
            <a:ext cx="335181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abra</a:t>
            </a:r>
          </a:p>
        </p:txBody>
      </p:sp>
      <p:pic>
        <p:nvPicPr>
          <p:cNvPr id="7170"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5062" y="1505350"/>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34474" y="3387451"/>
            <a:ext cx="146565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uz</a:t>
            </a:r>
          </a:p>
        </p:txBody>
      </p:sp>
      <p:pic>
        <p:nvPicPr>
          <p:cNvPr id="7174" name="Picture 6" descr="light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3097" y="4403114"/>
            <a:ext cx="1639916" cy="164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37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_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l_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6"/>
                                        </p:tgtEl>
                                        <p:attrNameLst>
                                          <p:attrName>style.visibility</p:attrName>
                                        </p:attrNameLst>
                                      </p:cBhvr>
                                      <p:to>
                                        <p:strVal val="visible"/>
                                      </p:to>
                                    </p:set>
                                    <p:animEffect transition="in" filter="fade">
                                      <p:cBhvr>
                                        <p:cTn id="28" dur="500"/>
                                        <p:tgtEl>
                                          <p:spTgt spid="7176"/>
                                        </p:tgtEl>
                                      </p:cBhvr>
                                    </p:animEffect>
                                  </p:childTnLst>
                                  <p:subTnLst>
                                    <p:audio>
                                      <p:cMediaNode>
                                        <p:cTn display="0" masterRel="sameClick">
                                          <p:stCondLst>
                                            <p:cond evt="begin" delay="0">
                                              <p:tn val="26"/>
                                            </p:cond>
                                          </p:stCondLst>
                                          <p:endCondLst>
                                            <p:cond evt="onStopAudio" delay="0">
                                              <p:tgtEl>
                                                <p:sldTgt/>
                                              </p:tgtEl>
                                            </p:cond>
                                          </p:endCondLst>
                                        </p:cTn>
                                        <p:tgtEl>
                                          <p:sndTgt r:embed="rId5" name="l_sal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_palab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subTnLst>
                                    <p:audio>
                                      <p:cMediaNode>
                                        <p:cTn display="0" masterRel="sameClick">
                                          <p:stCondLst>
                                            <p:cond evt="begin" delay="0">
                                              <p:tn val="36"/>
                                            </p:cond>
                                          </p:stCondLst>
                                          <p:endCondLst>
                                            <p:cond evt="onStopAudio" delay="0">
                                              <p:tgtEl>
                                                <p:sldTgt/>
                                              </p:tgtEl>
                                            </p:cond>
                                          </p:endCondLst>
                                        </p:cTn>
                                        <p:tgtEl>
                                          <p:sndTgt r:embed="rId6" name="l_palab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_list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l_list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_lue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l_lue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l_luz.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subTnLst>
                                    <p:audio>
                                      <p:cMediaNode>
                                        <p:cTn display="0" masterRel="sameClick">
                                          <p:stCondLst>
                                            <p:cond evt="begin" delay="0">
                                              <p:tn val="66"/>
                                            </p:cond>
                                          </p:stCondLst>
                                          <p:endCondLst>
                                            <p:cond evt="onStopAudio" delay="0">
                                              <p:tgtEl>
                                                <p:sldTgt/>
                                              </p:tgtEl>
                                            </p:cond>
                                          </p:endCondLst>
                                        </p:cTn>
                                        <p:tgtEl>
                                          <p:sndTgt r:embed="rId9" name="l_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1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l</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101166" y="3387451"/>
            <a:ext cx="198966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uz</a:t>
            </a:r>
          </a:p>
        </p:txBody>
      </p:sp>
    </p:spTree>
    <p:extLst>
      <p:ext uri="{BB962C8B-B14F-4D97-AF65-F5344CB8AC3E}">
        <p14:creationId xmlns:p14="http://schemas.microsoft.com/office/powerpoint/2010/main" val="191771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_lib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l_sal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l_palabr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l_list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l_lue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l_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7D6C-7C72-FD42-972F-6FDDF9469EBB}"/>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l</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101166" y="3387451"/>
            <a:ext cx="198966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uz</a:t>
            </a:r>
          </a:p>
        </p:txBody>
      </p:sp>
    </p:spTree>
    <p:extLst>
      <p:ext uri="{BB962C8B-B14F-4D97-AF65-F5344CB8AC3E}">
        <p14:creationId xmlns:p14="http://schemas.microsoft.com/office/powerpoint/2010/main" val="26675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 y="-100118"/>
            <a:ext cx="7584142" cy="642562"/>
          </a:xfrm>
        </p:spPr>
        <p:txBody>
          <a:bodyPr>
            <a:normAutofit/>
          </a:bodyPr>
          <a:lstStyle/>
          <a:p>
            <a:r>
              <a:rPr lang="en-GB" sz="2200" b="1" dirty="0">
                <a:solidFill>
                  <a:schemeClr val="accent1">
                    <a:lumMod val="50000"/>
                  </a:schemeClr>
                </a:solidFill>
                <a:latin typeface="Century Gothic" panose="020B0502020202020204" pitchFamily="34" charset="0"/>
              </a:rPr>
              <a:t>Escucha y completa las frases. </a:t>
            </a:r>
          </a:p>
        </p:txBody>
      </p:sp>
      <p:sp>
        <p:nvSpPr>
          <p:cNvPr id="3" name="Rectangle 2"/>
          <p:cNvSpPr/>
          <p:nvPr/>
        </p:nvSpPr>
        <p:spPr>
          <a:xfrm>
            <a:off x="47424" y="324766"/>
            <a:ext cx="4302781" cy="430887"/>
          </a:xfrm>
          <a:prstGeom prst="rect">
            <a:avLst/>
          </a:prstGeom>
        </p:spPr>
        <p:txBody>
          <a:bodyPr wrap="none">
            <a:spAutoFit/>
          </a:bodyPr>
          <a:lstStyle/>
          <a:p>
            <a:r>
              <a:rPr lang="en-GB" sz="2200" b="1" dirty="0">
                <a:solidFill>
                  <a:srgbClr val="5B9BD5">
                    <a:lumMod val="50000"/>
                  </a:srgbClr>
                </a:solidFill>
                <a:latin typeface="Century Gothic" panose="020B0502020202020204" pitchFamily="34" charset="0"/>
              </a:rPr>
              <a:t>¿Las palabras tienen [L] o [LL]?</a:t>
            </a:r>
            <a:endParaRPr lang="en-GB" sz="2200" b="1" dirty="0">
              <a:solidFill>
                <a:srgbClr val="5B9BD5">
                  <a:lumMod val="50000"/>
                </a:srgbClr>
              </a:solidFill>
            </a:endParaRPr>
          </a:p>
        </p:txBody>
      </p:sp>
      <p:sp>
        <p:nvSpPr>
          <p:cNvPr id="4" name="Action Button: Custom 3">
            <a:hlinkClick r:id="" action="ppaction://noaction" highlightClick="1">
              <a:snd r:embed="rId3" name="es normal llamar por la manana.wav"/>
            </a:hlinkClick>
          </p:cNvPr>
          <p:cNvSpPr/>
          <p:nvPr/>
        </p:nvSpPr>
        <p:spPr>
          <a:xfrm>
            <a:off x="115669" y="924433"/>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algn="ctr">
              <a:defRPr/>
            </a:pPr>
            <a:r>
              <a:rPr lang="en-GB" sz="3200" b="1" kern="0" dirty="0">
                <a:solidFill>
                  <a:prstClr val="white"/>
                </a:solidFill>
                <a:latin typeface="Century Gothic" panose="020B0502020202020204" pitchFamily="34" charset="0"/>
              </a:rPr>
              <a:t>1</a:t>
            </a:r>
          </a:p>
        </p:txBody>
      </p:sp>
      <p:sp>
        <p:nvSpPr>
          <p:cNvPr id="5" name="Action Button: Custom 4">
            <a:hlinkClick r:id="" action="ppaction://noaction" highlightClick="1">
              <a:snd r:embed="rId4" name="donde esta la luz esta muy oscuro aqui.wav"/>
            </a:hlinkClick>
          </p:cNvPr>
          <p:cNvSpPr/>
          <p:nvPr/>
        </p:nvSpPr>
        <p:spPr>
          <a:xfrm>
            <a:off x="115669" y="1863327"/>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algn="ctr">
              <a:defRPr/>
            </a:pPr>
            <a:r>
              <a:rPr lang="en-GB" sz="3200" b="1" kern="0" dirty="0">
                <a:solidFill>
                  <a:prstClr val="white"/>
                </a:solidFill>
                <a:latin typeface="Century Gothic" panose="020B0502020202020204" pitchFamily="34" charset="0"/>
              </a:rPr>
              <a:t>2</a:t>
            </a:r>
          </a:p>
        </p:txBody>
      </p:sp>
      <p:sp>
        <p:nvSpPr>
          <p:cNvPr id="6" name="Action Button: Custom 5">
            <a:hlinkClick r:id="" action="ppaction://noaction" highlightClick="1">
              <a:snd r:embed="rId5" name="la persona solo da libros amarillos a los chicos.wav"/>
            </a:hlinkClick>
          </p:cNvPr>
          <p:cNvSpPr/>
          <p:nvPr/>
        </p:nvSpPr>
        <p:spPr>
          <a:xfrm>
            <a:off x="121022" y="2845872"/>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algn="ctr">
              <a:defRPr/>
            </a:pPr>
            <a:r>
              <a:rPr lang="en-GB" sz="3200" b="1" kern="0" dirty="0">
                <a:solidFill>
                  <a:prstClr val="white"/>
                </a:solidFill>
                <a:latin typeface="Century Gothic" panose="020B0502020202020204" pitchFamily="34" charset="0"/>
              </a:rPr>
              <a:t>3</a:t>
            </a:r>
          </a:p>
        </p:txBody>
      </p:sp>
      <p:sp>
        <p:nvSpPr>
          <p:cNvPr id="7" name="Action Button: Custom 6">
            <a:hlinkClick r:id="" action="ppaction://noaction" highlightClick="1">
              <a:snd r:embed="rId6" name="como esta quien ella esta bien.wav"/>
            </a:hlinkClick>
          </p:cNvPr>
          <p:cNvSpPr/>
          <p:nvPr/>
        </p:nvSpPr>
        <p:spPr>
          <a:xfrm>
            <a:off x="121021" y="3727574"/>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algn="ctr">
              <a:defRPr/>
            </a:pPr>
            <a:r>
              <a:rPr lang="en-GB" sz="3200" b="1" kern="0" dirty="0">
                <a:solidFill>
                  <a:prstClr val="white"/>
                </a:solidFill>
                <a:latin typeface="Century Gothic" panose="020B0502020202020204" pitchFamily="34" charset="0"/>
              </a:rPr>
              <a:t>4</a:t>
            </a:r>
          </a:p>
        </p:txBody>
      </p:sp>
      <p:sp>
        <p:nvSpPr>
          <p:cNvPr id="8" name="Action Button: Custom 7">
            <a:hlinkClick r:id="" action="ppaction://noaction" highlightClick="1">
              <a:snd r:embed="rId7" name="tienes una lista de peliculas nuevas.wav"/>
            </a:hlinkClick>
          </p:cNvPr>
          <p:cNvSpPr/>
          <p:nvPr/>
        </p:nvSpPr>
        <p:spPr>
          <a:xfrm>
            <a:off x="115670" y="4635031"/>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algn="ctr">
              <a:defRPr/>
            </a:pPr>
            <a:r>
              <a:rPr lang="en-GB" sz="3200" b="1" kern="0" dirty="0">
                <a:solidFill>
                  <a:prstClr val="white"/>
                </a:solidFill>
                <a:latin typeface="Century Gothic" panose="020B0502020202020204" pitchFamily="34" charset="0"/>
              </a:rPr>
              <a:t>5</a:t>
            </a:r>
          </a:p>
        </p:txBody>
      </p:sp>
      <p:sp>
        <p:nvSpPr>
          <p:cNvPr id="9" name="Rectangle 8"/>
          <p:cNvSpPr/>
          <p:nvPr/>
        </p:nvSpPr>
        <p:spPr>
          <a:xfrm>
            <a:off x="972770" y="1062373"/>
            <a:ext cx="5014514"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Es normal </a:t>
            </a:r>
            <a:r>
              <a:rPr lang="en-GB" sz="2400" b="1" dirty="0" err="1">
                <a:solidFill>
                  <a:srgbClr val="E25B00"/>
                </a:solidFill>
                <a:latin typeface="Century Gothic" panose="020B0502020202020204" pitchFamily="34" charset="0"/>
              </a:rPr>
              <a:t>llamar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por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mañana</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11" name="Rectangle 10"/>
          <p:cNvSpPr/>
          <p:nvPr/>
        </p:nvSpPr>
        <p:spPr>
          <a:xfrm>
            <a:off x="6778207" y="111582"/>
            <a:ext cx="5032147" cy="461665"/>
          </a:xfrm>
          <a:prstGeom prst="rect">
            <a:avLst/>
          </a:prstGeom>
        </p:spPr>
        <p:txBody>
          <a:bodyPr wrap="none">
            <a:spAutoFit/>
          </a:bodyPr>
          <a:lstStyle/>
          <a:p>
            <a:r>
              <a:rPr lang="en-GB" sz="2400" b="1" dirty="0">
                <a:solidFill>
                  <a:srgbClr val="5B9BD5">
                    <a:lumMod val="50000"/>
                  </a:srgbClr>
                </a:solidFill>
                <a:latin typeface="Century Gothic" panose="020B0502020202020204" pitchFamily="34" charset="0"/>
              </a:rPr>
              <a:t>¿</a:t>
            </a:r>
            <a:r>
              <a:rPr lang="en-GB" sz="2400" b="1" dirty="0" err="1">
                <a:solidFill>
                  <a:srgbClr val="5B9BD5">
                    <a:lumMod val="50000"/>
                  </a:srgbClr>
                </a:solidFill>
                <a:latin typeface="Century Gothic" panose="020B0502020202020204" pitchFamily="34" charset="0"/>
              </a:rPr>
              <a:t>Qué</a:t>
            </a:r>
            <a:r>
              <a:rPr lang="en-GB" sz="2400" b="1" dirty="0">
                <a:solidFill>
                  <a:srgbClr val="5B9BD5">
                    <a:lumMod val="50000"/>
                  </a:srgbClr>
                </a:solidFill>
                <a:latin typeface="Century Gothic" panose="020B0502020202020204" pitchFamily="34" charset="0"/>
              </a:rPr>
              <a:t> </a:t>
            </a:r>
            <a:r>
              <a:rPr lang="en-GB" sz="2400" b="1" dirty="0" err="1">
                <a:solidFill>
                  <a:srgbClr val="5B9BD5">
                    <a:lumMod val="50000"/>
                  </a:srgbClr>
                </a:solidFill>
                <a:latin typeface="Century Gothic" panose="020B0502020202020204" pitchFamily="34" charset="0"/>
              </a:rPr>
              <a:t>tipo</a:t>
            </a:r>
            <a:r>
              <a:rPr lang="en-GB" sz="2400" b="1" dirty="0">
                <a:solidFill>
                  <a:srgbClr val="5B9BD5">
                    <a:lumMod val="50000"/>
                  </a:srgbClr>
                </a:solidFill>
                <a:latin typeface="Century Gothic" panose="020B0502020202020204" pitchFamily="34" charset="0"/>
              </a:rPr>
              <a:t> de palabra(s) es/son?</a:t>
            </a:r>
            <a:endParaRPr lang="en-GB" sz="2400" b="1" dirty="0">
              <a:solidFill>
                <a:srgbClr val="5B9BD5">
                  <a:lumMod val="50000"/>
                </a:srgbClr>
              </a:solidFill>
            </a:endParaRPr>
          </a:p>
        </p:txBody>
      </p:sp>
      <p:sp>
        <p:nvSpPr>
          <p:cNvPr id="15" name="Action Button: Custom 14">
            <a:hlinkClick r:id="" action="ppaction://noaction" highlightClick="1">
              <a:snd r:embed="rId8" name="salir los lunes por la noche no es normal.wav"/>
            </a:hlinkClick>
          </p:cNvPr>
          <p:cNvSpPr/>
          <p:nvPr/>
        </p:nvSpPr>
        <p:spPr>
          <a:xfrm>
            <a:off x="115670" y="5570300"/>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algn="ctr">
              <a:defRPr/>
            </a:pPr>
            <a:r>
              <a:rPr lang="en-GB" sz="3200" b="1" kern="0" dirty="0">
                <a:solidFill>
                  <a:prstClr val="white"/>
                </a:solidFill>
                <a:latin typeface="Century Gothic" panose="020B0502020202020204" pitchFamily="34" charset="0"/>
              </a:rPr>
              <a:t>6</a:t>
            </a:r>
          </a:p>
        </p:txBody>
      </p:sp>
      <p:sp>
        <p:nvSpPr>
          <p:cNvPr id="16" name="Rectangle 15"/>
          <p:cNvSpPr/>
          <p:nvPr/>
        </p:nvSpPr>
        <p:spPr>
          <a:xfrm>
            <a:off x="972772" y="2897075"/>
            <a:ext cx="7146508"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La persona </a:t>
            </a:r>
            <a:r>
              <a:rPr lang="en-GB" sz="2400" dirty="0" err="1">
                <a:solidFill>
                  <a:schemeClr val="accent1">
                    <a:lumMod val="50000"/>
                  </a:schemeClr>
                </a:solidFill>
                <a:latin typeface="Century Gothic" panose="020B0502020202020204" pitchFamily="34" charset="0"/>
              </a:rPr>
              <a:t>sólo</a:t>
            </a:r>
            <a:r>
              <a:rPr lang="en-GB" sz="2400" dirty="0">
                <a:solidFill>
                  <a:schemeClr val="accent1">
                    <a:lumMod val="50000"/>
                  </a:schemeClr>
                </a:solidFill>
                <a:latin typeface="Century Gothic" panose="020B0502020202020204" pitchFamily="34" charset="0"/>
              </a:rPr>
              <a:t> da </a:t>
            </a:r>
            <a:r>
              <a:rPr lang="en-GB" sz="2400" dirty="0" err="1">
                <a:solidFill>
                  <a:schemeClr val="accent1">
                    <a:lumMod val="50000"/>
                  </a:schemeClr>
                </a:solidFill>
                <a:latin typeface="Century Gothic" panose="020B0502020202020204" pitchFamily="34" charset="0"/>
              </a:rPr>
              <a:t>libros</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amarillos</a:t>
            </a:r>
            <a:r>
              <a:rPr lang="en-GB" sz="2400" dirty="0">
                <a:solidFill>
                  <a:schemeClr val="accent1">
                    <a:lumMod val="50000"/>
                  </a:schemeClr>
                </a:solidFill>
                <a:latin typeface="Century Gothic" panose="020B0502020202020204" pitchFamily="34" charset="0"/>
              </a:rPr>
              <a:t> a los </a:t>
            </a:r>
            <a:r>
              <a:rPr lang="en-GB" sz="2400" dirty="0" err="1">
                <a:solidFill>
                  <a:schemeClr val="accent1">
                    <a:lumMod val="50000"/>
                  </a:schemeClr>
                </a:solidFill>
                <a:latin typeface="Century Gothic" panose="020B0502020202020204" pitchFamily="34" charset="0"/>
              </a:rPr>
              <a:t>chicos</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20" name="Rectangle 19"/>
          <p:cNvSpPr/>
          <p:nvPr/>
        </p:nvSpPr>
        <p:spPr>
          <a:xfrm>
            <a:off x="916127" y="1954877"/>
            <a:ext cx="6553397"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Dónde</a:t>
            </a:r>
            <a:r>
              <a:rPr lang="en-GB" sz="2400" dirty="0">
                <a:solidFill>
                  <a:schemeClr val="accent1">
                    <a:lumMod val="50000"/>
                  </a:schemeClr>
                </a:solidFill>
                <a:latin typeface="Century Gothic" panose="020B0502020202020204" pitchFamily="34" charset="0"/>
              </a:rPr>
              <a:t> está la </a:t>
            </a:r>
            <a:r>
              <a:rPr lang="en-GB" sz="2400" b="1" dirty="0">
                <a:solidFill>
                  <a:srgbClr val="E25B00"/>
                </a:solidFill>
                <a:latin typeface="Century Gothic" panose="020B0502020202020204" pitchFamily="34" charset="0"/>
              </a:rPr>
              <a:t>luz</a:t>
            </a:r>
            <a:r>
              <a:rPr lang="en-GB" sz="2400" dirty="0">
                <a:solidFill>
                  <a:schemeClr val="accent1">
                    <a:lumMod val="50000"/>
                  </a:schemeClr>
                </a:solidFill>
                <a:latin typeface="Century Gothic" panose="020B0502020202020204" pitchFamily="34" charset="0"/>
              </a:rPr>
              <a:t>? ¡Está </a:t>
            </a:r>
            <a:r>
              <a:rPr lang="en-GB" sz="2400" dirty="0" err="1">
                <a:solidFill>
                  <a:schemeClr val="accent1">
                    <a:lumMod val="50000"/>
                  </a:schemeClr>
                </a:solidFill>
                <a:latin typeface="Century Gothic" panose="020B0502020202020204" pitchFamily="34" charset="0"/>
              </a:rPr>
              <a:t>muy</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oscuro</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aquí</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23" name="Rectangle 22"/>
          <p:cNvSpPr/>
          <p:nvPr/>
        </p:nvSpPr>
        <p:spPr>
          <a:xfrm>
            <a:off x="972771" y="3865514"/>
            <a:ext cx="8870475" cy="461665"/>
          </a:xfrm>
          <a:prstGeom prst="rect">
            <a:avLst/>
          </a:prstGeom>
        </p:spPr>
        <p:txBody>
          <a:bodyPr wrap="square">
            <a:spAutoFit/>
          </a:bodyPr>
          <a:lstStyle/>
          <a:p>
            <a:r>
              <a:rPr lang="en-GB" sz="2400" dirty="0">
                <a:solidFill>
                  <a:schemeClr val="accent1">
                    <a:lumMod val="50000"/>
                  </a:schemeClr>
                </a:solidFill>
                <a:latin typeface="Century Gothic" panose="020B0502020202020204" pitchFamily="34" charset="0"/>
              </a:rPr>
              <a:t>¿Cómo está? … ¿</a:t>
            </a:r>
            <a:r>
              <a:rPr lang="en-GB" sz="2400" dirty="0" err="1">
                <a:solidFill>
                  <a:schemeClr val="accent1">
                    <a:lumMod val="50000"/>
                  </a:schemeClr>
                </a:solidFill>
                <a:latin typeface="Century Gothic" panose="020B0502020202020204" pitchFamily="34" charset="0"/>
              </a:rPr>
              <a:t>Quién</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ella</a:t>
            </a:r>
            <a:r>
              <a:rPr lang="en-GB" sz="2400" dirty="0">
                <a:solidFill>
                  <a:schemeClr val="accent1">
                    <a:lumMod val="50000"/>
                  </a:schemeClr>
                </a:solidFill>
                <a:latin typeface="Century Gothic" panose="020B0502020202020204" pitchFamily="34" charset="0"/>
              </a:rPr>
              <a:t>? Está </a:t>
            </a:r>
            <a:r>
              <a:rPr lang="en-GB" sz="2400" dirty="0" err="1">
                <a:solidFill>
                  <a:schemeClr val="accent1">
                    <a:lumMod val="50000"/>
                  </a:schemeClr>
                </a:solidFill>
                <a:latin typeface="Century Gothic" panose="020B0502020202020204" pitchFamily="34" charset="0"/>
              </a:rPr>
              <a:t>bien</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27" name="Rectangle 26"/>
          <p:cNvSpPr/>
          <p:nvPr/>
        </p:nvSpPr>
        <p:spPr>
          <a:xfrm>
            <a:off x="972770" y="4757569"/>
            <a:ext cx="8870475" cy="461665"/>
          </a:xfrm>
          <a:prstGeom prst="rect">
            <a:avLst/>
          </a:prstGeom>
        </p:spPr>
        <p:txBody>
          <a:bodyPr wrap="square">
            <a:spAutoFit/>
          </a:bodyPr>
          <a:lstStyle/>
          <a:p>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Tienes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una</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lista</a:t>
            </a:r>
            <a:r>
              <a:rPr lang="en-GB" sz="2400" dirty="0">
                <a:solidFill>
                  <a:schemeClr val="accent1">
                    <a:lumMod val="50000"/>
                  </a:schemeClr>
                </a:solidFill>
                <a:latin typeface="Century Gothic" panose="020B0502020202020204" pitchFamily="34" charset="0"/>
              </a:rPr>
              <a:t> de </a:t>
            </a:r>
            <a:r>
              <a:rPr lang="en-GB" sz="2400" dirty="0" err="1">
                <a:solidFill>
                  <a:schemeClr val="accent1">
                    <a:lumMod val="50000"/>
                  </a:schemeClr>
                </a:solidFill>
                <a:latin typeface="Century Gothic" panose="020B0502020202020204" pitchFamily="34" charset="0"/>
              </a:rPr>
              <a:t>películas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nuevas</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29" name="Rectangle 28"/>
          <p:cNvSpPr/>
          <p:nvPr/>
        </p:nvSpPr>
        <p:spPr>
          <a:xfrm>
            <a:off x="972770" y="5579506"/>
            <a:ext cx="8870475" cy="461665"/>
          </a:xfrm>
          <a:prstGeom prst="rect">
            <a:avLst/>
          </a:prstGeom>
        </p:spPr>
        <p:txBody>
          <a:bodyPr wrap="square">
            <a:spAutoFit/>
          </a:bodyPr>
          <a:lstStyle/>
          <a:p>
            <a:r>
              <a:rPr lang="en-GB" sz="2400" b="1" dirty="0" err="1">
                <a:solidFill>
                  <a:srgbClr val="E25B00"/>
                </a:solidFill>
                <a:latin typeface="Century Gothic" panose="020B0502020202020204" pitchFamily="34" charset="0"/>
              </a:rPr>
              <a:t>Salir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los</a:t>
            </a:r>
            <a:r>
              <a:rPr lang="en-GB" sz="2400" dirty="0">
                <a:solidFill>
                  <a:schemeClr val="accent1">
                    <a:lumMod val="50000"/>
                  </a:schemeClr>
                </a:solidFill>
                <a:latin typeface="Century Gothic" panose="020B0502020202020204" pitchFamily="34" charset="0"/>
              </a:rPr>
              <a:t> lunes </a:t>
            </a:r>
            <a:r>
              <a:rPr lang="en-GB" sz="2400" dirty="0" err="1">
                <a:solidFill>
                  <a:schemeClr val="accent1">
                    <a:lumMod val="50000"/>
                  </a:schemeClr>
                </a:solidFill>
                <a:latin typeface="Century Gothic" panose="020B0502020202020204" pitchFamily="34" charset="0"/>
              </a:rPr>
              <a:t>por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noche</a:t>
            </a:r>
            <a:r>
              <a:rPr lang="en-GB" sz="2400" dirty="0">
                <a:solidFill>
                  <a:schemeClr val="accent1">
                    <a:lumMod val="50000"/>
                  </a:schemeClr>
                </a:solidFill>
                <a:latin typeface="Century Gothic" panose="020B0502020202020204" pitchFamily="34" charset="0"/>
              </a:rPr>
              <a:t> no </a:t>
            </a:r>
            <a:r>
              <a:rPr lang="en-GB" sz="2400" dirty="0" err="1">
                <a:solidFill>
                  <a:schemeClr val="accent1">
                    <a:lumMod val="50000"/>
                  </a:schemeClr>
                </a:solidFill>
                <a:latin typeface="Century Gothic" panose="020B0502020202020204" pitchFamily="34" charset="0"/>
              </a:rPr>
              <a:t>es</a:t>
            </a:r>
            <a:r>
              <a:rPr lang="en-GB" sz="2400" dirty="0">
                <a:solidFill>
                  <a:schemeClr val="accent1">
                    <a:lumMod val="50000"/>
                  </a:schemeClr>
                </a:solidFill>
                <a:latin typeface="Century Gothic" panose="020B0502020202020204" pitchFamily="34" charset="0"/>
              </a:rPr>
              <a:t> normal.</a:t>
            </a:r>
            <a:endParaRPr lang="en-GB" sz="2400" dirty="0">
              <a:solidFill>
                <a:schemeClr val="accent1">
                  <a:lumMod val="50000"/>
                </a:schemeClr>
              </a:solidFill>
            </a:endParaRPr>
          </a:p>
        </p:txBody>
      </p:sp>
      <p:sp>
        <p:nvSpPr>
          <p:cNvPr id="13" name="TextBox 12"/>
          <p:cNvSpPr txBox="1"/>
          <p:nvPr/>
        </p:nvSpPr>
        <p:spPr>
          <a:xfrm>
            <a:off x="857759" y="645947"/>
            <a:ext cx="4749041" cy="430887"/>
          </a:xfrm>
          <a:prstGeom prst="rect">
            <a:avLst/>
          </a:prstGeom>
          <a:noFill/>
        </p:spPr>
        <p:txBody>
          <a:bodyPr wrap="square" rtlCol="0">
            <a:spAutoFit/>
          </a:bodyPr>
          <a:lstStyle/>
          <a:p>
            <a:r>
              <a:rPr lang="en-GB" sz="2200" b="1" dirty="0">
                <a:solidFill>
                  <a:srgbClr val="5B9BD5">
                    <a:lumMod val="50000"/>
                  </a:srgbClr>
                </a:solidFill>
                <a:latin typeface="Century Gothic" panose="020B0502020202020204" pitchFamily="34" charset="0"/>
              </a:rPr>
              <a:t>¿</a:t>
            </a:r>
            <a:r>
              <a:rPr lang="en-GB" sz="2200" b="1" dirty="0" err="1">
                <a:solidFill>
                  <a:srgbClr val="5B9BD5">
                    <a:lumMod val="50000"/>
                  </a:srgbClr>
                </a:solidFill>
                <a:latin typeface="Century Gothic" panose="020B0502020202020204" pitchFamily="34" charset="0"/>
              </a:rPr>
              <a:t>Cómo</a:t>
            </a:r>
            <a:r>
              <a:rPr lang="en-GB" sz="2200" b="1" dirty="0">
                <a:solidFill>
                  <a:srgbClr val="5B9BD5">
                    <a:lumMod val="50000"/>
                  </a:srgbClr>
                </a:solidFill>
                <a:latin typeface="Century Gothic" panose="020B0502020202020204" pitchFamily="34" charset="0"/>
              </a:rPr>
              <a:t> se dice </a:t>
            </a:r>
            <a:r>
              <a:rPr lang="en-GB" sz="2200" b="1" dirty="0" err="1">
                <a:solidFill>
                  <a:srgbClr val="5B9BD5">
                    <a:lumMod val="50000"/>
                  </a:srgbClr>
                </a:solidFill>
                <a:latin typeface="Century Gothic" panose="020B0502020202020204" pitchFamily="34" charset="0"/>
              </a:rPr>
              <a:t>en</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inglés</a:t>
            </a:r>
            <a:r>
              <a:rPr lang="en-GB" sz="2200" b="1" dirty="0">
                <a:solidFill>
                  <a:srgbClr val="5B9BD5">
                    <a:lumMod val="50000"/>
                  </a:srgbClr>
                </a:solidFill>
                <a:latin typeface="Century Gothic" panose="020B0502020202020204" pitchFamily="34" charset="0"/>
              </a:rPr>
              <a:t>?</a:t>
            </a:r>
          </a:p>
        </p:txBody>
      </p:sp>
      <p:sp>
        <p:nvSpPr>
          <p:cNvPr id="31" name="TextBox 30"/>
          <p:cNvSpPr txBox="1"/>
          <p:nvPr/>
        </p:nvSpPr>
        <p:spPr>
          <a:xfrm>
            <a:off x="973691" y="1438310"/>
            <a:ext cx="5090474"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It’s normal to call in the morning.</a:t>
            </a:r>
          </a:p>
        </p:txBody>
      </p:sp>
      <p:sp>
        <p:nvSpPr>
          <p:cNvPr id="32" name="TextBox 31"/>
          <p:cNvSpPr txBox="1"/>
          <p:nvPr/>
        </p:nvSpPr>
        <p:spPr>
          <a:xfrm>
            <a:off x="932063" y="2390426"/>
            <a:ext cx="6287887"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Where’s the light? It’s very dark here!</a:t>
            </a:r>
          </a:p>
        </p:txBody>
      </p:sp>
      <p:sp>
        <p:nvSpPr>
          <p:cNvPr id="34" name="TextBox 33"/>
          <p:cNvSpPr txBox="1"/>
          <p:nvPr/>
        </p:nvSpPr>
        <p:spPr>
          <a:xfrm>
            <a:off x="1009289" y="3308044"/>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The person only gives yellow books to the boys.</a:t>
            </a:r>
          </a:p>
        </p:txBody>
      </p:sp>
      <p:sp>
        <p:nvSpPr>
          <p:cNvPr id="35" name="TextBox 34"/>
          <p:cNvSpPr txBox="1"/>
          <p:nvPr/>
        </p:nvSpPr>
        <p:spPr>
          <a:xfrm>
            <a:off x="1009289" y="4269975"/>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¿How is s/he? … Who, her? She’s well/fine.</a:t>
            </a:r>
          </a:p>
        </p:txBody>
      </p:sp>
      <p:sp>
        <p:nvSpPr>
          <p:cNvPr id="41" name="TextBox 40"/>
          <p:cNvSpPr txBox="1"/>
          <p:nvPr/>
        </p:nvSpPr>
        <p:spPr>
          <a:xfrm>
            <a:off x="991539" y="5116327"/>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Do you have a list of new films?</a:t>
            </a:r>
          </a:p>
        </p:txBody>
      </p:sp>
      <p:sp>
        <p:nvSpPr>
          <p:cNvPr id="42" name="TextBox 41"/>
          <p:cNvSpPr txBox="1"/>
          <p:nvPr/>
        </p:nvSpPr>
        <p:spPr>
          <a:xfrm>
            <a:off x="1009289" y="5917858"/>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Going out on Monday nights isn’t normal.</a:t>
            </a:r>
          </a:p>
        </p:txBody>
      </p:sp>
      <p:sp>
        <p:nvSpPr>
          <p:cNvPr id="17" name="Rectangle 16"/>
          <p:cNvSpPr/>
          <p:nvPr/>
        </p:nvSpPr>
        <p:spPr>
          <a:xfrm>
            <a:off x="961038" y="1551545"/>
            <a:ext cx="5004896" cy="308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Rectangle 42"/>
          <p:cNvSpPr/>
          <p:nvPr/>
        </p:nvSpPr>
        <p:spPr>
          <a:xfrm>
            <a:off x="857759" y="2378487"/>
            <a:ext cx="5778460" cy="45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Rectangle 44"/>
          <p:cNvSpPr/>
          <p:nvPr/>
        </p:nvSpPr>
        <p:spPr>
          <a:xfrm>
            <a:off x="1035956" y="3359497"/>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 name="Rectangle 45"/>
          <p:cNvSpPr/>
          <p:nvPr/>
        </p:nvSpPr>
        <p:spPr>
          <a:xfrm>
            <a:off x="1057160" y="4326699"/>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7" name="Rectangle 46"/>
          <p:cNvSpPr/>
          <p:nvPr/>
        </p:nvSpPr>
        <p:spPr>
          <a:xfrm>
            <a:off x="1009323" y="5161943"/>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Rectangle 47"/>
          <p:cNvSpPr/>
          <p:nvPr/>
        </p:nvSpPr>
        <p:spPr>
          <a:xfrm>
            <a:off x="1009323" y="6012171"/>
            <a:ext cx="7252574" cy="36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p:cNvSpPr/>
          <p:nvPr/>
        </p:nvSpPr>
        <p:spPr>
          <a:xfrm>
            <a:off x="7128967" y="665771"/>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nombre</a:t>
            </a:r>
            <a:endParaRPr lang="en-GB" dirty="0">
              <a:solidFill>
                <a:prstClr val="white"/>
              </a:solidFill>
              <a:latin typeface="Century Gothic" panose="020B0502020202020204" pitchFamily="34" charset="0"/>
            </a:endParaRPr>
          </a:p>
        </p:txBody>
      </p:sp>
      <p:sp>
        <p:nvSpPr>
          <p:cNvPr id="33" name="Rectangle 32"/>
          <p:cNvSpPr/>
          <p:nvPr/>
        </p:nvSpPr>
        <p:spPr>
          <a:xfrm>
            <a:off x="7353471" y="1163994"/>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verbo</a:t>
            </a:r>
            <a:endParaRPr lang="en-GB" dirty="0">
              <a:solidFill>
                <a:prstClr val="white"/>
              </a:solidFill>
              <a:latin typeface="Century Gothic" panose="020B0502020202020204" pitchFamily="34" charset="0"/>
            </a:endParaRPr>
          </a:p>
        </p:txBody>
      </p:sp>
      <p:sp>
        <p:nvSpPr>
          <p:cNvPr id="38" name="Rectangle 37"/>
          <p:cNvSpPr/>
          <p:nvPr/>
        </p:nvSpPr>
        <p:spPr>
          <a:xfrm>
            <a:off x="8660925" y="1163994"/>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adjetivo</a:t>
            </a:r>
            <a:endParaRPr lang="en-GB" dirty="0">
              <a:solidFill>
                <a:prstClr val="white"/>
              </a:solidFill>
              <a:latin typeface="Century Gothic" panose="020B0502020202020204" pitchFamily="34" charset="0"/>
            </a:endParaRPr>
          </a:p>
        </p:txBody>
      </p:sp>
      <p:sp>
        <p:nvSpPr>
          <p:cNvPr id="37" name="Rectangle 36"/>
          <p:cNvSpPr/>
          <p:nvPr/>
        </p:nvSpPr>
        <p:spPr>
          <a:xfrm>
            <a:off x="8424745" y="671195"/>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nombre</a:t>
            </a:r>
            <a:endParaRPr lang="en-GB" dirty="0">
              <a:solidFill>
                <a:prstClr val="white"/>
              </a:solidFill>
              <a:latin typeface="Century Gothic" panose="020B0502020202020204" pitchFamily="34" charset="0"/>
            </a:endParaRPr>
          </a:p>
        </p:txBody>
      </p:sp>
      <p:sp>
        <p:nvSpPr>
          <p:cNvPr id="39" name="Rectangle 38"/>
          <p:cNvSpPr/>
          <p:nvPr/>
        </p:nvSpPr>
        <p:spPr>
          <a:xfrm>
            <a:off x="9707655" y="689266"/>
            <a:ext cx="1633820"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pronombre</a:t>
            </a:r>
            <a:endParaRPr lang="en-GB" dirty="0">
              <a:solidFill>
                <a:prstClr val="white"/>
              </a:solidFill>
              <a:latin typeface="Century Gothic" panose="020B0502020202020204" pitchFamily="34" charset="0"/>
            </a:endParaRPr>
          </a:p>
        </p:txBody>
      </p:sp>
      <p:sp>
        <p:nvSpPr>
          <p:cNvPr id="40" name="Rectangle 39"/>
          <p:cNvSpPr/>
          <p:nvPr/>
        </p:nvSpPr>
        <p:spPr>
          <a:xfrm>
            <a:off x="9962757" y="1175272"/>
            <a:ext cx="112011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verbo</a:t>
            </a:r>
            <a:endParaRPr lang="en-GB" dirty="0">
              <a:solidFill>
                <a:prstClr val="white"/>
              </a:solidFill>
              <a:latin typeface="Century Gothic" panose="020B0502020202020204" pitchFamily="34" charset="0"/>
            </a:endParaRPr>
          </a:p>
        </p:txBody>
      </p:sp>
      <p:grpSp>
        <p:nvGrpSpPr>
          <p:cNvPr id="18" name="Group 17"/>
          <p:cNvGrpSpPr/>
          <p:nvPr/>
        </p:nvGrpSpPr>
        <p:grpSpPr>
          <a:xfrm>
            <a:off x="2546644" y="1051345"/>
            <a:ext cx="936000" cy="447204"/>
            <a:chOff x="2546644" y="1051345"/>
            <a:chExt cx="936000" cy="447204"/>
          </a:xfrm>
        </p:grpSpPr>
        <p:sp>
          <p:nvSpPr>
            <p:cNvPr id="10" name="Rectangle 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14" name="Rectangle 13"/>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49" name="Group 48"/>
          <p:cNvGrpSpPr/>
          <p:nvPr/>
        </p:nvGrpSpPr>
        <p:grpSpPr>
          <a:xfrm>
            <a:off x="3355420" y="1946721"/>
            <a:ext cx="395965" cy="447204"/>
            <a:chOff x="2546644" y="1051345"/>
            <a:chExt cx="936000" cy="447204"/>
          </a:xfrm>
        </p:grpSpPr>
        <p:sp>
          <p:nvSpPr>
            <p:cNvPr id="50" name="Rectangle 4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1" name="Rectangle 50"/>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52" name="Group 51"/>
          <p:cNvGrpSpPr/>
          <p:nvPr/>
        </p:nvGrpSpPr>
        <p:grpSpPr>
          <a:xfrm>
            <a:off x="4780510" y="2885420"/>
            <a:ext cx="1346752" cy="447204"/>
            <a:chOff x="2546644" y="1051345"/>
            <a:chExt cx="936000" cy="447204"/>
          </a:xfrm>
        </p:grpSpPr>
        <p:sp>
          <p:nvSpPr>
            <p:cNvPr id="53" name="Rectangle 52"/>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4" name="Rectangle 53"/>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55" name="Group 54"/>
          <p:cNvGrpSpPr/>
          <p:nvPr/>
        </p:nvGrpSpPr>
        <p:grpSpPr>
          <a:xfrm>
            <a:off x="4783841" y="3858768"/>
            <a:ext cx="546251" cy="447204"/>
            <a:chOff x="2546644" y="1051345"/>
            <a:chExt cx="936000" cy="447204"/>
          </a:xfrm>
        </p:grpSpPr>
        <p:sp>
          <p:nvSpPr>
            <p:cNvPr id="56" name="Rectangle 55"/>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7" name="Rectangle 56"/>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58" name="Group 57"/>
          <p:cNvGrpSpPr/>
          <p:nvPr/>
        </p:nvGrpSpPr>
        <p:grpSpPr>
          <a:xfrm>
            <a:off x="2884703" y="4749813"/>
            <a:ext cx="569697" cy="447204"/>
            <a:chOff x="2546644" y="1051345"/>
            <a:chExt cx="936000" cy="447204"/>
          </a:xfrm>
        </p:grpSpPr>
        <p:sp>
          <p:nvSpPr>
            <p:cNvPr id="59" name="Rectangle 58"/>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0" name="Rectangle 59"/>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61" name="Group 60"/>
          <p:cNvGrpSpPr/>
          <p:nvPr/>
        </p:nvGrpSpPr>
        <p:grpSpPr>
          <a:xfrm>
            <a:off x="1057161" y="5568875"/>
            <a:ext cx="606716" cy="447204"/>
            <a:chOff x="2546644" y="1051345"/>
            <a:chExt cx="936000" cy="447204"/>
          </a:xfrm>
        </p:grpSpPr>
        <p:sp>
          <p:nvSpPr>
            <p:cNvPr id="62" name="Rectangle 61"/>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3" name="Rectangle 62"/>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spTree>
    <p:extLst>
      <p:ext uri="{BB962C8B-B14F-4D97-AF65-F5344CB8AC3E}">
        <p14:creationId xmlns:p14="http://schemas.microsoft.com/office/powerpoint/2010/main" val="7971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0" nodeType="clickEffect">
                                  <p:stCondLst>
                                    <p:cond delay="0"/>
                                  </p:stCondLst>
                                  <p:childTnLst>
                                    <p:animMotion origin="layout" path="M -2.5E-6 1.85185E-6 L -0.39232 0.04352 " pathEditMode="relative" rAng="0" ptsTypes="AA">
                                      <p:cBhvr>
                                        <p:cTn id="90" dur="2000" fill="hold"/>
                                        <p:tgtEl>
                                          <p:spTgt spid="33"/>
                                        </p:tgtEl>
                                        <p:attrNameLst>
                                          <p:attrName>ppt_x</p:attrName>
                                          <p:attrName>ppt_y</p:attrName>
                                        </p:attrNameLst>
                                      </p:cBhvr>
                                      <p:rCtr x="-19622" y="2176"/>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0" nodeType="clickEffect">
                                  <p:stCondLst>
                                    <p:cond delay="0"/>
                                  </p:stCondLst>
                                  <p:childTnLst>
                                    <p:animMotion origin="layout" path="M -2.91667E-6 -2.96296E-6 L -0.32552 0.26343 " pathEditMode="relative" rAng="0" ptsTypes="AA">
                                      <p:cBhvr>
                                        <p:cTn id="94" dur="2000" fill="hold"/>
                                        <p:tgtEl>
                                          <p:spTgt spid="36"/>
                                        </p:tgtEl>
                                        <p:attrNameLst>
                                          <p:attrName>ppt_x</p:attrName>
                                          <p:attrName>ppt_y</p:attrName>
                                        </p:attrNameLst>
                                      </p:cBhvr>
                                      <p:rCtr x="-16276" y="13171"/>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4.79167E-6 1.85185E-6 L -0.28568 0.31041 " pathEditMode="relative" rAng="0" ptsTypes="AA">
                                      <p:cBhvr>
                                        <p:cTn id="98" dur="2000" fill="hold"/>
                                        <p:tgtEl>
                                          <p:spTgt spid="38"/>
                                        </p:tgtEl>
                                        <p:attrNameLst>
                                          <p:attrName>ppt_x</p:attrName>
                                          <p:attrName>ppt_y</p:attrName>
                                        </p:attrNameLst>
                                      </p:cBhvr>
                                      <p:rCtr x="-14284" y="15509"/>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0" nodeType="clickEffect">
                                  <p:stCondLst>
                                    <p:cond delay="0"/>
                                  </p:stCondLst>
                                  <p:childTnLst>
                                    <p:animMotion origin="layout" path="M -1.04167E-6 4.81481E-6 L -0.43945 0.5243 " pathEditMode="relative" rAng="0" ptsTypes="AA">
                                      <p:cBhvr>
                                        <p:cTn id="102" dur="2000" fill="hold"/>
                                        <p:tgtEl>
                                          <p:spTgt spid="39"/>
                                        </p:tgtEl>
                                        <p:attrNameLst>
                                          <p:attrName>ppt_x</p:attrName>
                                          <p:attrName>ppt_y</p:attrName>
                                        </p:attrNameLst>
                                      </p:cBhvr>
                                      <p:rCtr x="-21979" y="26204"/>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0" nodeType="clickEffect">
                                  <p:stCondLst>
                                    <p:cond delay="0"/>
                                  </p:stCondLst>
                                  <p:childTnLst>
                                    <p:animMotion origin="layout" path="M -4.16667E-6 1.11111E-6 L -0.47213 0.65717 " pathEditMode="relative" rAng="0" ptsTypes="AA">
                                      <p:cBhvr>
                                        <p:cTn id="106" dur="2000" fill="hold"/>
                                        <p:tgtEl>
                                          <p:spTgt spid="37"/>
                                        </p:tgtEl>
                                        <p:attrNameLst>
                                          <p:attrName>ppt_x</p:attrName>
                                          <p:attrName>ppt_y</p:attrName>
                                        </p:attrNameLst>
                                      </p:cBhvr>
                                      <p:rCtr x="-23607" y="32847"/>
                                    </p:animMotion>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0" nodeType="clickEffect">
                                  <p:stCondLst>
                                    <p:cond delay="0"/>
                                  </p:stCondLst>
                                  <p:childTnLst>
                                    <p:animMotion origin="layout" path="M -8.33333E-7 1.48148E-6 L -0.72956 0.7 " pathEditMode="relative" rAng="0" ptsTypes="AA">
                                      <p:cBhvr>
                                        <p:cTn id="110" dur="2000" fill="hold"/>
                                        <p:tgtEl>
                                          <p:spTgt spid="40"/>
                                        </p:tgtEl>
                                        <p:attrNameLst>
                                          <p:attrName>ppt_x</p:attrName>
                                          <p:attrName>ppt_y</p:attrName>
                                        </p:attrNameLst>
                                      </p:cBhvr>
                                      <p:rCtr x="-36484" y="3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1" grpId="0"/>
      <p:bldP spid="32" grpId="0"/>
      <p:bldP spid="34" grpId="0"/>
      <p:bldP spid="35" grpId="0"/>
      <p:bldP spid="41" grpId="0"/>
      <p:bldP spid="42" grpId="0"/>
      <p:bldP spid="17" grpId="0" animBg="1"/>
      <p:bldP spid="43" grpId="0" animBg="1"/>
      <p:bldP spid="45" grpId="0" animBg="1"/>
      <p:bldP spid="46" grpId="0" animBg="1"/>
      <p:bldP spid="47" grpId="0" animBg="1"/>
      <p:bldP spid="48" grpId="0" animBg="1"/>
      <p:bldP spid="36" grpId="0" animBg="1"/>
      <p:bldP spid="33" grpId="0" animBg="1"/>
      <p:bldP spid="38" grpId="0" animBg="1"/>
      <p:bldP spid="37"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 y="-100118"/>
            <a:ext cx="7584142" cy="642562"/>
          </a:xfrm>
        </p:spPr>
        <p:txBody>
          <a:bodyPr>
            <a:normAutofit/>
          </a:bodyPr>
          <a:lstStyle/>
          <a:p>
            <a:r>
              <a:rPr lang="en-GB" sz="2200" b="1" dirty="0">
                <a:solidFill>
                  <a:schemeClr val="accent1">
                    <a:lumMod val="50000"/>
                  </a:schemeClr>
                </a:solidFill>
                <a:latin typeface="Century Gothic" panose="020B0502020202020204" pitchFamily="34" charset="0"/>
              </a:rPr>
              <a:t>Escucha y completa las frases. </a:t>
            </a:r>
          </a:p>
        </p:txBody>
      </p:sp>
      <p:sp>
        <p:nvSpPr>
          <p:cNvPr id="3" name="Rectangle 2"/>
          <p:cNvSpPr/>
          <p:nvPr/>
        </p:nvSpPr>
        <p:spPr>
          <a:xfrm>
            <a:off x="47424" y="324766"/>
            <a:ext cx="4302781" cy="430887"/>
          </a:xfrm>
          <a:prstGeom prst="rect">
            <a:avLst/>
          </a:prstGeom>
        </p:spPr>
        <p:txBody>
          <a:bodyPr wrap="none">
            <a:spAutoFit/>
          </a:bodyPr>
          <a:lstStyle/>
          <a:p>
            <a:r>
              <a:rPr lang="en-GB" sz="2200" b="1" dirty="0">
                <a:solidFill>
                  <a:schemeClr val="accent1">
                    <a:lumMod val="50000"/>
                  </a:schemeClr>
                </a:solidFill>
                <a:latin typeface="Century Gothic" panose="020B0502020202020204" pitchFamily="34" charset="0"/>
              </a:rPr>
              <a:t>¿Las palabras tienen [L] o [LL]?</a:t>
            </a:r>
            <a:endParaRPr lang="en-GB" sz="2200" b="1" dirty="0">
              <a:solidFill>
                <a:schemeClr val="accent1">
                  <a:lumMod val="50000"/>
                </a:schemeClr>
              </a:solidFill>
            </a:endParaRPr>
          </a:p>
        </p:txBody>
      </p:sp>
      <p:sp>
        <p:nvSpPr>
          <p:cNvPr id="4" name="Action Button: Custom 3">
            <a:hlinkClick r:id="" action="ppaction://noaction" highlightClick="1">
              <a:snd r:embed="rId3" name="es normal llamar por la manana.wav"/>
            </a:hlinkClick>
          </p:cNvPr>
          <p:cNvSpPr/>
          <p:nvPr/>
        </p:nvSpPr>
        <p:spPr>
          <a:xfrm>
            <a:off x="115669" y="924433"/>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1</a:t>
            </a:r>
          </a:p>
        </p:txBody>
      </p:sp>
      <p:sp>
        <p:nvSpPr>
          <p:cNvPr id="5" name="Action Button: Custom 4">
            <a:hlinkClick r:id="" action="ppaction://noaction" highlightClick="1">
              <a:snd r:embed="rId4" name="donde esta la luz esta muy oscuro aqui.wav"/>
            </a:hlinkClick>
          </p:cNvPr>
          <p:cNvSpPr/>
          <p:nvPr/>
        </p:nvSpPr>
        <p:spPr>
          <a:xfrm>
            <a:off x="115669" y="1863327"/>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2</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 name="Action Button: Custom 5">
            <a:hlinkClick r:id="" action="ppaction://noaction" highlightClick="1">
              <a:snd r:embed="rId5" name="la persona solo da libros amarillos a los chicos.wav"/>
            </a:hlinkClick>
          </p:cNvPr>
          <p:cNvSpPr/>
          <p:nvPr/>
        </p:nvSpPr>
        <p:spPr>
          <a:xfrm>
            <a:off x="121022" y="2845872"/>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3</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7" name="Action Button: Custom 6">
            <a:hlinkClick r:id="" action="ppaction://noaction" highlightClick="1">
              <a:snd r:embed="rId6" name="como esta quien ella esta bien.wav"/>
            </a:hlinkClick>
          </p:cNvPr>
          <p:cNvSpPr/>
          <p:nvPr/>
        </p:nvSpPr>
        <p:spPr>
          <a:xfrm>
            <a:off x="121021" y="3727574"/>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4</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8" name="Action Button: Custom 7">
            <a:hlinkClick r:id="" action="ppaction://noaction" highlightClick="1">
              <a:snd r:embed="rId7" name="tienes una lista de peliculas nuevas.wav"/>
            </a:hlinkClick>
          </p:cNvPr>
          <p:cNvSpPr/>
          <p:nvPr/>
        </p:nvSpPr>
        <p:spPr>
          <a:xfrm>
            <a:off x="115670" y="4635031"/>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5</a:t>
            </a:r>
          </a:p>
        </p:txBody>
      </p:sp>
      <p:sp>
        <p:nvSpPr>
          <p:cNvPr id="9" name="Rectangle 8"/>
          <p:cNvSpPr/>
          <p:nvPr/>
        </p:nvSpPr>
        <p:spPr>
          <a:xfrm>
            <a:off x="972770" y="1062373"/>
            <a:ext cx="5014514"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Es normal </a:t>
            </a:r>
            <a:r>
              <a:rPr lang="en-GB" sz="2400" b="1" dirty="0" err="1">
                <a:solidFill>
                  <a:schemeClr val="accent1">
                    <a:lumMod val="50000"/>
                  </a:schemeClr>
                </a:solidFill>
                <a:latin typeface="Century Gothic" panose="020B0502020202020204" pitchFamily="34" charset="0"/>
              </a:rPr>
              <a:t>llamar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por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mañana</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11" name="Rectangle 10"/>
          <p:cNvSpPr/>
          <p:nvPr/>
        </p:nvSpPr>
        <p:spPr>
          <a:xfrm>
            <a:off x="6778207" y="111582"/>
            <a:ext cx="5032147" cy="461665"/>
          </a:xfrm>
          <a:prstGeom prst="rect">
            <a:avLst/>
          </a:prstGeom>
        </p:spPr>
        <p:txBody>
          <a:bodyPr wrap="none">
            <a:spAutoFit/>
          </a:bodyPr>
          <a:lstStyle/>
          <a:p>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Qué</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tipo</a:t>
            </a:r>
            <a:r>
              <a:rPr lang="en-GB" sz="2400" b="1" dirty="0">
                <a:solidFill>
                  <a:schemeClr val="accent1">
                    <a:lumMod val="50000"/>
                  </a:schemeClr>
                </a:solidFill>
                <a:latin typeface="Century Gothic" panose="020B0502020202020204" pitchFamily="34" charset="0"/>
              </a:rPr>
              <a:t> de palabra(s) es/son?</a:t>
            </a:r>
            <a:endParaRPr lang="en-GB" sz="2400" b="1" dirty="0">
              <a:solidFill>
                <a:schemeClr val="accent1">
                  <a:lumMod val="50000"/>
                </a:schemeClr>
              </a:solidFill>
            </a:endParaRPr>
          </a:p>
        </p:txBody>
      </p:sp>
      <p:sp>
        <p:nvSpPr>
          <p:cNvPr id="15" name="Action Button: Custom 14">
            <a:hlinkClick r:id="" action="ppaction://noaction" highlightClick="1">
              <a:snd r:embed="rId8" name="salir los lunes por la noche no es normal.wav"/>
            </a:hlinkClick>
          </p:cNvPr>
          <p:cNvSpPr/>
          <p:nvPr/>
        </p:nvSpPr>
        <p:spPr>
          <a:xfrm>
            <a:off x="115670" y="5570300"/>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6</a:t>
            </a:r>
          </a:p>
        </p:txBody>
      </p:sp>
      <p:sp>
        <p:nvSpPr>
          <p:cNvPr id="16" name="Rectangle 15"/>
          <p:cNvSpPr/>
          <p:nvPr/>
        </p:nvSpPr>
        <p:spPr>
          <a:xfrm>
            <a:off x="972772" y="2897075"/>
            <a:ext cx="7186583"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La persona </a:t>
            </a:r>
            <a:r>
              <a:rPr lang="en-GB" sz="2400" dirty="0" err="1">
                <a:solidFill>
                  <a:schemeClr val="accent1">
                    <a:lumMod val="50000"/>
                  </a:schemeClr>
                </a:solidFill>
                <a:latin typeface="Century Gothic" panose="020B0502020202020204" pitchFamily="34" charset="0"/>
              </a:rPr>
              <a:t>sólo</a:t>
            </a:r>
            <a:r>
              <a:rPr lang="en-GB" sz="2400" dirty="0">
                <a:solidFill>
                  <a:schemeClr val="accent1">
                    <a:lumMod val="50000"/>
                  </a:schemeClr>
                </a:solidFill>
                <a:latin typeface="Century Gothic" panose="020B0502020202020204" pitchFamily="34" charset="0"/>
              </a:rPr>
              <a:t> da </a:t>
            </a:r>
            <a:r>
              <a:rPr lang="en-GB" sz="2400" dirty="0" err="1">
                <a:solidFill>
                  <a:schemeClr val="accent1">
                    <a:lumMod val="50000"/>
                  </a:schemeClr>
                </a:solidFill>
                <a:latin typeface="Century Gothic" panose="020B0502020202020204" pitchFamily="34" charset="0"/>
              </a:rPr>
              <a:t>libros</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amarillos</a:t>
            </a:r>
            <a:r>
              <a:rPr lang="en-GB" sz="2400" dirty="0">
                <a:solidFill>
                  <a:schemeClr val="accent1">
                    <a:lumMod val="50000"/>
                  </a:schemeClr>
                </a:solidFill>
                <a:latin typeface="Century Gothic" panose="020B0502020202020204" pitchFamily="34" charset="0"/>
              </a:rPr>
              <a:t> a los </a:t>
            </a:r>
            <a:r>
              <a:rPr lang="en-GB" sz="2400" dirty="0" err="1">
                <a:solidFill>
                  <a:schemeClr val="accent1">
                    <a:lumMod val="50000"/>
                  </a:schemeClr>
                </a:solidFill>
                <a:latin typeface="Century Gothic" panose="020B0502020202020204" pitchFamily="34" charset="0"/>
              </a:rPr>
              <a:t>chicos</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20" name="Rectangle 19"/>
          <p:cNvSpPr/>
          <p:nvPr/>
        </p:nvSpPr>
        <p:spPr>
          <a:xfrm>
            <a:off x="916127" y="1954877"/>
            <a:ext cx="6553397"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Dónde</a:t>
            </a:r>
            <a:r>
              <a:rPr lang="en-GB" sz="2400" dirty="0">
                <a:solidFill>
                  <a:schemeClr val="accent1">
                    <a:lumMod val="50000"/>
                  </a:schemeClr>
                </a:solidFill>
                <a:latin typeface="Century Gothic" panose="020B0502020202020204" pitchFamily="34" charset="0"/>
              </a:rPr>
              <a:t> está la </a:t>
            </a:r>
            <a:r>
              <a:rPr lang="en-GB" sz="2400" b="1" dirty="0">
                <a:solidFill>
                  <a:schemeClr val="accent1">
                    <a:lumMod val="50000"/>
                  </a:schemeClr>
                </a:solidFill>
                <a:latin typeface="Century Gothic" panose="020B0502020202020204" pitchFamily="34" charset="0"/>
              </a:rPr>
              <a:t>luz</a:t>
            </a:r>
            <a:r>
              <a:rPr lang="en-GB" sz="2400" dirty="0">
                <a:solidFill>
                  <a:schemeClr val="accent1">
                    <a:lumMod val="50000"/>
                  </a:schemeClr>
                </a:solidFill>
                <a:latin typeface="Century Gothic" panose="020B0502020202020204" pitchFamily="34" charset="0"/>
              </a:rPr>
              <a:t>? ¡Está </a:t>
            </a:r>
            <a:r>
              <a:rPr lang="en-GB" sz="2400" dirty="0" err="1">
                <a:solidFill>
                  <a:schemeClr val="accent1">
                    <a:lumMod val="50000"/>
                  </a:schemeClr>
                </a:solidFill>
                <a:latin typeface="Century Gothic" panose="020B0502020202020204" pitchFamily="34" charset="0"/>
              </a:rPr>
              <a:t>muy</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oscuro</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aquí</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23" name="Rectangle 22"/>
          <p:cNvSpPr/>
          <p:nvPr/>
        </p:nvSpPr>
        <p:spPr>
          <a:xfrm>
            <a:off x="972771" y="3865514"/>
            <a:ext cx="8870475" cy="461665"/>
          </a:xfrm>
          <a:prstGeom prst="rect">
            <a:avLst/>
          </a:prstGeom>
        </p:spPr>
        <p:txBody>
          <a:bodyPr wrap="square">
            <a:spAutoFit/>
          </a:bodyPr>
          <a:lstStyle/>
          <a:p>
            <a:r>
              <a:rPr lang="en-GB" sz="2400" dirty="0">
                <a:solidFill>
                  <a:schemeClr val="accent1">
                    <a:lumMod val="50000"/>
                  </a:schemeClr>
                </a:solidFill>
                <a:latin typeface="Century Gothic" panose="020B0502020202020204" pitchFamily="34" charset="0"/>
              </a:rPr>
              <a:t>¿Cómo está? … ¿</a:t>
            </a:r>
            <a:r>
              <a:rPr lang="en-GB" sz="2400" dirty="0" err="1">
                <a:solidFill>
                  <a:schemeClr val="accent1">
                    <a:lumMod val="50000"/>
                  </a:schemeClr>
                </a:solidFill>
                <a:latin typeface="Century Gothic" panose="020B0502020202020204" pitchFamily="34" charset="0"/>
              </a:rPr>
              <a:t>Quién</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ella</a:t>
            </a:r>
            <a:r>
              <a:rPr lang="en-GB" sz="2400" dirty="0">
                <a:solidFill>
                  <a:schemeClr val="accent1">
                    <a:lumMod val="50000"/>
                  </a:schemeClr>
                </a:solidFill>
                <a:latin typeface="Century Gothic" panose="020B0502020202020204" pitchFamily="34" charset="0"/>
              </a:rPr>
              <a:t>? Está </a:t>
            </a:r>
            <a:r>
              <a:rPr lang="en-GB" sz="2400" dirty="0" err="1">
                <a:solidFill>
                  <a:schemeClr val="accent1">
                    <a:lumMod val="50000"/>
                  </a:schemeClr>
                </a:solidFill>
                <a:latin typeface="Century Gothic" panose="020B0502020202020204" pitchFamily="34" charset="0"/>
              </a:rPr>
              <a:t>bien</a:t>
            </a:r>
            <a:r>
              <a:rPr lang="en-GB" sz="2400" dirty="0">
                <a:solidFill>
                  <a:schemeClr val="accent1">
                    <a:lumMod val="50000"/>
                  </a:schemeClr>
                </a:solidFill>
                <a:latin typeface="Century Gothic" panose="020B0502020202020204" pitchFamily="34" charset="0"/>
              </a:rPr>
              <a:t>.  </a:t>
            </a:r>
            <a:endParaRPr lang="en-GB" sz="2400" dirty="0">
              <a:solidFill>
                <a:schemeClr val="accent1">
                  <a:lumMod val="50000"/>
                </a:schemeClr>
              </a:solidFill>
            </a:endParaRPr>
          </a:p>
        </p:txBody>
      </p:sp>
      <p:sp>
        <p:nvSpPr>
          <p:cNvPr id="27" name="Rectangle 26"/>
          <p:cNvSpPr/>
          <p:nvPr/>
        </p:nvSpPr>
        <p:spPr>
          <a:xfrm>
            <a:off x="972770" y="4757569"/>
            <a:ext cx="8870475" cy="461665"/>
          </a:xfrm>
          <a:prstGeom prst="rect">
            <a:avLst/>
          </a:prstGeom>
        </p:spPr>
        <p:txBody>
          <a:bodyPr wrap="square">
            <a:spAutoFit/>
          </a:bodyPr>
          <a:lstStyle/>
          <a:p>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Tienes</a:t>
            </a:r>
            <a:r>
              <a:rPr lang="en-GB" sz="2400" dirty="0">
                <a:solidFill>
                  <a:schemeClr val="accent1">
                    <a:lumMod val="50000"/>
                  </a:schemeClr>
                </a:solidFill>
                <a:latin typeface="Century Gothic" panose="020B0502020202020204" pitchFamily="34" charset="0"/>
              </a:rPr>
              <a:t> una </a:t>
            </a:r>
            <a:r>
              <a:rPr lang="en-GB" sz="2400" b="1" dirty="0" err="1">
                <a:solidFill>
                  <a:schemeClr val="accent1">
                    <a:lumMod val="50000"/>
                  </a:schemeClr>
                </a:solidFill>
                <a:latin typeface="Century Gothic" panose="020B0502020202020204" pitchFamily="34" charset="0"/>
              </a:rPr>
              <a:t>lista</a:t>
            </a:r>
            <a:r>
              <a:rPr lang="en-GB" sz="2400" dirty="0">
                <a:solidFill>
                  <a:schemeClr val="accent1">
                    <a:lumMod val="50000"/>
                  </a:schemeClr>
                </a:solidFill>
                <a:latin typeface="Century Gothic" panose="020B0502020202020204" pitchFamily="34" charset="0"/>
              </a:rPr>
              <a:t> de </a:t>
            </a:r>
            <a:r>
              <a:rPr lang="en-GB" sz="2400" dirty="0" err="1">
                <a:solidFill>
                  <a:schemeClr val="accent1">
                    <a:lumMod val="50000"/>
                  </a:schemeClr>
                </a:solidFill>
                <a:latin typeface="Century Gothic" panose="020B0502020202020204" pitchFamily="34" charset="0"/>
              </a:rPr>
              <a:t>películas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nuevas</a:t>
            </a:r>
            <a:r>
              <a:rPr lang="en-GB" sz="2400" dirty="0">
                <a:solidFill>
                  <a:schemeClr val="accent1">
                    <a:lumMod val="50000"/>
                  </a:schemeClr>
                </a:solidFill>
                <a:latin typeface="Century Gothic" panose="020B0502020202020204" pitchFamily="34" charset="0"/>
              </a:rPr>
              <a:t>?</a:t>
            </a:r>
            <a:endParaRPr lang="en-GB" sz="2400" dirty="0">
              <a:solidFill>
                <a:schemeClr val="accent1">
                  <a:lumMod val="50000"/>
                </a:schemeClr>
              </a:solidFill>
            </a:endParaRPr>
          </a:p>
        </p:txBody>
      </p:sp>
      <p:sp>
        <p:nvSpPr>
          <p:cNvPr id="29" name="Rectangle 28"/>
          <p:cNvSpPr/>
          <p:nvPr/>
        </p:nvSpPr>
        <p:spPr>
          <a:xfrm>
            <a:off x="972770" y="5579506"/>
            <a:ext cx="6380701" cy="461665"/>
          </a:xfrm>
          <a:prstGeom prst="rect">
            <a:avLst/>
          </a:prstGeom>
        </p:spPr>
        <p:txBody>
          <a:bodyPr wrap="square">
            <a:spAutoFit/>
          </a:bodyPr>
          <a:lstStyle/>
          <a:p>
            <a:r>
              <a:rPr lang="en-GB" sz="2400" b="1" dirty="0" err="1">
                <a:solidFill>
                  <a:schemeClr val="accent1">
                    <a:lumMod val="50000"/>
                  </a:schemeClr>
                </a:solidFill>
                <a:latin typeface="Century Gothic" panose="020B0502020202020204" pitchFamily="34" charset="0"/>
              </a:rPr>
              <a:t>Salir</a:t>
            </a:r>
            <a:r>
              <a:rPr lang="en-GB" sz="2400" dirty="0">
                <a:solidFill>
                  <a:schemeClr val="accent1">
                    <a:lumMod val="50000"/>
                  </a:schemeClr>
                </a:solidFill>
                <a:latin typeface="Century Gothic" panose="020B0502020202020204" pitchFamily="34" charset="0"/>
              </a:rPr>
              <a:t> los lunes </a:t>
            </a:r>
            <a:r>
              <a:rPr lang="en-GB" sz="2400" dirty="0" err="1">
                <a:solidFill>
                  <a:schemeClr val="accent1">
                    <a:lumMod val="50000"/>
                  </a:schemeClr>
                </a:solidFill>
                <a:latin typeface="Century Gothic" panose="020B0502020202020204" pitchFamily="34" charset="0"/>
              </a:rPr>
              <a:t>por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noche</a:t>
            </a:r>
            <a:r>
              <a:rPr lang="en-GB" sz="2400" dirty="0">
                <a:solidFill>
                  <a:schemeClr val="accent1">
                    <a:lumMod val="50000"/>
                  </a:schemeClr>
                </a:solidFill>
                <a:latin typeface="Century Gothic" panose="020B0502020202020204" pitchFamily="34" charset="0"/>
              </a:rPr>
              <a:t> no </a:t>
            </a:r>
            <a:r>
              <a:rPr lang="en-GB" sz="2400" dirty="0" err="1">
                <a:solidFill>
                  <a:schemeClr val="accent1">
                    <a:lumMod val="50000"/>
                  </a:schemeClr>
                </a:solidFill>
                <a:latin typeface="Century Gothic" panose="020B0502020202020204" pitchFamily="34" charset="0"/>
              </a:rPr>
              <a:t>es</a:t>
            </a:r>
            <a:r>
              <a:rPr lang="en-GB" sz="2400" dirty="0">
                <a:solidFill>
                  <a:schemeClr val="accent1">
                    <a:lumMod val="50000"/>
                  </a:schemeClr>
                </a:solidFill>
                <a:latin typeface="Century Gothic" panose="020B0502020202020204" pitchFamily="34" charset="0"/>
              </a:rPr>
              <a:t> normal.</a:t>
            </a:r>
            <a:endParaRPr lang="en-GB" sz="2400" dirty="0">
              <a:solidFill>
                <a:schemeClr val="accent1">
                  <a:lumMod val="50000"/>
                </a:schemeClr>
              </a:solidFill>
            </a:endParaRPr>
          </a:p>
        </p:txBody>
      </p:sp>
      <p:sp>
        <p:nvSpPr>
          <p:cNvPr id="13" name="TextBox 12"/>
          <p:cNvSpPr txBox="1"/>
          <p:nvPr/>
        </p:nvSpPr>
        <p:spPr>
          <a:xfrm>
            <a:off x="857759" y="645947"/>
            <a:ext cx="4749041"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a:t>
            </a:r>
            <a:r>
              <a:rPr lang="en-GB" sz="2200" b="1" dirty="0" err="1">
                <a:solidFill>
                  <a:schemeClr val="accent1">
                    <a:lumMod val="50000"/>
                  </a:schemeClr>
                </a:solidFill>
                <a:latin typeface="Century Gothic" panose="020B0502020202020204" pitchFamily="34" charset="0"/>
              </a:rPr>
              <a:t>Cómo</a:t>
            </a:r>
            <a:r>
              <a:rPr lang="en-GB" sz="2200" b="1" dirty="0">
                <a:solidFill>
                  <a:schemeClr val="accent1">
                    <a:lumMod val="50000"/>
                  </a:schemeClr>
                </a:solidFill>
                <a:latin typeface="Century Gothic" panose="020B0502020202020204" pitchFamily="34" charset="0"/>
              </a:rPr>
              <a:t> se dice </a:t>
            </a:r>
            <a:r>
              <a:rPr lang="en-GB" sz="2200" b="1" dirty="0" err="1">
                <a:solidFill>
                  <a:schemeClr val="accent1">
                    <a:lumMod val="50000"/>
                  </a:schemeClr>
                </a:solidFill>
                <a:latin typeface="Century Gothic" panose="020B0502020202020204" pitchFamily="34" charset="0"/>
              </a:rPr>
              <a:t>en</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inglés</a:t>
            </a:r>
            <a:r>
              <a:rPr lang="en-GB" sz="2200" b="1" dirty="0">
                <a:solidFill>
                  <a:schemeClr val="accent1">
                    <a:lumMod val="50000"/>
                  </a:schemeClr>
                </a:solidFill>
                <a:latin typeface="Century Gothic" panose="020B0502020202020204" pitchFamily="34" charset="0"/>
              </a:rPr>
              <a:t>?</a:t>
            </a:r>
          </a:p>
        </p:txBody>
      </p:sp>
      <p:sp>
        <p:nvSpPr>
          <p:cNvPr id="31" name="TextBox 30"/>
          <p:cNvSpPr txBox="1"/>
          <p:nvPr/>
        </p:nvSpPr>
        <p:spPr>
          <a:xfrm>
            <a:off x="973691" y="1438310"/>
            <a:ext cx="5090474"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It’s normal to call in the morning.</a:t>
            </a:r>
          </a:p>
        </p:txBody>
      </p:sp>
      <p:sp>
        <p:nvSpPr>
          <p:cNvPr id="32" name="TextBox 31"/>
          <p:cNvSpPr txBox="1"/>
          <p:nvPr/>
        </p:nvSpPr>
        <p:spPr>
          <a:xfrm>
            <a:off x="932063" y="2390426"/>
            <a:ext cx="6287887"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Where’s the light? It’s very dark here!</a:t>
            </a:r>
          </a:p>
        </p:txBody>
      </p:sp>
      <p:sp>
        <p:nvSpPr>
          <p:cNvPr id="34" name="TextBox 33"/>
          <p:cNvSpPr txBox="1"/>
          <p:nvPr/>
        </p:nvSpPr>
        <p:spPr>
          <a:xfrm>
            <a:off x="1009289" y="3308044"/>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The person only gives yellow books to the boys.</a:t>
            </a:r>
          </a:p>
        </p:txBody>
      </p:sp>
      <p:sp>
        <p:nvSpPr>
          <p:cNvPr id="35" name="TextBox 34"/>
          <p:cNvSpPr txBox="1"/>
          <p:nvPr/>
        </p:nvSpPr>
        <p:spPr>
          <a:xfrm>
            <a:off x="1009289" y="4269975"/>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¿How is s/he? … Who, her? She’s well/fine.</a:t>
            </a:r>
          </a:p>
        </p:txBody>
      </p:sp>
      <p:sp>
        <p:nvSpPr>
          <p:cNvPr id="41" name="TextBox 40"/>
          <p:cNvSpPr txBox="1"/>
          <p:nvPr/>
        </p:nvSpPr>
        <p:spPr>
          <a:xfrm>
            <a:off x="991539" y="5116327"/>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Do you have a list of new films?</a:t>
            </a:r>
          </a:p>
        </p:txBody>
      </p:sp>
      <p:sp>
        <p:nvSpPr>
          <p:cNvPr id="42" name="TextBox 41"/>
          <p:cNvSpPr txBox="1"/>
          <p:nvPr/>
        </p:nvSpPr>
        <p:spPr>
          <a:xfrm>
            <a:off x="1009289" y="5917858"/>
            <a:ext cx="8020411" cy="461665"/>
          </a:xfrm>
          <a:prstGeom prst="rect">
            <a:avLst/>
          </a:prstGeom>
          <a:noFill/>
        </p:spPr>
        <p:txBody>
          <a:bodyPr wrap="square" rtlCol="0">
            <a:spAutoFit/>
          </a:bodyPr>
          <a:lstStyle/>
          <a:p>
            <a:r>
              <a:rPr lang="en-GB" sz="2400" dirty="0">
                <a:solidFill>
                  <a:srgbClr val="E25B00"/>
                </a:solidFill>
                <a:latin typeface="Century Gothic" panose="020B0502020202020204" pitchFamily="34" charset="0"/>
              </a:rPr>
              <a:t>Going out on Monday nights isn’t normal.</a:t>
            </a:r>
          </a:p>
        </p:txBody>
      </p:sp>
      <p:sp>
        <p:nvSpPr>
          <p:cNvPr id="17" name="Rectangle 16"/>
          <p:cNvSpPr/>
          <p:nvPr/>
        </p:nvSpPr>
        <p:spPr>
          <a:xfrm>
            <a:off x="961038" y="1551545"/>
            <a:ext cx="5004896" cy="308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857759" y="2378487"/>
            <a:ext cx="5778460" cy="45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1057160" y="3359497"/>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057160" y="4326699"/>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009323" y="5161943"/>
            <a:ext cx="7252574" cy="445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009323" y="6012171"/>
            <a:ext cx="7252574" cy="36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25B00"/>
              </a:solidFill>
            </a:endParaRPr>
          </a:p>
        </p:txBody>
      </p:sp>
      <p:sp>
        <p:nvSpPr>
          <p:cNvPr id="36" name="Rectangle 35"/>
          <p:cNvSpPr/>
          <p:nvPr/>
        </p:nvSpPr>
        <p:spPr>
          <a:xfrm>
            <a:off x="7128967" y="665771"/>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nombre</a:t>
            </a:r>
            <a:endParaRPr lang="en-GB" dirty="0">
              <a:solidFill>
                <a:schemeClr val="bg1"/>
              </a:solidFill>
              <a:latin typeface="Century Gothic" panose="020B0502020202020204" pitchFamily="34" charset="0"/>
            </a:endParaRPr>
          </a:p>
        </p:txBody>
      </p:sp>
      <p:sp>
        <p:nvSpPr>
          <p:cNvPr id="33" name="Rectangle 32"/>
          <p:cNvSpPr/>
          <p:nvPr/>
        </p:nvSpPr>
        <p:spPr>
          <a:xfrm>
            <a:off x="7353471" y="1163994"/>
            <a:ext cx="118076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verbo</a:t>
            </a:r>
            <a:endParaRPr lang="en-GB" dirty="0">
              <a:solidFill>
                <a:schemeClr val="bg1"/>
              </a:solidFill>
              <a:latin typeface="Century Gothic" panose="020B0502020202020204" pitchFamily="34" charset="0"/>
            </a:endParaRPr>
          </a:p>
        </p:txBody>
      </p:sp>
      <p:sp>
        <p:nvSpPr>
          <p:cNvPr id="38" name="Rectangle 37"/>
          <p:cNvSpPr/>
          <p:nvPr/>
        </p:nvSpPr>
        <p:spPr>
          <a:xfrm>
            <a:off x="8660925" y="1163994"/>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adjetivo</a:t>
            </a:r>
            <a:endParaRPr lang="en-GB" dirty="0">
              <a:solidFill>
                <a:schemeClr val="bg1"/>
              </a:solidFill>
              <a:latin typeface="Century Gothic" panose="020B0502020202020204" pitchFamily="34" charset="0"/>
            </a:endParaRPr>
          </a:p>
        </p:txBody>
      </p:sp>
      <p:sp>
        <p:nvSpPr>
          <p:cNvPr id="37" name="Rectangle 36"/>
          <p:cNvSpPr/>
          <p:nvPr/>
        </p:nvSpPr>
        <p:spPr>
          <a:xfrm>
            <a:off x="8424745" y="671195"/>
            <a:ext cx="1198785"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nombre</a:t>
            </a:r>
            <a:endParaRPr lang="en-GB" dirty="0">
              <a:solidFill>
                <a:schemeClr val="bg1"/>
              </a:solidFill>
              <a:latin typeface="Century Gothic" panose="020B0502020202020204" pitchFamily="34" charset="0"/>
            </a:endParaRPr>
          </a:p>
        </p:txBody>
      </p:sp>
      <p:sp>
        <p:nvSpPr>
          <p:cNvPr id="39" name="Rectangle 38"/>
          <p:cNvSpPr/>
          <p:nvPr/>
        </p:nvSpPr>
        <p:spPr>
          <a:xfrm>
            <a:off x="9707655" y="689266"/>
            <a:ext cx="1633820"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latin typeface="Century Gothic" panose="020B0502020202020204" pitchFamily="34" charset="0"/>
              </a:rPr>
              <a:t>pronombre</a:t>
            </a:r>
            <a:endParaRPr lang="en-GB" dirty="0">
              <a:solidFill>
                <a:schemeClr val="bg1"/>
              </a:solidFill>
              <a:latin typeface="Century Gothic" panose="020B0502020202020204" pitchFamily="34" charset="0"/>
            </a:endParaRPr>
          </a:p>
        </p:txBody>
      </p:sp>
      <p:sp>
        <p:nvSpPr>
          <p:cNvPr id="40" name="Rectangle 39"/>
          <p:cNvSpPr/>
          <p:nvPr/>
        </p:nvSpPr>
        <p:spPr>
          <a:xfrm>
            <a:off x="9962757" y="1175272"/>
            <a:ext cx="1120117" cy="391668"/>
          </a:xfrm>
          <a:prstGeom prst="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verbo</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2971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500"/>
                                        <p:tgtEl>
                                          <p:spTgt spid="11"/>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2.5E-6 1.85185E-6 L -0.39232 0.04352 " pathEditMode="relative" rAng="0" ptsTypes="AA">
                                      <p:cBhvr>
                                        <p:cTn id="96" dur="2000" fill="hold"/>
                                        <p:tgtEl>
                                          <p:spTgt spid="33"/>
                                        </p:tgtEl>
                                        <p:attrNameLst>
                                          <p:attrName>ppt_x</p:attrName>
                                          <p:attrName>ppt_y</p:attrName>
                                        </p:attrNameLst>
                                      </p:cBhvr>
                                      <p:rCtr x="-19622" y="2176"/>
                                    </p:animMotion>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0" nodeType="clickEffect">
                                  <p:stCondLst>
                                    <p:cond delay="0"/>
                                  </p:stCondLst>
                                  <p:childTnLst>
                                    <p:animMotion origin="layout" path="M -2.91667E-6 -2.96296E-6 L -0.32552 0.26343 " pathEditMode="relative" rAng="0" ptsTypes="AA">
                                      <p:cBhvr>
                                        <p:cTn id="100" dur="2000" fill="hold"/>
                                        <p:tgtEl>
                                          <p:spTgt spid="36"/>
                                        </p:tgtEl>
                                        <p:attrNameLst>
                                          <p:attrName>ppt_x</p:attrName>
                                          <p:attrName>ppt_y</p:attrName>
                                        </p:attrNameLst>
                                      </p:cBhvr>
                                      <p:rCtr x="-16276" y="13171"/>
                                    </p:animMotion>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0" nodeType="clickEffect">
                                  <p:stCondLst>
                                    <p:cond delay="0"/>
                                  </p:stCondLst>
                                  <p:childTnLst>
                                    <p:animMotion origin="layout" path="M 4.79167E-6 1.85185E-6 L -0.28568 0.31041 " pathEditMode="relative" rAng="0" ptsTypes="AA">
                                      <p:cBhvr>
                                        <p:cTn id="104" dur="2000" fill="hold"/>
                                        <p:tgtEl>
                                          <p:spTgt spid="38"/>
                                        </p:tgtEl>
                                        <p:attrNameLst>
                                          <p:attrName>ppt_x</p:attrName>
                                          <p:attrName>ppt_y</p:attrName>
                                        </p:attrNameLst>
                                      </p:cBhvr>
                                      <p:rCtr x="-14284" y="15509"/>
                                    </p:animMotion>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childTnLst>
                                    <p:animMotion origin="layout" path="M -1.04167E-6 4.81481E-6 L -0.43945 0.5243 " pathEditMode="relative" rAng="0" ptsTypes="AA">
                                      <p:cBhvr>
                                        <p:cTn id="108" dur="2000" fill="hold"/>
                                        <p:tgtEl>
                                          <p:spTgt spid="39"/>
                                        </p:tgtEl>
                                        <p:attrNameLst>
                                          <p:attrName>ppt_x</p:attrName>
                                          <p:attrName>ppt_y</p:attrName>
                                        </p:attrNameLst>
                                      </p:cBhvr>
                                      <p:rCtr x="-21979" y="26204"/>
                                    </p:animMotion>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grpId="0" nodeType="clickEffect">
                                  <p:stCondLst>
                                    <p:cond delay="0"/>
                                  </p:stCondLst>
                                  <p:childTnLst>
                                    <p:animMotion origin="layout" path="M -4.16667E-6 1.11111E-6 L -0.47213 0.65717 " pathEditMode="relative" rAng="0" ptsTypes="AA">
                                      <p:cBhvr>
                                        <p:cTn id="112" dur="2000" fill="hold"/>
                                        <p:tgtEl>
                                          <p:spTgt spid="37"/>
                                        </p:tgtEl>
                                        <p:attrNameLst>
                                          <p:attrName>ppt_x</p:attrName>
                                          <p:attrName>ppt_y</p:attrName>
                                        </p:attrNameLst>
                                      </p:cBhvr>
                                      <p:rCtr x="-23607" y="32847"/>
                                    </p:animMotion>
                                  </p:childTnLst>
                                </p:cTn>
                              </p:par>
                            </p:childTnLst>
                          </p:cTn>
                        </p:par>
                      </p:childTnLst>
                    </p:cTn>
                  </p:par>
                  <p:par>
                    <p:cTn id="113" fill="hold">
                      <p:stCondLst>
                        <p:cond delay="indefinite"/>
                      </p:stCondLst>
                      <p:childTnLst>
                        <p:par>
                          <p:cTn id="114" fill="hold">
                            <p:stCondLst>
                              <p:cond delay="0"/>
                            </p:stCondLst>
                            <p:childTnLst>
                              <p:par>
                                <p:cTn id="115" presetID="42" presetClass="path" presetSubtype="0" accel="50000" decel="50000" fill="hold" grpId="0" nodeType="clickEffect">
                                  <p:stCondLst>
                                    <p:cond delay="0"/>
                                  </p:stCondLst>
                                  <p:childTnLst>
                                    <p:animMotion origin="layout" path="M -8.33333E-7 1.48148E-6 L -0.72956 0.7 " pathEditMode="relative" rAng="0" ptsTypes="AA">
                                      <p:cBhvr>
                                        <p:cTn id="116" dur="2000" fill="hold"/>
                                        <p:tgtEl>
                                          <p:spTgt spid="40"/>
                                        </p:tgtEl>
                                        <p:attrNameLst>
                                          <p:attrName>ppt_x</p:attrName>
                                          <p:attrName>ppt_y</p:attrName>
                                        </p:attrNameLst>
                                      </p:cBhvr>
                                      <p:rCtr x="-36484" y="3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20" grpId="0"/>
      <p:bldP spid="23" grpId="0"/>
      <p:bldP spid="27" grpId="0"/>
      <p:bldP spid="29" grpId="0"/>
      <p:bldP spid="13" grpId="0"/>
      <p:bldP spid="31" grpId="0"/>
      <p:bldP spid="32" grpId="0"/>
      <p:bldP spid="34" grpId="0"/>
      <p:bldP spid="35" grpId="0"/>
      <p:bldP spid="41" grpId="0"/>
      <p:bldP spid="42" grpId="0"/>
      <p:bldP spid="17" grpId="0" animBg="1"/>
      <p:bldP spid="43" grpId="0" animBg="1"/>
      <p:bldP spid="45" grpId="0" animBg="1"/>
      <p:bldP spid="46" grpId="0" animBg="1"/>
      <p:bldP spid="47" grpId="0" animBg="1"/>
      <p:bldP spid="48" grpId="0" animBg="1"/>
      <p:bldP spid="36" grpId="0" animBg="1"/>
      <p:bldP spid="33" grpId="0" animBg="1"/>
      <p:bldP spid="38" grpId="0" animBg="1"/>
      <p:bldP spid="37"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017060" y="4256164"/>
            <a:ext cx="141194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feliz</a:t>
            </a:r>
          </a:p>
        </p:txBody>
      </p:sp>
      <p:sp>
        <p:nvSpPr>
          <p:cNvPr id="16" name="Rounded Rectangle 15"/>
          <p:cNvSpPr/>
          <p:nvPr/>
        </p:nvSpPr>
        <p:spPr>
          <a:xfrm>
            <a:off x="2017060" y="4256164"/>
            <a:ext cx="141194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f_ _ _ _</a:t>
            </a:r>
          </a:p>
        </p:txBody>
      </p:sp>
      <p:sp>
        <p:nvSpPr>
          <p:cNvPr id="2" name="Title 1"/>
          <p:cNvSpPr>
            <a:spLocks noGrp="1"/>
          </p:cNvSpPr>
          <p:nvPr>
            <p:ph type="title"/>
          </p:nvPr>
        </p:nvSpPr>
        <p:spPr>
          <a:xfrm>
            <a:off x="327209" y="130425"/>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a:t>
            </a:r>
            <a:r>
              <a:rPr lang="en-GB" sz="3200" b="1" dirty="0" err="1">
                <a:solidFill>
                  <a:schemeClr val="accent1">
                    <a:lumMod val="50000"/>
                  </a:schemeClr>
                </a:solidFill>
                <a:latin typeface="Century Gothic" panose="020B0502020202020204" pitchFamily="34" charset="0"/>
              </a:rPr>
              <a:t>español</a:t>
            </a:r>
            <a:r>
              <a:rPr lang="en-GB" sz="3200" b="1" dirty="0">
                <a:solidFill>
                  <a:schemeClr val="accent1">
                    <a:lumMod val="50000"/>
                  </a:schemeClr>
                </a:solidFill>
                <a:latin typeface="Century Gothic" panose="020B0502020202020204" pitchFamily="34" charset="0"/>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4995"/>
          <a:stretch/>
        </p:blipFill>
        <p:spPr>
          <a:xfrm>
            <a:off x="407895" y="743153"/>
            <a:ext cx="976770" cy="1054530"/>
          </a:xfrm>
          <a:prstGeom prst="rect">
            <a:avLst/>
          </a:prstGeom>
        </p:spPr>
      </p:pic>
      <p:sp>
        <p:nvSpPr>
          <p:cNvPr id="5" name="TextBox 4"/>
          <p:cNvSpPr txBox="1"/>
          <p:nvPr/>
        </p:nvSpPr>
        <p:spPr>
          <a:xfrm>
            <a:off x="367173" y="2136702"/>
            <a:ext cx="204395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[active]</a:t>
            </a:r>
          </a:p>
        </p:txBody>
      </p:sp>
      <p:sp>
        <p:nvSpPr>
          <p:cNvPr id="6" name="Rounded Rectangle 5"/>
          <p:cNvSpPr/>
          <p:nvPr/>
        </p:nvSpPr>
        <p:spPr>
          <a:xfrm>
            <a:off x="2017060" y="1004104"/>
            <a:ext cx="219187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nerviosa</a:t>
            </a:r>
            <a:endParaRPr lang="en-GB" sz="2400" b="1" dirty="0">
              <a:solidFill>
                <a:schemeClr val="accent1">
                  <a:lumMod val="50000"/>
                </a:schemeClr>
              </a:solidFill>
              <a:latin typeface="Century Gothic" panose="020B0502020202020204" pitchFamily="34" charset="0"/>
            </a:endParaRPr>
          </a:p>
        </p:txBody>
      </p:sp>
      <p:sp>
        <p:nvSpPr>
          <p:cNvPr id="4" name="Rounded Rectangle 3"/>
          <p:cNvSpPr/>
          <p:nvPr/>
        </p:nvSpPr>
        <p:spPr>
          <a:xfrm>
            <a:off x="2017060" y="1004103"/>
            <a:ext cx="219187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n_ _ _ _ _ _ _</a:t>
            </a:r>
          </a:p>
        </p:txBody>
      </p:sp>
      <p:sp>
        <p:nvSpPr>
          <p:cNvPr id="7" name="TextBox 6"/>
          <p:cNvSpPr txBox="1"/>
          <p:nvPr/>
        </p:nvSpPr>
        <p:spPr>
          <a:xfrm>
            <a:off x="407895" y="3155820"/>
            <a:ext cx="204395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[silly]</a:t>
            </a:r>
          </a:p>
        </p:txBody>
      </p:sp>
      <p:sp>
        <p:nvSpPr>
          <p:cNvPr id="8" name="Rounded Rectangle 7"/>
          <p:cNvSpPr/>
          <p:nvPr/>
        </p:nvSpPr>
        <p:spPr>
          <a:xfrm>
            <a:off x="2017060" y="3169338"/>
            <a:ext cx="141194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tonto</a:t>
            </a:r>
          </a:p>
        </p:txBody>
      </p:sp>
      <p:sp>
        <p:nvSpPr>
          <p:cNvPr id="9" name="Rounded Rectangle 8"/>
          <p:cNvSpPr/>
          <p:nvPr/>
        </p:nvSpPr>
        <p:spPr>
          <a:xfrm>
            <a:off x="2017060" y="3180306"/>
            <a:ext cx="141194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a:t>
            </a:r>
          </a:p>
        </p:txBody>
      </p:sp>
      <p:sp>
        <p:nvSpPr>
          <p:cNvPr id="10" name="Rounded Rectangle 9"/>
          <p:cNvSpPr/>
          <p:nvPr/>
        </p:nvSpPr>
        <p:spPr>
          <a:xfrm>
            <a:off x="2021543" y="2098733"/>
            <a:ext cx="1672299"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activo</a:t>
            </a:r>
            <a:endParaRPr lang="en-GB" sz="2400" b="1" dirty="0">
              <a:solidFill>
                <a:schemeClr val="accent1">
                  <a:lumMod val="50000"/>
                </a:schemeClr>
              </a:solidFill>
              <a:latin typeface="Century Gothic" panose="020B0502020202020204" pitchFamily="34" charset="0"/>
            </a:endParaRPr>
          </a:p>
        </p:txBody>
      </p:sp>
      <p:sp>
        <p:nvSpPr>
          <p:cNvPr id="11" name="Rounded Rectangle 10"/>
          <p:cNvSpPr/>
          <p:nvPr/>
        </p:nvSpPr>
        <p:spPr>
          <a:xfrm>
            <a:off x="2017060" y="2098733"/>
            <a:ext cx="1676782"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 _ _</a:t>
            </a:r>
          </a:p>
        </p:txBody>
      </p:sp>
      <p:pic>
        <p:nvPicPr>
          <p:cNvPr id="1028" name="Picture 4" descr="Can You Learn To Be Happy? | The Amazing World of Psychiatry: 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173" y="3934411"/>
            <a:ext cx="866542" cy="86654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Bored student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31" y="4779103"/>
            <a:ext cx="1346205" cy="1274688"/>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ounded Rectangle 17"/>
          <p:cNvSpPr/>
          <p:nvPr/>
        </p:nvSpPr>
        <p:spPr>
          <a:xfrm>
            <a:off x="2017060" y="5321055"/>
            <a:ext cx="219187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aburrido</a:t>
            </a:r>
          </a:p>
        </p:txBody>
      </p:sp>
      <p:sp>
        <p:nvSpPr>
          <p:cNvPr id="19" name="Rounded Rectangle 18"/>
          <p:cNvSpPr/>
          <p:nvPr/>
        </p:nvSpPr>
        <p:spPr>
          <a:xfrm>
            <a:off x="2017060" y="5321055"/>
            <a:ext cx="219187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 _ _ _ _</a:t>
            </a:r>
          </a:p>
        </p:txBody>
      </p:sp>
      <p:pic>
        <p:nvPicPr>
          <p:cNvPr id="20" name="Picture 19" descr="Eyewear Clip art - glasses png download - 1000*1345 - Free Transparent Eyewear png Downloa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3405" y="427703"/>
            <a:ext cx="1164969" cy="1542566"/>
          </a:xfrm>
          <a:prstGeom prst="rect">
            <a:avLst/>
          </a:prstGeom>
          <a:noFill/>
          <a:ln>
            <a:noFill/>
          </a:ln>
        </p:spPr>
      </p:pic>
      <p:sp>
        <p:nvSpPr>
          <p:cNvPr id="21" name="Rounded Rectangle 20"/>
          <p:cNvSpPr/>
          <p:nvPr/>
        </p:nvSpPr>
        <p:spPr>
          <a:xfrm>
            <a:off x="8878384" y="1024009"/>
            <a:ext cx="1561881"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guapo</a:t>
            </a:r>
            <a:endParaRPr lang="en-GB" sz="2400" b="1" dirty="0">
              <a:solidFill>
                <a:schemeClr val="accent1">
                  <a:lumMod val="50000"/>
                </a:schemeClr>
              </a:solidFill>
              <a:latin typeface="Century Gothic" panose="020B0502020202020204" pitchFamily="34" charset="0"/>
            </a:endParaRPr>
          </a:p>
        </p:txBody>
      </p:sp>
      <p:sp>
        <p:nvSpPr>
          <p:cNvPr id="22" name="Rounded Rectangle 21"/>
          <p:cNvSpPr/>
          <p:nvPr/>
        </p:nvSpPr>
        <p:spPr>
          <a:xfrm>
            <a:off x="8878384" y="1024009"/>
            <a:ext cx="1561881"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g_ _ _ _</a:t>
            </a:r>
          </a:p>
        </p:txBody>
      </p:sp>
      <p:sp>
        <p:nvSpPr>
          <p:cNvPr id="28" name="TextBox 27"/>
          <p:cNvSpPr txBox="1"/>
          <p:nvPr/>
        </p:nvSpPr>
        <p:spPr>
          <a:xfrm>
            <a:off x="6634583" y="2177327"/>
            <a:ext cx="2190808"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[strange]</a:t>
            </a:r>
          </a:p>
        </p:txBody>
      </p:sp>
      <p:sp>
        <p:nvSpPr>
          <p:cNvPr id="29" name="Rounded Rectangle 28"/>
          <p:cNvSpPr/>
          <p:nvPr/>
        </p:nvSpPr>
        <p:spPr>
          <a:xfrm>
            <a:off x="8878384" y="2118639"/>
            <a:ext cx="1561881"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raro</a:t>
            </a:r>
          </a:p>
        </p:txBody>
      </p:sp>
      <p:sp>
        <p:nvSpPr>
          <p:cNvPr id="30" name="Rounded Rectangle 29"/>
          <p:cNvSpPr/>
          <p:nvPr/>
        </p:nvSpPr>
        <p:spPr>
          <a:xfrm>
            <a:off x="8878383" y="2118639"/>
            <a:ext cx="1561881"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r_ _ _ </a:t>
            </a:r>
          </a:p>
        </p:txBody>
      </p:sp>
      <p:sp>
        <p:nvSpPr>
          <p:cNvPr id="31" name="TextBox 30"/>
          <p:cNvSpPr txBox="1"/>
          <p:nvPr/>
        </p:nvSpPr>
        <p:spPr>
          <a:xfrm>
            <a:off x="7191355" y="3075328"/>
            <a:ext cx="163403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[nice]</a:t>
            </a:r>
          </a:p>
        </p:txBody>
      </p:sp>
      <p:sp>
        <p:nvSpPr>
          <p:cNvPr id="33" name="TextBox 32"/>
          <p:cNvSpPr txBox="1"/>
          <p:nvPr/>
        </p:nvSpPr>
        <p:spPr>
          <a:xfrm>
            <a:off x="7039697" y="4087045"/>
            <a:ext cx="204395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[calm]</a:t>
            </a:r>
          </a:p>
        </p:txBody>
      </p:sp>
      <p:sp>
        <p:nvSpPr>
          <p:cNvPr id="34" name="Rounded Rectangle 33"/>
          <p:cNvSpPr/>
          <p:nvPr/>
        </p:nvSpPr>
        <p:spPr>
          <a:xfrm>
            <a:off x="8878383" y="4164411"/>
            <a:ext cx="219187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tranquila</a:t>
            </a:r>
          </a:p>
        </p:txBody>
      </p:sp>
      <p:sp>
        <p:nvSpPr>
          <p:cNvPr id="35" name="Rounded Rectangle 34"/>
          <p:cNvSpPr/>
          <p:nvPr/>
        </p:nvSpPr>
        <p:spPr>
          <a:xfrm>
            <a:off x="8878383" y="4164411"/>
            <a:ext cx="219187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 _</a:t>
            </a:r>
          </a:p>
        </p:txBody>
      </p:sp>
      <p:pic>
        <p:nvPicPr>
          <p:cNvPr id="1038" name="Picture 14" descr="PATH TO SUCCESS: How to Meditate for Beginn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6829" y="3725094"/>
            <a:ext cx="1852868" cy="125171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ounded Rectangle 36"/>
          <p:cNvSpPr/>
          <p:nvPr/>
        </p:nvSpPr>
        <p:spPr>
          <a:xfrm>
            <a:off x="8878383" y="3108915"/>
            <a:ext cx="2345141"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simpático</a:t>
            </a:r>
          </a:p>
        </p:txBody>
      </p:sp>
      <p:sp>
        <p:nvSpPr>
          <p:cNvPr id="38" name="Rounded Rectangle 37"/>
          <p:cNvSpPr/>
          <p:nvPr/>
        </p:nvSpPr>
        <p:spPr>
          <a:xfrm>
            <a:off x="8878384" y="3108915"/>
            <a:ext cx="2345140"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s_ _ _ _ _ _ _ _</a:t>
            </a:r>
          </a:p>
        </p:txBody>
      </p:sp>
      <p:sp>
        <p:nvSpPr>
          <p:cNvPr id="39" name="TextBox 38"/>
          <p:cNvSpPr txBox="1"/>
          <p:nvPr/>
        </p:nvSpPr>
        <p:spPr>
          <a:xfrm>
            <a:off x="6843405" y="5222809"/>
            <a:ext cx="204395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[serious]</a:t>
            </a:r>
          </a:p>
        </p:txBody>
      </p:sp>
      <p:pic>
        <p:nvPicPr>
          <p:cNvPr id="1040" name="Picture 16" descr="http://www.clker.com/cliparts/a/4/6/5/1195422057159648263FEN_frank.svg.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8870" y="5118724"/>
            <a:ext cx="915526" cy="1254610"/>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ounded Rectangle 40"/>
          <p:cNvSpPr/>
          <p:nvPr/>
        </p:nvSpPr>
        <p:spPr>
          <a:xfrm>
            <a:off x="8882866" y="5219907"/>
            <a:ext cx="1672299"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serio</a:t>
            </a:r>
          </a:p>
        </p:txBody>
      </p:sp>
      <p:sp>
        <p:nvSpPr>
          <p:cNvPr id="42" name="Rounded Rectangle 41"/>
          <p:cNvSpPr/>
          <p:nvPr/>
        </p:nvSpPr>
        <p:spPr>
          <a:xfrm>
            <a:off x="8887358" y="5219907"/>
            <a:ext cx="1676782" cy="5557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s_ _ _ _ </a:t>
            </a:r>
          </a:p>
        </p:txBody>
      </p:sp>
    </p:spTree>
    <p:extLst>
      <p:ext uri="{BB962C8B-B14F-4D97-AF65-F5344CB8AC3E}">
        <p14:creationId xmlns:p14="http://schemas.microsoft.com/office/powerpoint/2010/main" val="3992747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2"/>
                                        </p:tgtEl>
                                      </p:cBhvr>
                                    </p:animEffect>
                                    <p:set>
                                      <p:cBhvr>
                                        <p:cTn id="6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16" grpId="0" animBg="1"/>
      <p:bldP spid="4" grpId="0" animBg="1"/>
      <p:bldP spid="9" grpId="0" animBg="1"/>
      <p:bldP spid="11" grpId="0" animBg="1"/>
      <p:bldP spid="19" grpId="0" animBg="1"/>
      <p:bldP spid="22" grpId="0" animBg="1"/>
      <p:bldP spid="30" grpId="0" animBg="1"/>
      <p:bldP spid="35" grpId="0" animBg="1"/>
      <p:bldP spid="38"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23422" y="-7035"/>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0" y="1115788"/>
            <a:ext cx="8956308" cy="1077218"/>
          </a:xfrm>
          <a:prstGeom prst="rect">
            <a:avLst/>
          </a:prstGeom>
          <a:noFill/>
        </p:spPr>
        <p:txBody>
          <a:bodyPr wrap="square" rtlCol="0">
            <a:spAutoFit/>
          </a:bodyPr>
          <a:lstStyle/>
          <a:p>
            <a:pPr algn="ctr"/>
            <a:r>
              <a:rPr lang="en-GB" sz="3200" dirty="0">
                <a:solidFill>
                  <a:schemeClr val="accent1">
                    <a:lumMod val="50000"/>
                  </a:schemeClr>
                </a:solidFill>
                <a:latin typeface="Century Gothic" panose="020B0502020202020204" pitchFamily="34" charset="0"/>
              </a:rPr>
              <a:t>In Spanish, there are two ways to say ‘I am’: </a:t>
            </a:r>
            <a:r>
              <a:rPr lang="en-GB" sz="3200" b="1" dirty="0" err="1">
                <a:solidFill>
                  <a:srgbClr val="E25B00"/>
                </a:solidFill>
                <a:latin typeface="Century Gothic" panose="020B0502020202020204" pitchFamily="34" charset="0"/>
              </a:rPr>
              <a:t>estoy</a:t>
            </a:r>
            <a:r>
              <a:rPr lang="en-GB" sz="3200" dirty="0">
                <a:solidFill>
                  <a:schemeClr val="accent1">
                    <a:lumMod val="50000"/>
                  </a:schemeClr>
                </a:solidFill>
                <a:latin typeface="Century Gothic" panose="020B0502020202020204" pitchFamily="34" charset="0"/>
              </a:rPr>
              <a:t> and </a:t>
            </a:r>
            <a:r>
              <a:rPr lang="en-GB" sz="3200" b="1" dirty="0">
                <a:solidFill>
                  <a:srgbClr val="E25B00"/>
                </a:solidFill>
                <a:latin typeface="Century Gothic" panose="020B0502020202020204" pitchFamily="34" charset="0"/>
              </a:rPr>
              <a:t>soy</a:t>
            </a:r>
          </a:p>
        </p:txBody>
      </p:sp>
      <p:sp>
        <p:nvSpPr>
          <p:cNvPr id="8" name="TextBox 7"/>
          <p:cNvSpPr txBox="1"/>
          <p:nvPr/>
        </p:nvSpPr>
        <p:spPr>
          <a:xfrm>
            <a:off x="429900" y="2453282"/>
            <a:ext cx="116159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Use ‘</a:t>
            </a:r>
            <a:r>
              <a:rPr lang="en-GB" sz="3200" b="1" dirty="0" err="1">
                <a:solidFill>
                  <a:srgbClr val="E25B00"/>
                </a:solidFill>
                <a:latin typeface="Century Gothic" panose="020B0502020202020204" pitchFamily="34" charset="0"/>
              </a:rPr>
              <a:t>estoy</a:t>
            </a:r>
            <a:r>
              <a:rPr lang="en-GB" sz="3200" b="1" dirty="0">
                <a:solidFill>
                  <a:schemeClr val="accent1">
                    <a:lumMod val="50000"/>
                  </a:schemeClr>
                </a:solidFill>
                <a:latin typeface="Century Gothic" panose="020B0502020202020204" pitchFamily="34" charset="0"/>
              </a:rPr>
              <a:t>’ for location </a:t>
            </a:r>
            <a:r>
              <a:rPr lang="en-GB" sz="3200" b="1">
                <a:solidFill>
                  <a:schemeClr val="accent1">
                    <a:lumMod val="50000"/>
                  </a:schemeClr>
                </a:solidFill>
                <a:latin typeface="Century Gothic" panose="020B0502020202020204" pitchFamily="34" charset="0"/>
              </a:rPr>
              <a:t>and state/mood</a:t>
            </a:r>
            <a:r>
              <a:rPr lang="en-GB" sz="3200" b="1" dirty="0">
                <a:solidFill>
                  <a:schemeClr val="accent1">
                    <a:lumMod val="50000"/>
                  </a:schemeClr>
                </a:solidFill>
                <a:latin typeface="Century Gothic" panose="020B0502020202020204" pitchFamily="34" charset="0"/>
              </a:rPr>
              <a:t>.  </a:t>
            </a:r>
          </a:p>
        </p:txBody>
      </p:sp>
      <p:sp>
        <p:nvSpPr>
          <p:cNvPr id="11" name="TextBox 10"/>
          <p:cNvSpPr txBox="1"/>
          <p:nvPr/>
        </p:nvSpPr>
        <p:spPr>
          <a:xfrm>
            <a:off x="6237860" y="4578775"/>
            <a:ext cx="2442314"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Estoy serio.</a:t>
            </a:r>
          </a:p>
        </p:txBody>
      </p:sp>
      <p:sp>
        <p:nvSpPr>
          <p:cNvPr id="13" name="TextBox 12"/>
          <p:cNvSpPr txBox="1"/>
          <p:nvPr/>
        </p:nvSpPr>
        <p:spPr>
          <a:xfrm>
            <a:off x="1045028" y="4536530"/>
            <a:ext cx="3992880"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I am serious (now).</a:t>
            </a:r>
          </a:p>
        </p:txBody>
      </p:sp>
      <p:sp>
        <p:nvSpPr>
          <p:cNvPr id="14" name="TextBox 13"/>
          <p:cNvSpPr txBox="1"/>
          <p:nvPr/>
        </p:nvSpPr>
        <p:spPr>
          <a:xfrm>
            <a:off x="6237860" y="5441448"/>
            <a:ext cx="2097757"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Soy serio.</a:t>
            </a:r>
          </a:p>
        </p:txBody>
      </p:sp>
      <p:sp>
        <p:nvSpPr>
          <p:cNvPr id="17" name="TextBox 16"/>
          <p:cNvSpPr txBox="1"/>
          <p:nvPr/>
        </p:nvSpPr>
        <p:spPr>
          <a:xfrm>
            <a:off x="1045028" y="5450099"/>
            <a:ext cx="497868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I am serious (in general).</a:t>
            </a:r>
          </a:p>
        </p:txBody>
      </p:sp>
      <p:sp>
        <p:nvSpPr>
          <p:cNvPr id="23" name="TextBox 22"/>
          <p:cNvSpPr txBox="1"/>
          <p:nvPr/>
        </p:nvSpPr>
        <p:spPr>
          <a:xfrm>
            <a:off x="429899" y="3093503"/>
            <a:ext cx="8891381"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Use ‘</a:t>
            </a:r>
            <a:r>
              <a:rPr lang="en-GB" sz="3200" b="1" dirty="0">
                <a:solidFill>
                  <a:srgbClr val="E25B00"/>
                </a:solidFill>
                <a:latin typeface="Century Gothic" panose="020B0502020202020204" pitchFamily="34" charset="0"/>
              </a:rPr>
              <a:t>soy</a:t>
            </a:r>
            <a:r>
              <a:rPr lang="en-GB" sz="3200" b="1" dirty="0">
                <a:solidFill>
                  <a:schemeClr val="accent1">
                    <a:lumMod val="50000"/>
                  </a:schemeClr>
                </a:solidFill>
                <a:latin typeface="Century Gothic" panose="020B0502020202020204" pitchFamily="34" charset="0"/>
              </a:rPr>
              <a:t>’ for permanent traits. </a:t>
            </a:r>
          </a:p>
        </p:txBody>
      </p:sp>
      <p:grpSp>
        <p:nvGrpSpPr>
          <p:cNvPr id="15" name="Group 14"/>
          <p:cNvGrpSpPr/>
          <p:nvPr/>
        </p:nvGrpSpPr>
        <p:grpSpPr>
          <a:xfrm>
            <a:off x="3087806" y="1710583"/>
            <a:ext cx="1067000" cy="447204"/>
            <a:chOff x="2546644" y="1051345"/>
            <a:chExt cx="936000" cy="447204"/>
          </a:xfrm>
        </p:grpSpPr>
        <p:sp>
          <p:nvSpPr>
            <p:cNvPr id="16" name="Rectangle 15"/>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18" name="Rectangle 17"/>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19" name="Group 18"/>
          <p:cNvGrpSpPr/>
          <p:nvPr/>
        </p:nvGrpSpPr>
        <p:grpSpPr>
          <a:xfrm>
            <a:off x="5181599" y="1710583"/>
            <a:ext cx="683526" cy="447204"/>
            <a:chOff x="2546644" y="1051345"/>
            <a:chExt cx="936000" cy="447204"/>
          </a:xfrm>
        </p:grpSpPr>
        <p:sp>
          <p:nvSpPr>
            <p:cNvPr id="20" name="Rectangle 1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21" name="Rectangle 20"/>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26" name="Group 25"/>
          <p:cNvGrpSpPr/>
          <p:nvPr/>
        </p:nvGrpSpPr>
        <p:grpSpPr>
          <a:xfrm>
            <a:off x="1448938" y="2566969"/>
            <a:ext cx="1067000" cy="447204"/>
            <a:chOff x="2546644" y="1051345"/>
            <a:chExt cx="936000" cy="447204"/>
          </a:xfrm>
        </p:grpSpPr>
        <p:sp>
          <p:nvSpPr>
            <p:cNvPr id="27" name="Rectangle 26"/>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28" name="Rectangle 27"/>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29" name="Group 28"/>
          <p:cNvGrpSpPr/>
          <p:nvPr/>
        </p:nvGrpSpPr>
        <p:grpSpPr>
          <a:xfrm>
            <a:off x="1448938" y="3205703"/>
            <a:ext cx="683526" cy="447204"/>
            <a:chOff x="2546644" y="1051345"/>
            <a:chExt cx="936000" cy="447204"/>
          </a:xfrm>
        </p:grpSpPr>
        <p:sp>
          <p:nvSpPr>
            <p:cNvPr id="30" name="Rectangle 2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1" name="Rectangle 30"/>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spTree>
    <p:extLst>
      <p:ext uri="{BB962C8B-B14F-4D97-AF65-F5344CB8AC3E}">
        <p14:creationId xmlns:p14="http://schemas.microsoft.com/office/powerpoint/2010/main" val="391827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4" grpId="0"/>
      <p:bldP spid="17"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 name="Table 2047"/>
          <p:cNvGraphicFramePr>
            <a:graphicFrameLocks noGrp="1"/>
          </p:cNvGraphicFramePr>
          <p:nvPr>
            <p:extLst>
              <p:ext uri="{D42A27DB-BD31-4B8C-83A1-F6EECF244321}">
                <p14:modId xmlns:p14="http://schemas.microsoft.com/office/powerpoint/2010/main" val="3149447196"/>
              </p:ext>
            </p:extLst>
          </p:nvPr>
        </p:nvGraphicFramePr>
        <p:xfrm>
          <a:off x="724953" y="2172967"/>
          <a:ext cx="4835823" cy="4090710"/>
        </p:xfrm>
        <a:graphic>
          <a:graphicData uri="http://schemas.openxmlformats.org/drawingml/2006/table">
            <a:tbl>
              <a:tblPr firstRow="1" bandRow="1">
                <a:tableStyleId>{5940675A-B579-460E-94D1-54222C63F5DA}</a:tableStyleId>
              </a:tblPr>
              <a:tblGrid>
                <a:gridCol w="4835823">
                  <a:extLst>
                    <a:ext uri="{9D8B030D-6E8A-4147-A177-3AD203B41FA5}">
                      <a16:colId xmlns:a16="http://schemas.microsoft.com/office/drawing/2014/main" val="141933313"/>
                    </a:ext>
                  </a:extLst>
                </a:gridCol>
              </a:tblGrid>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663062748"/>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3948840844"/>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2676602690"/>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3397938570"/>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3796198911"/>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4048462282"/>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3130214880"/>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7463249"/>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1491844351"/>
                  </a:ext>
                </a:extLst>
              </a:tr>
              <a:tr h="409071">
                <a:tc>
                  <a:txBody>
                    <a:bodyPr/>
                    <a:lstStyle/>
                    <a:p>
                      <a:endParaRPr lang="en-GB" dirty="0"/>
                    </a:p>
                  </a:txBody>
                  <a:tcP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rgbClr val="F2F2F2"/>
                    </a:solidFill>
                  </a:tcPr>
                </a:tc>
                <a:extLst>
                  <a:ext uri="{0D108BD9-81ED-4DB2-BD59-A6C34878D82A}">
                    <a16:rowId xmlns:a16="http://schemas.microsoft.com/office/drawing/2014/main" val="238352061"/>
                  </a:ext>
                </a:extLst>
              </a:tr>
            </a:tbl>
          </a:graphicData>
        </a:graphic>
      </p:graphicFrame>
      <p:sp>
        <p:nvSpPr>
          <p:cNvPr id="5" name="Title 1"/>
          <p:cNvSpPr txBox="1">
            <a:spLocks/>
          </p:cNvSpPr>
          <p:nvPr/>
        </p:nvSpPr>
        <p:spPr>
          <a:xfrm>
            <a:off x="-19928" y="301079"/>
            <a:ext cx="11094328" cy="589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100" dirty="0">
                <a:solidFill>
                  <a:schemeClr val="accent1">
                    <a:lumMod val="50000"/>
                  </a:schemeClr>
                </a:solidFill>
                <a:latin typeface="Century Gothic" panose="020B0502020202020204" pitchFamily="34" charset="0"/>
              </a:rPr>
              <a:t>You’re playing a ‘guess who’ game with new classmates. </a:t>
            </a:r>
          </a:p>
          <a:p>
            <a:r>
              <a:rPr lang="en-GB" sz="2100" dirty="0">
                <a:solidFill>
                  <a:schemeClr val="accent1">
                    <a:lumMod val="50000"/>
                  </a:schemeClr>
                </a:solidFill>
                <a:latin typeface="Century Gothic" panose="020B0502020202020204" pitchFamily="34" charset="0"/>
              </a:rPr>
              <a:t>Lee las frases. ¿La persona </a:t>
            </a:r>
            <a:r>
              <a:rPr lang="en-GB" sz="2100" dirty="0" err="1">
                <a:solidFill>
                  <a:schemeClr val="accent1">
                    <a:lumMod val="50000"/>
                  </a:schemeClr>
                </a:solidFill>
                <a:latin typeface="Century Gothic" panose="020B0502020202020204" pitchFamily="34" charset="0"/>
              </a:rPr>
              <a:t>es</a:t>
            </a:r>
            <a:r>
              <a:rPr lang="en-GB" sz="2100" dirty="0">
                <a:solidFill>
                  <a:schemeClr val="accent1">
                    <a:lumMod val="50000"/>
                  </a:schemeClr>
                </a:solidFill>
                <a:latin typeface="Century Gothic" panose="020B0502020202020204" pitchFamily="34" charset="0"/>
              </a:rPr>
              <a:t> un chico, una chica o puede ser los dos? Mira el adjetivo.</a:t>
            </a:r>
          </a:p>
          <a:p>
            <a:endParaRPr lang="en-GB" sz="2100" dirty="0">
              <a:solidFill>
                <a:schemeClr val="accent1">
                  <a:lumMod val="50000"/>
                </a:schemeClr>
              </a:solidFill>
              <a:latin typeface="Century Gothic" panose="020B0502020202020204" pitchFamily="34" charset="0"/>
            </a:endParaRPr>
          </a:p>
        </p:txBody>
      </p:sp>
      <p:sp>
        <p:nvSpPr>
          <p:cNvPr id="6" name="Title 1"/>
          <p:cNvSpPr txBox="1">
            <a:spLocks/>
          </p:cNvSpPr>
          <p:nvPr/>
        </p:nvSpPr>
        <p:spPr>
          <a:xfrm>
            <a:off x="0" y="719687"/>
            <a:ext cx="11960942" cy="589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100" dirty="0">
                <a:solidFill>
                  <a:schemeClr val="accent1">
                    <a:lumMod val="50000"/>
                  </a:schemeClr>
                </a:solidFill>
                <a:latin typeface="Century Gothic" panose="020B0502020202020204" pitchFamily="34" charset="0"/>
              </a:rPr>
              <a:t>¿La persona dice cómo está hoy</a:t>
            </a:r>
            <a:r>
              <a:rPr lang="en-GB" sz="2100" i="1" dirty="0">
                <a:solidFill>
                  <a:schemeClr val="accent1">
                    <a:lumMod val="50000"/>
                  </a:schemeClr>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o cómo </a:t>
            </a:r>
            <a:r>
              <a:rPr lang="en-GB" sz="2100" dirty="0" err="1">
                <a:solidFill>
                  <a:schemeClr val="accent1">
                    <a:lumMod val="50000"/>
                  </a:schemeClr>
                </a:solidFill>
                <a:latin typeface="Century Gothic" panose="020B0502020202020204" pitchFamily="34" charset="0"/>
              </a:rPr>
              <a:t>es</a:t>
            </a:r>
            <a:r>
              <a:rPr lang="en-GB" sz="2100" dirty="0">
                <a:solidFill>
                  <a:schemeClr val="accent1">
                    <a:lumMod val="50000"/>
                  </a:schemeClr>
                </a:solidFill>
                <a:latin typeface="Century Gothic" panose="020B0502020202020204" pitchFamily="34" charset="0"/>
              </a:rPr>
              <a:t> en general? Mira el verbo.  </a:t>
            </a:r>
          </a:p>
        </p:txBody>
      </p:sp>
      <p:sp>
        <p:nvSpPr>
          <p:cNvPr id="7" name="Rounded Rectangular Callout 6"/>
          <p:cNvSpPr/>
          <p:nvPr/>
        </p:nvSpPr>
        <p:spPr>
          <a:xfrm>
            <a:off x="3244405" y="5899063"/>
            <a:ext cx="2258953" cy="323487"/>
          </a:xfrm>
          <a:prstGeom prst="wedgeRoundRectCallout">
            <a:avLst>
              <a:gd name="adj1" fmla="val -90445"/>
              <a:gd name="adj2" fmla="val 2921"/>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 estoy feliz.”</a:t>
            </a:r>
          </a:p>
        </p:txBody>
      </p:sp>
      <p:sp>
        <p:nvSpPr>
          <p:cNvPr id="8" name="Rounded Rectangular Callout 7"/>
          <p:cNvSpPr/>
          <p:nvPr/>
        </p:nvSpPr>
        <p:spPr>
          <a:xfrm>
            <a:off x="2575933" y="4646382"/>
            <a:ext cx="2935420" cy="371445"/>
          </a:xfrm>
          <a:prstGeom prst="wedgeRoundRectCallout">
            <a:avLst>
              <a:gd name="adj1" fmla="val -61911"/>
              <a:gd name="adj2" fmla="val 130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“Soy bastante raro.”</a:t>
            </a:r>
          </a:p>
        </p:txBody>
      </p:sp>
      <p:sp>
        <p:nvSpPr>
          <p:cNvPr id="9" name="Rounded Rectangular Callout 8"/>
          <p:cNvSpPr/>
          <p:nvPr/>
        </p:nvSpPr>
        <p:spPr>
          <a:xfrm>
            <a:off x="3527662" y="3885082"/>
            <a:ext cx="1951697" cy="327675"/>
          </a:xfrm>
          <a:prstGeom prst="wedgeRoundRectCallout">
            <a:avLst>
              <a:gd name="adj1" fmla="val -103053"/>
              <a:gd name="adj2" fmla="val -8499"/>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“Soy </a:t>
            </a:r>
            <a:r>
              <a:rPr lang="en-GB" sz="2000" dirty="0" err="1">
                <a:solidFill>
                  <a:schemeClr val="bg1"/>
                </a:solidFill>
                <a:latin typeface="Century Gothic" panose="020B0502020202020204" pitchFamily="34" charset="0"/>
              </a:rPr>
              <a:t>guapo</a:t>
            </a:r>
            <a:r>
              <a:rPr lang="en-GB" sz="2000" dirty="0">
                <a:solidFill>
                  <a:schemeClr val="bg1"/>
                </a:solidFill>
                <a:latin typeface="Century Gothic" panose="020B0502020202020204" pitchFamily="34" charset="0"/>
              </a:rPr>
              <a:t>.”</a:t>
            </a:r>
          </a:p>
        </p:txBody>
      </p:sp>
      <p:sp>
        <p:nvSpPr>
          <p:cNvPr id="10" name="Rounded Rectangular Callout 9"/>
          <p:cNvSpPr/>
          <p:nvPr/>
        </p:nvSpPr>
        <p:spPr>
          <a:xfrm>
            <a:off x="2492238" y="5526874"/>
            <a:ext cx="3011120" cy="320302"/>
          </a:xfrm>
          <a:prstGeom prst="wedgeRoundRectCallout">
            <a:avLst>
              <a:gd name="adj1" fmla="val -62363"/>
              <a:gd name="adj2" fmla="val -1180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“Soy </a:t>
            </a:r>
            <a:r>
              <a:rPr lang="en-GB" sz="2000" dirty="0" err="1">
                <a:solidFill>
                  <a:schemeClr val="bg1"/>
                </a:solidFill>
                <a:latin typeface="Century Gothic" panose="020B0502020202020204" pitchFamily="34" charset="0"/>
              </a:rPr>
              <a:t>muy</a:t>
            </a:r>
            <a:r>
              <a:rPr lang="en-GB" sz="2000" dirty="0">
                <a:solidFill>
                  <a:schemeClr val="bg1"/>
                </a:solidFill>
                <a:latin typeface="Century Gothic" panose="020B0502020202020204" pitchFamily="34" charset="0"/>
              </a:rPr>
              <a:t> tranquila.”</a:t>
            </a:r>
          </a:p>
        </p:txBody>
      </p:sp>
      <p:sp>
        <p:nvSpPr>
          <p:cNvPr id="11" name="Rounded Rectangular Callout 10"/>
          <p:cNvSpPr/>
          <p:nvPr/>
        </p:nvSpPr>
        <p:spPr>
          <a:xfrm>
            <a:off x="3155405" y="3458415"/>
            <a:ext cx="2323954" cy="341335"/>
          </a:xfrm>
          <a:prstGeom prst="wedgeRoundRectCallout">
            <a:avLst>
              <a:gd name="adj1" fmla="val -82875"/>
              <a:gd name="adj2" fmla="val -658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 estoy seria.”</a:t>
            </a:r>
          </a:p>
        </p:txBody>
      </p:sp>
      <p:sp>
        <p:nvSpPr>
          <p:cNvPr id="12" name="Rounded Rectangular Callout 11"/>
          <p:cNvSpPr/>
          <p:nvPr/>
        </p:nvSpPr>
        <p:spPr>
          <a:xfrm>
            <a:off x="3198304" y="2625787"/>
            <a:ext cx="2313048" cy="334289"/>
          </a:xfrm>
          <a:prstGeom prst="wedgeRoundRectCallout">
            <a:avLst>
              <a:gd name="adj1" fmla="val -87126"/>
              <a:gd name="adj2" fmla="val 4030"/>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“Soy nervioso.”</a:t>
            </a:r>
          </a:p>
        </p:txBody>
      </p:sp>
      <p:sp>
        <p:nvSpPr>
          <p:cNvPr id="13" name="Rounded Rectangular Callout 12"/>
          <p:cNvSpPr/>
          <p:nvPr/>
        </p:nvSpPr>
        <p:spPr>
          <a:xfrm>
            <a:off x="3331757" y="2154207"/>
            <a:ext cx="2126385" cy="399983"/>
          </a:xfrm>
          <a:prstGeom prst="wedgeRoundRectCallout">
            <a:avLst>
              <a:gd name="adj1" fmla="val -99224"/>
              <a:gd name="adj2" fmla="val 7749"/>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t>
            </a:r>
            <a:r>
              <a:rPr lang="en-GB" sz="2000">
                <a:solidFill>
                  <a:schemeClr val="bg1"/>
                </a:solidFill>
                <a:latin typeface="Century Gothic" panose="020B0502020202020204" pitchFamily="34" charset="0"/>
              </a:rPr>
              <a:t>Estoy</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alegre</a:t>
            </a:r>
            <a:r>
              <a:rPr lang="en-GB" sz="2000" dirty="0">
                <a:solidFill>
                  <a:schemeClr val="bg1"/>
                </a:solidFill>
                <a:latin typeface="Century Gothic" panose="020B0502020202020204" pitchFamily="34" charset="0"/>
              </a:rPr>
              <a:t>.”</a:t>
            </a:r>
          </a:p>
        </p:txBody>
      </p:sp>
      <p:sp>
        <p:nvSpPr>
          <p:cNvPr id="14" name="Rounded Rectangular Callout 13"/>
          <p:cNvSpPr/>
          <p:nvPr/>
        </p:nvSpPr>
        <p:spPr>
          <a:xfrm>
            <a:off x="3155405" y="3039760"/>
            <a:ext cx="2347953" cy="358374"/>
          </a:xfrm>
          <a:prstGeom prst="wedgeRoundRectCallout">
            <a:avLst>
              <a:gd name="adj1" fmla="val -90053"/>
              <a:gd name="adj2" fmla="val 329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“Soy simpática.”</a:t>
            </a:r>
          </a:p>
        </p:txBody>
      </p:sp>
      <p:pic>
        <p:nvPicPr>
          <p:cNvPr id="2050"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142" y="1195855"/>
            <a:ext cx="864227" cy="88798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clker.com/cliparts/5/9/4/c/12198090531909861341man%20silhouette.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493" y="1180969"/>
            <a:ext cx="953737" cy="90287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765330" y="2169335"/>
            <a:ext cx="145025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1</a:t>
            </a:r>
          </a:p>
        </p:txBody>
      </p:sp>
      <p:sp>
        <p:nvSpPr>
          <p:cNvPr id="19" name="TextBox 18"/>
          <p:cNvSpPr txBox="1"/>
          <p:nvPr/>
        </p:nvSpPr>
        <p:spPr>
          <a:xfrm>
            <a:off x="765330" y="2610890"/>
            <a:ext cx="145025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2</a:t>
            </a:r>
          </a:p>
        </p:txBody>
      </p:sp>
      <p:sp>
        <p:nvSpPr>
          <p:cNvPr id="20" name="TextBox 19"/>
          <p:cNvSpPr txBox="1"/>
          <p:nvPr/>
        </p:nvSpPr>
        <p:spPr>
          <a:xfrm>
            <a:off x="755969" y="2995855"/>
            <a:ext cx="145025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3</a:t>
            </a:r>
          </a:p>
        </p:txBody>
      </p:sp>
      <p:sp>
        <p:nvSpPr>
          <p:cNvPr id="21" name="TextBox 20"/>
          <p:cNvSpPr txBox="1"/>
          <p:nvPr/>
        </p:nvSpPr>
        <p:spPr>
          <a:xfrm>
            <a:off x="748975" y="3405164"/>
            <a:ext cx="145025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4</a:t>
            </a:r>
          </a:p>
        </p:txBody>
      </p:sp>
      <p:sp>
        <p:nvSpPr>
          <p:cNvPr id="22" name="TextBox 21"/>
          <p:cNvSpPr txBox="1"/>
          <p:nvPr/>
        </p:nvSpPr>
        <p:spPr>
          <a:xfrm>
            <a:off x="755969" y="3834168"/>
            <a:ext cx="145025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5</a:t>
            </a:r>
          </a:p>
        </p:txBody>
      </p:sp>
      <p:sp>
        <p:nvSpPr>
          <p:cNvPr id="26" name="TextBox 25"/>
          <p:cNvSpPr txBox="1"/>
          <p:nvPr/>
        </p:nvSpPr>
        <p:spPr>
          <a:xfrm>
            <a:off x="755969" y="4238818"/>
            <a:ext cx="145025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6</a:t>
            </a:r>
          </a:p>
        </p:txBody>
      </p:sp>
      <p:sp>
        <p:nvSpPr>
          <p:cNvPr id="27" name="Rounded Rectangular Callout 26"/>
          <p:cNvSpPr/>
          <p:nvPr/>
        </p:nvSpPr>
        <p:spPr>
          <a:xfrm>
            <a:off x="3244405" y="4267913"/>
            <a:ext cx="2258953" cy="331015"/>
          </a:xfrm>
          <a:prstGeom prst="wedgeRoundRectCallout">
            <a:avLst>
              <a:gd name="adj1" fmla="val -92671"/>
              <a:gd name="adj2" fmla="val 4724"/>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“Estoy alegre.”</a:t>
            </a:r>
          </a:p>
        </p:txBody>
      </p:sp>
      <p:sp>
        <p:nvSpPr>
          <p:cNvPr id="17" name="TextBox 16"/>
          <p:cNvSpPr txBox="1"/>
          <p:nvPr/>
        </p:nvSpPr>
        <p:spPr>
          <a:xfrm>
            <a:off x="9831348" y="1929248"/>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29" name="TextBox 28"/>
          <p:cNvSpPr txBox="1"/>
          <p:nvPr/>
        </p:nvSpPr>
        <p:spPr>
          <a:xfrm>
            <a:off x="362746" y="1233777"/>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30" name="TextBox 29"/>
          <p:cNvSpPr txBox="1"/>
          <p:nvPr/>
        </p:nvSpPr>
        <p:spPr>
          <a:xfrm>
            <a:off x="765330" y="4646382"/>
            <a:ext cx="161255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7</a:t>
            </a:r>
          </a:p>
        </p:txBody>
      </p:sp>
      <p:sp>
        <p:nvSpPr>
          <p:cNvPr id="31" name="Rounded Rectangular Callout 30"/>
          <p:cNvSpPr/>
          <p:nvPr/>
        </p:nvSpPr>
        <p:spPr>
          <a:xfrm>
            <a:off x="3535034" y="5107975"/>
            <a:ext cx="1944325" cy="305687"/>
          </a:xfrm>
          <a:prstGeom prst="wedgeRoundRectCallout">
            <a:avLst>
              <a:gd name="adj1" fmla="val -91068"/>
              <a:gd name="adj2" fmla="val 433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“Estoy roja.”</a:t>
            </a:r>
          </a:p>
        </p:txBody>
      </p:sp>
      <p:graphicFrame>
        <p:nvGraphicFramePr>
          <p:cNvPr id="18" name="Table 17"/>
          <p:cNvGraphicFramePr>
            <a:graphicFrameLocks noGrp="1"/>
          </p:cNvGraphicFramePr>
          <p:nvPr>
            <p:extLst>
              <p:ext uri="{D42A27DB-BD31-4B8C-83A1-F6EECF244321}">
                <p14:modId xmlns:p14="http://schemas.microsoft.com/office/powerpoint/2010/main" val="649669505"/>
              </p:ext>
            </p:extLst>
          </p:nvPr>
        </p:nvGraphicFramePr>
        <p:xfrm>
          <a:off x="5564562" y="1319568"/>
          <a:ext cx="6556457" cy="4948494"/>
        </p:xfrm>
        <a:graphic>
          <a:graphicData uri="http://schemas.openxmlformats.org/drawingml/2006/table">
            <a:tbl>
              <a:tblPr firstRow="1" bandRow="1">
                <a:tableStyleId>{8A107856-5554-42FB-B03E-39F5DBC370BA}</a:tableStyleId>
              </a:tblPr>
              <a:tblGrid>
                <a:gridCol w="931772">
                  <a:extLst>
                    <a:ext uri="{9D8B030D-6E8A-4147-A177-3AD203B41FA5}">
                      <a16:colId xmlns:a16="http://schemas.microsoft.com/office/drawing/2014/main" val="3565429314"/>
                    </a:ext>
                  </a:extLst>
                </a:gridCol>
                <a:gridCol w="930378">
                  <a:extLst>
                    <a:ext uri="{9D8B030D-6E8A-4147-A177-3AD203B41FA5}">
                      <a16:colId xmlns:a16="http://schemas.microsoft.com/office/drawing/2014/main" val="2108033530"/>
                    </a:ext>
                  </a:extLst>
                </a:gridCol>
                <a:gridCol w="2281390">
                  <a:extLst>
                    <a:ext uri="{9D8B030D-6E8A-4147-A177-3AD203B41FA5}">
                      <a16:colId xmlns:a16="http://schemas.microsoft.com/office/drawing/2014/main" val="2563591074"/>
                    </a:ext>
                  </a:extLst>
                </a:gridCol>
                <a:gridCol w="1006980">
                  <a:extLst>
                    <a:ext uri="{9D8B030D-6E8A-4147-A177-3AD203B41FA5}">
                      <a16:colId xmlns:a16="http://schemas.microsoft.com/office/drawing/2014/main" val="3214356981"/>
                    </a:ext>
                  </a:extLst>
                </a:gridCol>
                <a:gridCol w="1405937">
                  <a:extLst>
                    <a:ext uri="{9D8B030D-6E8A-4147-A177-3AD203B41FA5}">
                      <a16:colId xmlns:a16="http://schemas.microsoft.com/office/drawing/2014/main" val="906553865"/>
                    </a:ext>
                  </a:extLst>
                </a:gridCol>
              </a:tblGrid>
              <a:tr h="856664">
                <a:tc>
                  <a:txBody>
                    <a:bodyPr/>
                    <a:lstStyle/>
                    <a:p>
                      <a:pPr algn="l"/>
                      <a:r>
                        <a:rPr lang="en-GB" sz="2000" dirty="0">
                          <a:solidFill>
                            <a:schemeClr val="accent1">
                              <a:lumMod val="50000"/>
                            </a:schemeClr>
                          </a:solidFill>
                          <a:latin typeface="Century Gothic" panose="020B0502020202020204" pitchFamily="34" charset="0"/>
                        </a:rPr>
                        <a:t>Chico</a:t>
                      </a:r>
                    </a:p>
                  </a:txBody>
                  <a:tcPr anchor="ctr"/>
                </a:tc>
                <a:tc>
                  <a:txBody>
                    <a:bodyPr/>
                    <a:lstStyle/>
                    <a:p>
                      <a:pPr algn="l"/>
                      <a:r>
                        <a:rPr lang="en-GB" sz="2000" dirty="0">
                          <a:solidFill>
                            <a:schemeClr val="accent1">
                              <a:lumMod val="50000"/>
                            </a:schemeClr>
                          </a:solidFill>
                          <a:latin typeface="Century Gothic" panose="020B0502020202020204" pitchFamily="34" charset="0"/>
                        </a:rPr>
                        <a:t>Chica</a:t>
                      </a:r>
                    </a:p>
                  </a:txBody>
                  <a:tcPr anchor="ctr"/>
                </a:tc>
                <a:tc>
                  <a:txBody>
                    <a:bodyPr/>
                    <a:lstStyle/>
                    <a:p>
                      <a:pPr algn="l"/>
                      <a:r>
                        <a:rPr lang="en-GB" sz="2000" dirty="0">
                          <a:solidFill>
                            <a:schemeClr val="accent1">
                              <a:lumMod val="50000"/>
                            </a:schemeClr>
                          </a:solidFill>
                          <a:latin typeface="Century Gothic" panose="020B0502020202020204" pitchFamily="34" charset="0"/>
                        </a:rPr>
                        <a:t>Puede ser chico o</a:t>
                      </a:r>
                      <a:r>
                        <a:rPr lang="en-GB" sz="2000" baseline="0" dirty="0">
                          <a:solidFill>
                            <a:schemeClr val="accent1">
                              <a:lumMod val="50000"/>
                            </a:schemeClr>
                          </a:solidFill>
                          <a:latin typeface="Century Gothic" panose="020B0502020202020204" pitchFamily="34" charset="0"/>
                        </a:rPr>
                        <a:t> chica</a:t>
                      </a:r>
                      <a:endParaRPr lang="en-GB" sz="2000" dirty="0">
                        <a:solidFill>
                          <a:schemeClr val="accent1">
                            <a:lumMod val="50000"/>
                          </a:schemeClr>
                        </a:solidFill>
                        <a:latin typeface="Century Gothic" panose="020B0502020202020204" pitchFamily="34" charset="0"/>
                      </a:endParaRPr>
                    </a:p>
                  </a:txBody>
                  <a:tcPr anchor="ctr"/>
                </a:tc>
                <a:tc>
                  <a:txBody>
                    <a:bodyPr/>
                    <a:lstStyle/>
                    <a:p>
                      <a:pPr algn="l"/>
                      <a:r>
                        <a:rPr lang="en-GB" sz="2000" dirty="0">
                          <a:solidFill>
                            <a:schemeClr val="accent1">
                              <a:lumMod val="50000"/>
                            </a:schemeClr>
                          </a:solidFill>
                          <a:latin typeface="Century Gothic" panose="020B0502020202020204" pitchFamily="34" charset="0"/>
                        </a:rPr>
                        <a:t>Hoy</a:t>
                      </a:r>
                      <a:endParaRPr lang="en-GB" sz="2000" i="1" dirty="0">
                        <a:solidFill>
                          <a:schemeClr val="accent1">
                            <a:lumMod val="50000"/>
                          </a:schemeClr>
                        </a:solidFill>
                        <a:latin typeface="Century Gothic" panose="020B0502020202020204" pitchFamily="34" charset="0"/>
                      </a:endParaRPr>
                    </a:p>
                  </a:txBody>
                  <a:tcPr anchor="ctr">
                    <a:solidFill>
                      <a:schemeClr val="accent4">
                        <a:lumMod val="20000"/>
                        <a:lumOff val="80000"/>
                      </a:schemeClr>
                    </a:solidFill>
                  </a:tcPr>
                </a:tc>
                <a:tc>
                  <a:txBody>
                    <a:bodyPr/>
                    <a:lstStyle/>
                    <a:p>
                      <a:pPr algn="l"/>
                      <a:r>
                        <a:rPr lang="en-GB" sz="2000" dirty="0">
                          <a:solidFill>
                            <a:schemeClr val="accent1">
                              <a:lumMod val="50000"/>
                            </a:schemeClr>
                          </a:solidFill>
                          <a:latin typeface="Century Gothic" panose="020B0502020202020204" pitchFamily="34" charset="0"/>
                        </a:rPr>
                        <a:t>En general</a:t>
                      </a:r>
                      <a:endParaRPr lang="en-GB" sz="2000" i="1" dirty="0">
                        <a:solidFill>
                          <a:schemeClr val="accent1">
                            <a:lumMod val="50000"/>
                          </a:schemeClr>
                        </a:solidFill>
                        <a:latin typeface="Century Gothic" panose="020B0502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919298432"/>
                  </a:ext>
                </a:extLst>
              </a:tr>
              <a:tr h="409183">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3939414933"/>
                  </a:ext>
                </a:extLst>
              </a:tr>
              <a:tr h="409183">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3518788500"/>
                  </a:ext>
                </a:extLst>
              </a:tr>
              <a:tr h="409183">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p>
                  </a:txBody>
                  <a:tcPr>
                    <a:solidFill>
                      <a:schemeClr val="accent4">
                        <a:lumMod val="20000"/>
                        <a:lumOff val="80000"/>
                      </a:schemeClr>
                    </a:solidFill>
                  </a:tcPr>
                </a:tc>
                <a:tc>
                  <a:txBody>
                    <a:bodyPr/>
                    <a:lstStyle/>
                    <a:p>
                      <a:endParaRPr lang="en-GB"/>
                    </a:p>
                  </a:txBody>
                  <a:tcPr>
                    <a:solidFill>
                      <a:schemeClr val="accent4">
                        <a:lumMod val="20000"/>
                        <a:lumOff val="80000"/>
                      </a:schemeClr>
                    </a:solidFill>
                  </a:tcPr>
                </a:tc>
                <a:extLst>
                  <a:ext uri="{0D108BD9-81ED-4DB2-BD59-A6C34878D82A}">
                    <a16:rowId xmlns:a16="http://schemas.microsoft.com/office/drawing/2014/main" val="2366612994"/>
                  </a:ext>
                </a:extLst>
              </a:tr>
              <a:tr h="409183">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971179292"/>
                  </a:ext>
                </a:extLst>
              </a:tr>
              <a:tr h="409183">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1732009605"/>
                  </a:ext>
                </a:extLst>
              </a:tr>
              <a:tr h="409183">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978217478"/>
                  </a:ext>
                </a:extLst>
              </a:tr>
              <a:tr h="409183">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3808752525"/>
                  </a:ext>
                </a:extLst>
              </a:tr>
              <a:tr h="409183">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99634748"/>
                  </a:ext>
                </a:extLst>
              </a:tr>
              <a:tr h="409183">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p>
                  </a:txBody>
                  <a:tcPr>
                    <a:solidFill>
                      <a:schemeClr val="accent4">
                        <a:lumMod val="20000"/>
                        <a:lumOff val="80000"/>
                      </a:schemeClr>
                    </a:solidFill>
                  </a:tcPr>
                </a:tc>
                <a:tc>
                  <a:txBody>
                    <a:bodyPr/>
                    <a:lstStyle/>
                    <a:p>
                      <a:endParaRPr lang="en-GB"/>
                    </a:p>
                  </a:txBody>
                  <a:tcPr>
                    <a:solidFill>
                      <a:schemeClr val="accent4">
                        <a:lumMod val="20000"/>
                        <a:lumOff val="80000"/>
                      </a:schemeClr>
                    </a:solidFill>
                  </a:tcPr>
                </a:tc>
                <a:extLst>
                  <a:ext uri="{0D108BD9-81ED-4DB2-BD59-A6C34878D82A}">
                    <a16:rowId xmlns:a16="http://schemas.microsoft.com/office/drawing/2014/main" val="2820287997"/>
                  </a:ext>
                </a:extLst>
              </a:tr>
              <a:tr h="409183">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1677117244"/>
                  </a:ext>
                </a:extLst>
              </a:tr>
            </a:tbl>
          </a:graphicData>
        </a:graphic>
      </p:graphicFrame>
      <p:sp>
        <p:nvSpPr>
          <p:cNvPr id="37" name="TextBox 36"/>
          <p:cNvSpPr txBox="1"/>
          <p:nvPr/>
        </p:nvSpPr>
        <p:spPr>
          <a:xfrm>
            <a:off x="1504246" y="1254946"/>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38" name="TextBox 37"/>
          <p:cNvSpPr txBox="1"/>
          <p:nvPr/>
        </p:nvSpPr>
        <p:spPr>
          <a:xfrm>
            <a:off x="765330" y="5034295"/>
            <a:ext cx="161255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8</a:t>
            </a:r>
          </a:p>
        </p:txBody>
      </p:sp>
      <p:sp>
        <p:nvSpPr>
          <p:cNvPr id="39" name="TextBox 38"/>
          <p:cNvSpPr txBox="1"/>
          <p:nvPr/>
        </p:nvSpPr>
        <p:spPr>
          <a:xfrm>
            <a:off x="755969" y="5451257"/>
            <a:ext cx="161255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9</a:t>
            </a:r>
          </a:p>
        </p:txBody>
      </p:sp>
      <p:sp>
        <p:nvSpPr>
          <p:cNvPr id="40" name="TextBox 39"/>
          <p:cNvSpPr txBox="1"/>
          <p:nvPr/>
        </p:nvSpPr>
        <p:spPr>
          <a:xfrm>
            <a:off x="780392" y="5868219"/>
            <a:ext cx="161255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10</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951" y="2181648"/>
            <a:ext cx="360464" cy="375483"/>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1335" y="2190858"/>
            <a:ext cx="360464" cy="375483"/>
          </a:xfrm>
          <a:prstGeom prst="rect">
            <a:avLst/>
          </a:prstGeom>
        </p:spPr>
      </p:pic>
      <p:sp>
        <p:nvSpPr>
          <p:cNvPr id="44" name="Title 2">
            <a:extLst>
              <a:ext uri="{FF2B5EF4-FFF2-40B4-BE49-F238E27FC236}">
                <a16:creationId xmlns:a16="http://schemas.microsoft.com/office/drawing/2014/main" id="{89A9CC99-6E6F-BA4F-8531-09C581FE85E7}"/>
              </a:ext>
            </a:extLst>
          </p:cNvPr>
          <p:cNvSpPr>
            <a:spLocks noGrp="1"/>
          </p:cNvSpPr>
          <p:nvPr>
            <p:ph type="title"/>
          </p:nvPr>
        </p:nvSpPr>
        <p:spPr>
          <a:xfrm>
            <a:off x="11468171" y="529635"/>
            <a:ext cx="213309" cy="97883"/>
          </a:xfrm>
        </p:spPr>
        <p:txBody>
          <a:bodyPr>
            <a:noAutofit/>
          </a:bodyPr>
          <a:lstStyle/>
          <a:p>
            <a:r>
              <a:rPr lang="en-GB" sz="100" b="1" dirty="0">
                <a:solidFill>
                  <a:prstClr val="white"/>
                </a:solidFill>
                <a:latin typeface="Century Gothic" panose="020B0502020202020204" pitchFamily="34" charset="0"/>
              </a:rPr>
              <a:t>leer</a:t>
            </a:r>
            <a:endParaRPr lang="en-US" sz="100" dirty="0">
              <a:latin typeface="Century Gothic" panose="020B0502020202020204" pitchFamily="34" charset="0"/>
            </a:endParaRPr>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543" y="2610890"/>
            <a:ext cx="360464" cy="375483"/>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7598" y="2584593"/>
            <a:ext cx="360464" cy="375483"/>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801" y="2997787"/>
            <a:ext cx="360464" cy="375483"/>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016" y="2997787"/>
            <a:ext cx="360464" cy="375483"/>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446" y="3429791"/>
            <a:ext cx="360464" cy="375483"/>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1335" y="3418332"/>
            <a:ext cx="360464" cy="375483"/>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2983" y="3793815"/>
            <a:ext cx="360464" cy="375483"/>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016" y="3834168"/>
            <a:ext cx="360464" cy="375483"/>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5990" y="4234278"/>
            <a:ext cx="360464" cy="375483"/>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001" y="4238904"/>
            <a:ext cx="360464" cy="375483"/>
          </a:xfrm>
          <a:prstGeom prst="rect">
            <a:avLst/>
          </a:prstGeom>
        </p:spPr>
      </p:pic>
      <p:sp>
        <p:nvSpPr>
          <p:cNvPr id="55" name="Rounded Rectangle 54"/>
          <p:cNvSpPr/>
          <p:nvPr/>
        </p:nvSpPr>
        <p:spPr>
          <a:xfrm>
            <a:off x="7449016" y="2168583"/>
            <a:ext cx="2235276"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2983" y="4623018"/>
            <a:ext cx="360464" cy="375483"/>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7598" y="4644362"/>
            <a:ext cx="360464" cy="375483"/>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8126" y="5052627"/>
            <a:ext cx="360464" cy="375483"/>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351" y="5038179"/>
            <a:ext cx="360464" cy="375483"/>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8126" y="5471693"/>
            <a:ext cx="360464" cy="375483"/>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7152" y="5480743"/>
            <a:ext cx="360464" cy="375483"/>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5990" y="5868219"/>
            <a:ext cx="360464" cy="375483"/>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2451" y="5867238"/>
            <a:ext cx="360464" cy="375483"/>
          </a:xfrm>
          <a:prstGeom prst="rect">
            <a:avLst/>
          </a:prstGeom>
        </p:spPr>
      </p:pic>
      <p:sp>
        <p:nvSpPr>
          <p:cNvPr id="66" name="Rounded Rectangle 65"/>
          <p:cNvSpPr/>
          <p:nvPr/>
        </p:nvSpPr>
        <p:spPr>
          <a:xfrm>
            <a:off x="9717687" y="2167176"/>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p:cNvSpPr/>
          <p:nvPr/>
        </p:nvSpPr>
        <p:spPr>
          <a:xfrm>
            <a:off x="7446508" y="4218322"/>
            <a:ext cx="2235276"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ounded Rectangle 67"/>
          <p:cNvSpPr/>
          <p:nvPr/>
        </p:nvSpPr>
        <p:spPr>
          <a:xfrm>
            <a:off x="7456006" y="5827272"/>
            <a:ext cx="2235276"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ounded Rectangle 68"/>
          <p:cNvSpPr/>
          <p:nvPr/>
        </p:nvSpPr>
        <p:spPr>
          <a:xfrm>
            <a:off x="9693097" y="3389462"/>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ounded Rectangle 69"/>
          <p:cNvSpPr/>
          <p:nvPr/>
        </p:nvSpPr>
        <p:spPr>
          <a:xfrm>
            <a:off x="9717687" y="4221373"/>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ounded Rectangle 70"/>
          <p:cNvSpPr/>
          <p:nvPr/>
        </p:nvSpPr>
        <p:spPr>
          <a:xfrm>
            <a:off x="9697487" y="5031225"/>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ounded Rectangle 71"/>
          <p:cNvSpPr/>
          <p:nvPr/>
        </p:nvSpPr>
        <p:spPr>
          <a:xfrm>
            <a:off x="9705743" y="5832924"/>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6458095" y="2975933"/>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ounded Rectangle 73"/>
          <p:cNvSpPr/>
          <p:nvPr/>
        </p:nvSpPr>
        <p:spPr>
          <a:xfrm>
            <a:off x="6452538" y="3384630"/>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ounded Rectangle 74"/>
          <p:cNvSpPr/>
          <p:nvPr/>
        </p:nvSpPr>
        <p:spPr>
          <a:xfrm>
            <a:off x="6447477" y="5031225"/>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75"/>
          <p:cNvSpPr/>
          <p:nvPr/>
        </p:nvSpPr>
        <p:spPr>
          <a:xfrm>
            <a:off x="6446420" y="5439627"/>
            <a:ext cx="988413"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ounded Rectangle 76"/>
          <p:cNvSpPr/>
          <p:nvPr/>
        </p:nvSpPr>
        <p:spPr>
          <a:xfrm>
            <a:off x="5550943" y="2580979"/>
            <a:ext cx="895478"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ounded Rectangle 77"/>
          <p:cNvSpPr/>
          <p:nvPr/>
        </p:nvSpPr>
        <p:spPr>
          <a:xfrm>
            <a:off x="5569465" y="3801476"/>
            <a:ext cx="895478"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ounded Rectangle 78"/>
          <p:cNvSpPr/>
          <p:nvPr/>
        </p:nvSpPr>
        <p:spPr>
          <a:xfrm>
            <a:off x="5576523" y="4612630"/>
            <a:ext cx="895478"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ounded Rectangle 79"/>
          <p:cNvSpPr/>
          <p:nvPr/>
        </p:nvSpPr>
        <p:spPr>
          <a:xfrm>
            <a:off x="10706100" y="2585841"/>
            <a:ext cx="1414919"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10716630" y="2995855"/>
            <a:ext cx="1414919"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ounded Rectangle 81"/>
          <p:cNvSpPr/>
          <p:nvPr/>
        </p:nvSpPr>
        <p:spPr>
          <a:xfrm>
            <a:off x="10688151" y="3795806"/>
            <a:ext cx="1414919"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ounded Rectangle 82"/>
          <p:cNvSpPr/>
          <p:nvPr/>
        </p:nvSpPr>
        <p:spPr>
          <a:xfrm>
            <a:off x="10718284" y="4618059"/>
            <a:ext cx="1414919"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10713330" y="5451257"/>
            <a:ext cx="1414919" cy="42003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ular Callout 1"/>
          <p:cNvSpPr/>
          <p:nvPr/>
        </p:nvSpPr>
        <p:spPr>
          <a:xfrm>
            <a:off x="7220910" y="4792829"/>
            <a:ext cx="2902143" cy="1447350"/>
          </a:xfrm>
          <a:prstGeom prst="wedgeRoundRectCallout">
            <a:avLst>
              <a:gd name="adj1" fmla="val -117530"/>
              <a:gd name="adj2" fmla="val -1471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a:t>
            </a:r>
            <a:r>
              <a:rPr lang="en-GB" sz="2000" b="1" dirty="0" err="1">
                <a:solidFill>
                  <a:schemeClr val="bg1"/>
                </a:solidFill>
                <a:latin typeface="Century Gothic" panose="020B0502020202020204" pitchFamily="34" charset="0"/>
              </a:rPr>
              <a:t>Qué</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significa</a:t>
            </a:r>
            <a:r>
              <a:rPr lang="en-GB" sz="2000" b="1" dirty="0">
                <a:solidFill>
                  <a:schemeClr val="bg1"/>
                </a:solidFill>
                <a:latin typeface="Century Gothic" panose="020B0502020202020204" pitchFamily="34" charset="0"/>
              </a:rPr>
              <a:t>?</a:t>
            </a:r>
          </a:p>
          <a:p>
            <a:pPr algn="ctr"/>
            <a:endParaRPr lang="en-GB" sz="2000" b="1" dirty="0">
              <a:solidFill>
                <a:schemeClr val="bg1"/>
              </a:solidFill>
              <a:latin typeface="Century Gothic" panose="020B0502020202020204" pitchFamily="34" charset="0"/>
            </a:endParaRPr>
          </a:p>
        </p:txBody>
      </p:sp>
      <p:sp>
        <p:nvSpPr>
          <p:cNvPr id="3" name="TextBox 2"/>
          <p:cNvSpPr txBox="1"/>
          <p:nvPr/>
        </p:nvSpPr>
        <p:spPr>
          <a:xfrm>
            <a:off x="7471688" y="5544503"/>
            <a:ext cx="2651365"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I am red (sunburnt)!</a:t>
            </a:r>
          </a:p>
        </p:txBody>
      </p:sp>
      <p:sp>
        <p:nvSpPr>
          <p:cNvPr id="8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1717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fade">
                                      <p:cBhvr>
                                        <p:cTn id="1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23422" y="-7035"/>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14514" y="1115788"/>
            <a:ext cx="9471546" cy="1077218"/>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In Spanish, there are two ways to say ‘you are’: </a:t>
            </a:r>
            <a:r>
              <a:rPr lang="en-GB" sz="3200" b="1" dirty="0" err="1">
                <a:solidFill>
                  <a:srgbClr val="E25B00"/>
                </a:solidFill>
                <a:latin typeface="Century Gothic" panose="020B0502020202020204" pitchFamily="34" charset="0"/>
              </a:rPr>
              <a:t>estás</a:t>
            </a:r>
            <a:r>
              <a:rPr lang="en-GB" sz="3200" dirty="0">
                <a:solidFill>
                  <a:srgbClr val="5B9BD5">
                    <a:lumMod val="50000"/>
                  </a:srgbClr>
                </a:solidFill>
                <a:latin typeface="Century Gothic" panose="020B0502020202020204" pitchFamily="34" charset="0"/>
              </a:rPr>
              <a:t> and </a:t>
            </a:r>
            <a:r>
              <a:rPr lang="en-GB" sz="3200" b="1" dirty="0" err="1">
                <a:solidFill>
                  <a:srgbClr val="E25B00"/>
                </a:solidFill>
                <a:latin typeface="Century Gothic" panose="020B0502020202020204" pitchFamily="34" charset="0"/>
              </a:rPr>
              <a:t>eres</a:t>
            </a:r>
            <a:endParaRPr lang="en-GB" sz="3200" b="1" dirty="0">
              <a:solidFill>
                <a:srgbClr val="E25B00"/>
              </a:solidFill>
              <a:latin typeface="Century Gothic" panose="020B0502020202020204" pitchFamily="34" charset="0"/>
            </a:endParaRPr>
          </a:p>
        </p:txBody>
      </p:sp>
      <p:sp>
        <p:nvSpPr>
          <p:cNvPr id="8" name="TextBox 7"/>
          <p:cNvSpPr txBox="1"/>
          <p:nvPr/>
        </p:nvSpPr>
        <p:spPr>
          <a:xfrm>
            <a:off x="429900" y="2453282"/>
            <a:ext cx="11615920" cy="584775"/>
          </a:xfrm>
          <a:prstGeom prst="rect">
            <a:avLst/>
          </a:prstGeom>
          <a:noFill/>
        </p:spPr>
        <p:txBody>
          <a:bodyPr wrap="square" rtlCol="0">
            <a:spAutoFit/>
          </a:bodyPr>
          <a:lstStyle/>
          <a:p>
            <a:r>
              <a:rPr lang="en-GB" sz="3200" b="1" dirty="0">
                <a:solidFill>
                  <a:srgbClr val="5B9BD5">
                    <a:lumMod val="50000"/>
                  </a:srgbClr>
                </a:solidFill>
                <a:latin typeface="Century Gothic" panose="020B0502020202020204" pitchFamily="34" charset="0"/>
              </a:rPr>
              <a:t>Use ‘</a:t>
            </a:r>
            <a:r>
              <a:rPr lang="en-GB" sz="3200" b="1" dirty="0" err="1">
                <a:solidFill>
                  <a:srgbClr val="E25B00"/>
                </a:solidFill>
                <a:latin typeface="Century Gothic" panose="020B0502020202020204" pitchFamily="34" charset="0"/>
              </a:rPr>
              <a:t>estás</a:t>
            </a:r>
            <a:r>
              <a:rPr lang="en-GB" sz="3200" b="1" dirty="0">
                <a:solidFill>
                  <a:srgbClr val="5B9BD5">
                    <a:lumMod val="50000"/>
                  </a:srgbClr>
                </a:solidFill>
                <a:latin typeface="Century Gothic" panose="020B0502020202020204" pitchFamily="34" charset="0"/>
              </a:rPr>
              <a:t>’ for location and temporary state/mood.  </a:t>
            </a:r>
          </a:p>
        </p:txBody>
      </p:sp>
      <p:sp>
        <p:nvSpPr>
          <p:cNvPr id="11" name="TextBox 10"/>
          <p:cNvSpPr txBox="1"/>
          <p:nvPr/>
        </p:nvSpPr>
        <p:spPr>
          <a:xfrm>
            <a:off x="7152264" y="4578775"/>
            <a:ext cx="2442314" cy="584775"/>
          </a:xfrm>
          <a:prstGeom prst="rect">
            <a:avLst/>
          </a:prstGeom>
          <a:noFill/>
        </p:spPr>
        <p:txBody>
          <a:bodyPr wrap="square" rtlCol="0">
            <a:spAutoFit/>
          </a:bodyPr>
          <a:lstStyle/>
          <a:p>
            <a:r>
              <a:rPr lang="en-GB" sz="3200" dirty="0" err="1">
                <a:solidFill>
                  <a:srgbClr val="5B9BD5">
                    <a:lumMod val="50000"/>
                  </a:srgbClr>
                </a:solidFill>
                <a:latin typeface="Century Gothic" panose="020B0502020202020204" pitchFamily="34" charset="0"/>
              </a:rPr>
              <a:t>Estás</a:t>
            </a:r>
            <a:r>
              <a:rPr lang="en-GB" sz="3200" dirty="0">
                <a:solidFill>
                  <a:srgbClr val="5B9BD5">
                    <a:lumMod val="50000"/>
                  </a:srgbClr>
                </a:solidFill>
                <a:latin typeface="Century Gothic" panose="020B0502020202020204" pitchFamily="34" charset="0"/>
              </a:rPr>
              <a:t> </a:t>
            </a:r>
            <a:r>
              <a:rPr lang="en-GB" sz="3200" dirty="0" err="1">
                <a:solidFill>
                  <a:srgbClr val="5B9BD5">
                    <a:lumMod val="50000"/>
                  </a:srgbClr>
                </a:solidFill>
                <a:latin typeface="Century Gothic" panose="020B0502020202020204" pitchFamily="34" charset="0"/>
              </a:rPr>
              <a:t>raro</a:t>
            </a:r>
            <a:r>
              <a:rPr lang="en-GB" sz="3200" dirty="0">
                <a:solidFill>
                  <a:srgbClr val="5B9BD5">
                    <a:lumMod val="50000"/>
                  </a:srgbClr>
                </a:solidFill>
                <a:latin typeface="Century Gothic" panose="020B0502020202020204" pitchFamily="34" charset="0"/>
              </a:rPr>
              <a:t>.</a:t>
            </a:r>
          </a:p>
        </p:txBody>
      </p:sp>
      <p:sp>
        <p:nvSpPr>
          <p:cNvPr id="13" name="TextBox 12"/>
          <p:cNvSpPr txBox="1"/>
          <p:nvPr/>
        </p:nvSpPr>
        <p:spPr>
          <a:xfrm>
            <a:off x="608297" y="4536530"/>
            <a:ext cx="6229229" cy="584775"/>
          </a:xfrm>
          <a:prstGeom prst="rect">
            <a:avLst/>
          </a:prstGeom>
          <a:noFill/>
        </p:spPr>
        <p:txBody>
          <a:bodyPr wrap="square" rtlCol="0">
            <a:spAutoFit/>
          </a:bodyPr>
          <a:lstStyle/>
          <a:p>
            <a:r>
              <a:rPr lang="en-GB" sz="3200" dirty="0">
                <a:solidFill>
                  <a:srgbClr val="5B9BD5">
                    <a:lumMod val="50000"/>
                  </a:srgbClr>
                </a:solidFill>
                <a:latin typeface="Century Gothic" panose="020B0502020202020204" pitchFamily="34" charset="0"/>
              </a:rPr>
              <a:t>You are </a:t>
            </a:r>
            <a:r>
              <a:rPr lang="en-GB" sz="3200" i="1" dirty="0">
                <a:solidFill>
                  <a:srgbClr val="5B9BD5">
                    <a:lumMod val="50000"/>
                  </a:srgbClr>
                </a:solidFill>
                <a:latin typeface="Century Gothic" panose="020B0502020202020204" pitchFamily="34" charset="0"/>
              </a:rPr>
              <a:t>being</a:t>
            </a:r>
            <a:r>
              <a:rPr lang="en-GB" sz="3200" dirty="0">
                <a:solidFill>
                  <a:srgbClr val="5B9BD5">
                    <a:lumMod val="50000"/>
                  </a:srgbClr>
                </a:solidFill>
                <a:latin typeface="Century Gothic" panose="020B0502020202020204" pitchFamily="34" charset="0"/>
              </a:rPr>
              <a:t> strange (now).</a:t>
            </a:r>
          </a:p>
        </p:txBody>
      </p:sp>
      <p:sp>
        <p:nvSpPr>
          <p:cNvPr id="14" name="TextBox 13"/>
          <p:cNvSpPr txBox="1"/>
          <p:nvPr/>
        </p:nvSpPr>
        <p:spPr>
          <a:xfrm>
            <a:off x="7152264" y="5441448"/>
            <a:ext cx="2097757" cy="584775"/>
          </a:xfrm>
          <a:prstGeom prst="rect">
            <a:avLst/>
          </a:prstGeom>
          <a:noFill/>
        </p:spPr>
        <p:txBody>
          <a:bodyPr wrap="square" rtlCol="0">
            <a:spAutoFit/>
          </a:bodyPr>
          <a:lstStyle/>
          <a:p>
            <a:r>
              <a:rPr lang="en-GB" sz="3200" dirty="0" err="1">
                <a:solidFill>
                  <a:srgbClr val="5B9BD5">
                    <a:lumMod val="50000"/>
                  </a:srgbClr>
                </a:solidFill>
                <a:latin typeface="Century Gothic" panose="020B0502020202020204" pitchFamily="34" charset="0"/>
              </a:rPr>
              <a:t>Eres</a:t>
            </a:r>
            <a:r>
              <a:rPr lang="en-GB" sz="3200" dirty="0">
                <a:solidFill>
                  <a:srgbClr val="5B9BD5">
                    <a:lumMod val="50000"/>
                  </a:srgbClr>
                </a:solidFill>
                <a:latin typeface="Century Gothic" panose="020B0502020202020204" pitchFamily="34" charset="0"/>
              </a:rPr>
              <a:t> </a:t>
            </a:r>
            <a:r>
              <a:rPr lang="en-GB" sz="3200" dirty="0" err="1">
                <a:solidFill>
                  <a:srgbClr val="5B9BD5">
                    <a:lumMod val="50000"/>
                  </a:srgbClr>
                </a:solidFill>
                <a:latin typeface="Century Gothic" panose="020B0502020202020204" pitchFamily="34" charset="0"/>
              </a:rPr>
              <a:t>raro</a:t>
            </a:r>
            <a:r>
              <a:rPr lang="en-GB" sz="3200" dirty="0">
                <a:solidFill>
                  <a:srgbClr val="5B9BD5">
                    <a:lumMod val="50000"/>
                  </a:srgbClr>
                </a:solidFill>
                <a:latin typeface="Century Gothic" panose="020B0502020202020204" pitchFamily="34" charset="0"/>
              </a:rPr>
              <a:t>.</a:t>
            </a:r>
          </a:p>
        </p:txBody>
      </p:sp>
      <p:sp>
        <p:nvSpPr>
          <p:cNvPr id="17" name="TextBox 16"/>
          <p:cNvSpPr txBox="1"/>
          <p:nvPr/>
        </p:nvSpPr>
        <p:spPr>
          <a:xfrm>
            <a:off x="608299" y="5450099"/>
            <a:ext cx="6040858" cy="584775"/>
          </a:xfrm>
          <a:prstGeom prst="rect">
            <a:avLst/>
          </a:prstGeom>
          <a:noFill/>
        </p:spPr>
        <p:txBody>
          <a:bodyPr wrap="square" rtlCol="0">
            <a:spAutoFit/>
          </a:bodyPr>
          <a:lstStyle/>
          <a:p>
            <a:r>
              <a:rPr lang="en-GB" sz="3200" dirty="0">
                <a:solidFill>
                  <a:srgbClr val="5B9BD5">
                    <a:lumMod val="50000"/>
                  </a:srgbClr>
                </a:solidFill>
                <a:latin typeface="Century Gothic" panose="020B0502020202020204" pitchFamily="34" charset="0"/>
              </a:rPr>
              <a:t>You are strange (in general).</a:t>
            </a:r>
          </a:p>
        </p:txBody>
      </p:sp>
      <p:sp>
        <p:nvSpPr>
          <p:cNvPr id="23" name="TextBox 22"/>
          <p:cNvSpPr txBox="1"/>
          <p:nvPr/>
        </p:nvSpPr>
        <p:spPr>
          <a:xfrm>
            <a:off x="429899" y="3093503"/>
            <a:ext cx="8891381" cy="584775"/>
          </a:xfrm>
          <a:prstGeom prst="rect">
            <a:avLst/>
          </a:prstGeom>
          <a:noFill/>
        </p:spPr>
        <p:txBody>
          <a:bodyPr wrap="square" rtlCol="0">
            <a:spAutoFit/>
          </a:bodyPr>
          <a:lstStyle/>
          <a:p>
            <a:r>
              <a:rPr lang="en-GB" sz="3200" b="1" dirty="0">
                <a:solidFill>
                  <a:srgbClr val="5B9BD5">
                    <a:lumMod val="50000"/>
                  </a:srgbClr>
                </a:solidFill>
                <a:latin typeface="Century Gothic" panose="020B0502020202020204" pitchFamily="34" charset="0"/>
              </a:rPr>
              <a:t>Use ‘</a:t>
            </a:r>
            <a:r>
              <a:rPr lang="en-GB" sz="3200" b="1" dirty="0" err="1">
                <a:solidFill>
                  <a:srgbClr val="E25B00"/>
                </a:solidFill>
                <a:latin typeface="Century Gothic" panose="020B0502020202020204" pitchFamily="34" charset="0"/>
              </a:rPr>
              <a:t>eres</a:t>
            </a:r>
            <a:r>
              <a:rPr lang="en-GB" sz="3200" b="1" dirty="0">
                <a:solidFill>
                  <a:srgbClr val="5B9BD5">
                    <a:lumMod val="50000"/>
                  </a:srgbClr>
                </a:solidFill>
                <a:latin typeface="Century Gothic" panose="020B0502020202020204" pitchFamily="34" charset="0"/>
              </a:rPr>
              <a:t>’ for permanent traits. </a:t>
            </a:r>
          </a:p>
        </p:txBody>
      </p:sp>
      <p:grpSp>
        <p:nvGrpSpPr>
          <p:cNvPr id="15" name="Group 14"/>
          <p:cNvGrpSpPr/>
          <p:nvPr/>
        </p:nvGrpSpPr>
        <p:grpSpPr>
          <a:xfrm>
            <a:off x="3293296" y="1711345"/>
            <a:ext cx="1015537" cy="447204"/>
            <a:chOff x="2546644" y="1051345"/>
            <a:chExt cx="936000" cy="447204"/>
          </a:xfrm>
        </p:grpSpPr>
        <p:sp>
          <p:nvSpPr>
            <p:cNvPr id="16" name="Rectangle 15"/>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sp>
          <p:nvSpPr>
            <p:cNvPr id="18" name="Rectangle 17"/>
            <p:cNvSpPr/>
            <p:nvPr/>
          </p:nvSpPr>
          <p:spPr>
            <a:xfrm>
              <a:off x="2546644" y="1425941"/>
              <a:ext cx="936000" cy="28800"/>
            </a:xfrm>
            <a:prstGeom prst="rect">
              <a:avLst/>
            </a:prstGeom>
            <a:solidFill>
              <a:schemeClr val="accent1">
                <a:lumMod val="50000"/>
              </a:schemeClr>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grpSp>
      <p:grpSp>
        <p:nvGrpSpPr>
          <p:cNvPr id="19" name="Group 18"/>
          <p:cNvGrpSpPr/>
          <p:nvPr/>
        </p:nvGrpSpPr>
        <p:grpSpPr>
          <a:xfrm>
            <a:off x="5342237" y="1716595"/>
            <a:ext cx="829052" cy="447204"/>
            <a:chOff x="2546644" y="1051345"/>
            <a:chExt cx="936000" cy="447204"/>
          </a:xfrm>
        </p:grpSpPr>
        <p:sp>
          <p:nvSpPr>
            <p:cNvPr id="20" name="Rectangle 1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sp>
          <p:nvSpPr>
            <p:cNvPr id="21" name="Rectangle 20"/>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grpSp>
      <p:grpSp>
        <p:nvGrpSpPr>
          <p:cNvPr id="26" name="Group 25"/>
          <p:cNvGrpSpPr/>
          <p:nvPr/>
        </p:nvGrpSpPr>
        <p:grpSpPr>
          <a:xfrm>
            <a:off x="1448938" y="2556673"/>
            <a:ext cx="1010106" cy="447204"/>
            <a:chOff x="2546644" y="1040416"/>
            <a:chExt cx="936000" cy="447204"/>
          </a:xfrm>
        </p:grpSpPr>
        <p:sp>
          <p:nvSpPr>
            <p:cNvPr id="27" name="Rectangle 26"/>
            <p:cNvSpPr/>
            <p:nvPr/>
          </p:nvSpPr>
          <p:spPr>
            <a:xfrm>
              <a:off x="2546644" y="1040416"/>
              <a:ext cx="936000" cy="447204"/>
            </a:xfrm>
            <a:prstGeom prst="rect">
              <a:avLst/>
            </a:prstGeom>
            <a:solidFill>
              <a:schemeClr val="bg1"/>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sp>
          <p:nvSpPr>
            <p:cNvPr id="28" name="Rectangle 27"/>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grpSp>
      <p:grpSp>
        <p:nvGrpSpPr>
          <p:cNvPr id="29" name="Group 28"/>
          <p:cNvGrpSpPr/>
          <p:nvPr/>
        </p:nvGrpSpPr>
        <p:grpSpPr>
          <a:xfrm>
            <a:off x="1448938" y="3211013"/>
            <a:ext cx="835240" cy="447204"/>
            <a:chOff x="2546644" y="1051345"/>
            <a:chExt cx="936000" cy="447204"/>
          </a:xfrm>
        </p:grpSpPr>
        <p:sp>
          <p:nvSpPr>
            <p:cNvPr id="30" name="Rectangle 29"/>
            <p:cNvSpPr/>
            <p:nvPr/>
          </p:nvSpPr>
          <p:spPr>
            <a:xfrm>
              <a:off x="2546644" y="1051345"/>
              <a:ext cx="936000" cy="447204"/>
            </a:xfrm>
            <a:prstGeom prst="rect">
              <a:avLst/>
            </a:prstGeom>
            <a:solidFill>
              <a:schemeClr val="bg1"/>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sp>
          <p:nvSpPr>
            <p:cNvPr id="31" name="Rectangle 30"/>
            <p:cNvSpPr/>
            <p:nvPr/>
          </p:nvSpPr>
          <p:spPr>
            <a:xfrm>
              <a:off x="2546644" y="1425941"/>
              <a:ext cx="936000" cy="28800"/>
            </a:xfrm>
            <a:prstGeom prst="rect">
              <a:avLst/>
            </a:prstGeom>
            <a:solidFill>
              <a:schemeClr val="accent1">
                <a:lumMod val="50000"/>
              </a:schemeClr>
            </a:solidFill>
            <a:ln w="12700" cap="flat" cmpd="sng" algn="ctr">
              <a:noFill/>
              <a:prstDash val="solid"/>
              <a:miter lim="800000"/>
            </a:ln>
            <a:effectLst/>
          </p:spPr>
          <p:txBody>
            <a:bodyPr rtlCol="0" anchor="ctr"/>
            <a:lstStyle/>
            <a:p>
              <a:pPr algn="ctr"/>
              <a:endParaRPr lang="en-GB" sz="3200" b="1" kern="0" dirty="0">
                <a:solidFill>
                  <a:prstClr val="white"/>
                </a:solidFill>
              </a:endParaRPr>
            </a:p>
          </p:txBody>
        </p:sp>
      </p:grpSp>
    </p:spTree>
    <p:extLst>
      <p:ext uri="{BB962C8B-B14F-4D97-AF65-F5344CB8AC3E}">
        <p14:creationId xmlns:p14="http://schemas.microsoft.com/office/powerpoint/2010/main" val="72910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4" grpId="0"/>
      <p:bldP spid="17"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58304"/>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3" name="Picture 2" descr="man on a phone"/>
          <p:cNvPicPr>
            <a:picLocks noChangeAspect="1"/>
          </p:cNvPicPr>
          <p:nvPr/>
        </p:nvPicPr>
        <p:blipFill rotWithShape="1">
          <a:blip r:embed="rId5">
            <a:extLst>
              <a:ext uri="{28A0092B-C50C-407E-A947-70E740481C1C}">
                <a14:useLocalDpi xmlns:a14="http://schemas.microsoft.com/office/drawing/2010/main" val="0"/>
              </a:ext>
            </a:extLst>
          </a:blip>
          <a:srcRect t="24049" r="38227"/>
          <a:stretch/>
        </p:blipFill>
        <p:spPr>
          <a:xfrm>
            <a:off x="4466023" y="420170"/>
            <a:ext cx="3259954" cy="4008188"/>
          </a:xfrm>
          <a:prstGeom prst="rect">
            <a:avLst/>
          </a:prstGeom>
        </p:spPr>
      </p:pic>
      <p:sp>
        <p:nvSpPr>
          <p:cNvPr id="7" name="Rectangle 6"/>
          <p:cNvSpPr/>
          <p:nvPr/>
        </p:nvSpPr>
        <p:spPr>
          <a:xfrm>
            <a:off x="3691335" y="4345516"/>
            <a:ext cx="4809330" cy="1938992"/>
          </a:xfrm>
          <a:prstGeom prst="rect">
            <a:avLst/>
          </a:prstGeom>
        </p:spPr>
        <p:txBody>
          <a:bodyPr wrap="none">
            <a:spAutoFit/>
          </a:bodyPr>
          <a:lstStyle/>
          <a:p>
            <a:r>
              <a:rPr lang="en-GB" sz="12000" dirty="0" err="1">
                <a:solidFill>
                  <a:srgbClr val="E56700"/>
                </a:solidFill>
                <a:latin typeface="Century Gothic" panose="020B0502020202020204" pitchFamily="34" charset="0"/>
                <a:cs typeface="Calibri" panose="020F0502020204030204" pitchFamily="34" charset="0"/>
              </a:rPr>
              <a:t>ll</a:t>
            </a:r>
            <a:r>
              <a:rPr lang="en-GB" sz="12000" dirty="0" err="1">
                <a:solidFill>
                  <a:srgbClr val="115076"/>
                </a:solidFill>
                <a:latin typeface="Century Gothic" panose="020B0502020202020204" pitchFamily="34" charset="0"/>
                <a:cs typeface="Calibri" panose="020F0502020204030204" pitchFamily="34" charset="0"/>
              </a:rPr>
              <a:t>amar</a:t>
            </a:r>
            <a:endParaRPr lang="en-GB" sz="12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437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_llam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ll_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3759874504"/>
              </p:ext>
            </p:extLst>
          </p:nvPr>
        </p:nvGraphicFramePr>
        <p:xfrm>
          <a:off x="6248897" y="1035698"/>
          <a:ext cx="5857377" cy="5346053"/>
        </p:xfrm>
        <a:graphic>
          <a:graphicData uri="http://schemas.openxmlformats.org/drawingml/2006/table">
            <a:tbl>
              <a:tblPr firstRow="1" bandRow="1">
                <a:tableStyleId>{5DA37D80-6434-44D0-A028-1B22A696006F}</a:tableStyleId>
              </a:tblPr>
              <a:tblGrid>
                <a:gridCol w="602121">
                  <a:extLst>
                    <a:ext uri="{9D8B030D-6E8A-4147-A177-3AD203B41FA5}">
                      <a16:colId xmlns:a16="http://schemas.microsoft.com/office/drawing/2014/main" val="3289873040"/>
                    </a:ext>
                  </a:extLst>
                </a:gridCol>
                <a:gridCol w="883827">
                  <a:extLst>
                    <a:ext uri="{9D8B030D-6E8A-4147-A177-3AD203B41FA5}">
                      <a16:colId xmlns:a16="http://schemas.microsoft.com/office/drawing/2014/main" val="4132444536"/>
                    </a:ext>
                  </a:extLst>
                </a:gridCol>
                <a:gridCol w="1555904">
                  <a:extLst>
                    <a:ext uri="{9D8B030D-6E8A-4147-A177-3AD203B41FA5}">
                      <a16:colId xmlns:a16="http://schemas.microsoft.com/office/drawing/2014/main" val="3329338808"/>
                    </a:ext>
                  </a:extLst>
                </a:gridCol>
                <a:gridCol w="2815525">
                  <a:extLst>
                    <a:ext uri="{9D8B030D-6E8A-4147-A177-3AD203B41FA5}">
                      <a16:colId xmlns:a16="http://schemas.microsoft.com/office/drawing/2014/main" val="2795807284"/>
                    </a:ext>
                  </a:extLst>
                </a:gridCol>
              </a:tblGrid>
              <a:tr h="512748">
                <a:tc>
                  <a:txBody>
                    <a:bodyPr/>
                    <a:lstStyle/>
                    <a:p>
                      <a:endParaRPr lang="en-GB" sz="1800" dirty="0">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Hoy</a:t>
                      </a:r>
                    </a:p>
                  </a:txBody>
                  <a:tcPr/>
                </a:tc>
                <a:tc>
                  <a:txBody>
                    <a:bodyPr/>
                    <a:lstStyle/>
                    <a:p>
                      <a:r>
                        <a:rPr lang="en-GB" sz="2000" dirty="0">
                          <a:solidFill>
                            <a:schemeClr val="accent1">
                              <a:lumMod val="50000"/>
                            </a:schemeClr>
                          </a:solidFill>
                          <a:latin typeface="Century Gothic" panose="020B0502020202020204" pitchFamily="34" charset="0"/>
                        </a:rPr>
                        <a:t>En general</a:t>
                      </a: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446480509"/>
                  </a:ext>
                </a:extLst>
              </a:tr>
              <a:tr h="966661">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1844483385"/>
                  </a:ext>
                </a:extLst>
              </a:tr>
              <a:tr h="966661">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2952607050"/>
                  </a:ext>
                </a:extLst>
              </a:tr>
              <a:tr h="966661">
                <a:tc>
                  <a:txBody>
                    <a:bodyPr/>
                    <a:lstStyle/>
                    <a:p>
                      <a:endParaRPr lang="en-GB" sz="1800">
                        <a:latin typeface="Century Gothic" panose="020B0502020202020204" pitchFamily="34" charset="0"/>
                      </a:endParaRPr>
                    </a:p>
                  </a:txBody>
                  <a:tcPr/>
                </a:tc>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3060333042"/>
                  </a:ext>
                </a:extLst>
              </a:tr>
              <a:tr h="966661">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3833854305"/>
                  </a:ext>
                </a:extLst>
              </a:tr>
              <a:tr h="966661">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2708717845"/>
                  </a:ext>
                </a:extLst>
              </a:tr>
            </a:tbl>
          </a:graphicData>
        </a:graphic>
      </p:graphicFrame>
      <p:sp>
        <p:nvSpPr>
          <p:cNvPr id="2" name="Title 1"/>
          <p:cNvSpPr>
            <a:spLocks noGrp="1"/>
          </p:cNvSpPr>
          <p:nvPr>
            <p:ph type="title"/>
          </p:nvPr>
        </p:nvSpPr>
        <p:spPr>
          <a:xfrm>
            <a:off x="-14515" y="197627"/>
            <a:ext cx="7350369" cy="331391"/>
          </a:xfrm>
        </p:spPr>
        <p:txBody>
          <a:bodyPr>
            <a:normAutofit fontScale="90000"/>
          </a:bodyPr>
          <a:lstStyle/>
          <a:p>
            <a:r>
              <a:rPr lang="en-GB" sz="2800" dirty="0" err="1">
                <a:solidFill>
                  <a:schemeClr val="accent1">
                    <a:lumMod val="50000"/>
                  </a:schemeClr>
                </a:solidFill>
                <a:latin typeface="Century Gothic" panose="020B0502020202020204" pitchFamily="34" charset="0"/>
              </a:rPr>
              <a:t>Escucha</a:t>
            </a:r>
            <a:r>
              <a:rPr lang="en-GB" sz="2800" dirty="0">
                <a:solidFill>
                  <a:schemeClr val="accent1">
                    <a:lumMod val="50000"/>
                  </a:schemeClr>
                </a:solidFill>
                <a:latin typeface="Century Gothic" panose="020B0502020202020204" pitchFamily="34" charset="0"/>
              </a:rPr>
              <a:t> el </a:t>
            </a:r>
            <a:r>
              <a:rPr lang="en-GB" sz="2800" dirty="0" err="1">
                <a:solidFill>
                  <a:schemeClr val="accent1">
                    <a:lumMod val="50000"/>
                  </a:schemeClr>
                </a:solidFill>
                <a:latin typeface="Century Gothic" panose="020B0502020202020204" pitchFamily="34" charset="0"/>
              </a:rPr>
              <a:t>verbo</a:t>
            </a:r>
            <a:r>
              <a:rPr lang="en-GB" sz="2800" dirty="0">
                <a:solidFill>
                  <a:schemeClr val="accent1">
                    <a:lumMod val="50000"/>
                  </a:schemeClr>
                </a:solidFill>
                <a:latin typeface="Century Gothic" panose="020B0502020202020204" pitchFamily="34" charset="0"/>
              </a:rPr>
              <a:t>. ¿Es ‘hoy’ o ‘</a:t>
            </a:r>
            <a:r>
              <a:rPr lang="en-GB" sz="2800" dirty="0" err="1">
                <a:solidFill>
                  <a:schemeClr val="accent1">
                    <a:lumMod val="50000"/>
                  </a:schemeClr>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 general’?</a:t>
            </a:r>
          </a:p>
        </p:txBody>
      </p:sp>
      <p:sp>
        <p:nvSpPr>
          <p:cNvPr id="5" name="Title 1"/>
          <p:cNvSpPr txBox="1">
            <a:spLocks/>
          </p:cNvSpPr>
          <p:nvPr/>
        </p:nvSpPr>
        <p:spPr>
          <a:xfrm>
            <a:off x="-14515" y="609135"/>
            <a:ext cx="10771755" cy="33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500" dirty="0">
                <a:solidFill>
                  <a:schemeClr val="accent1">
                    <a:lumMod val="50000"/>
                  </a:schemeClr>
                </a:solidFill>
                <a:latin typeface="Century Gothic" panose="020B0502020202020204" pitchFamily="34" charset="0"/>
              </a:rPr>
              <a:t>Luego, marca la imagen correcta. ¿Es ‘A’, ‘B’ o puede ser ‘A’ y ‘B’?</a:t>
            </a:r>
          </a:p>
        </p:txBody>
      </p:sp>
      <p:graphicFrame>
        <p:nvGraphicFramePr>
          <p:cNvPr id="6" name="Table 5"/>
          <p:cNvGraphicFramePr>
            <a:graphicFrameLocks noGrp="1"/>
          </p:cNvGraphicFramePr>
          <p:nvPr>
            <p:extLst>
              <p:ext uri="{D42A27DB-BD31-4B8C-83A1-F6EECF244321}">
                <p14:modId xmlns:p14="http://schemas.microsoft.com/office/powerpoint/2010/main" val="317049595"/>
              </p:ext>
            </p:extLst>
          </p:nvPr>
        </p:nvGraphicFramePr>
        <p:xfrm>
          <a:off x="81901" y="1035698"/>
          <a:ext cx="6059992" cy="5346053"/>
        </p:xfrm>
        <a:graphic>
          <a:graphicData uri="http://schemas.openxmlformats.org/drawingml/2006/table">
            <a:tbl>
              <a:tblPr firstRow="1" bandRow="1">
                <a:tableStyleId>{5DA37D80-6434-44D0-A028-1B22A696006F}</a:tableStyleId>
              </a:tblPr>
              <a:tblGrid>
                <a:gridCol w="527699">
                  <a:extLst>
                    <a:ext uri="{9D8B030D-6E8A-4147-A177-3AD203B41FA5}">
                      <a16:colId xmlns:a16="http://schemas.microsoft.com/office/drawing/2014/main" val="3289873040"/>
                    </a:ext>
                  </a:extLst>
                </a:gridCol>
                <a:gridCol w="819150">
                  <a:extLst>
                    <a:ext uri="{9D8B030D-6E8A-4147-A177-3AD203B41FA5}">
                      <a16:colId xmlns:a16="http://schemas.microsoft.com/office/drawing/2014/main" val="4132444536"/>
                    </a:ext>
                  </a:extLst>
                </a:gridCol>
                <a:gridCol w="1619250">
                  <a:extLst>
                    <a:ext uri="{9D8B030D-6E8A-4147-A177-3AD203B41FA5}">
                      <a16:colId xmlns:a16="http://schemas.microsoft.com/office/drawing/2014/main" val="3329338808"/>
                    </a:ext>
                  </a:extLst>
                </a:gridCol>
                <a:gridCol w="3093893">
                  <a:extLst>
                    <a:ext uri="{9D8B030D-6E8A-4147-A177-3AD203B41FA5}">
                      <a16:colId xmlns:a16="http://schemas.microsoft.com/office/drawing/2014/main" val="2795807284"/>
                    </a:ext>
                  </a:extLst>
                </a:gridCol>
              </a:tblGrid>
              <a:tr h="512748">
                <a:tc>
                  <a:txBody>
                    <a:bodyPr/>
                    <a:lstStyle/>
                    <a:p>
                      <a:endParaRPr lang="en-GB" sz="1800" dirty="0">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Hoy</a:t>
                      </a:r>
                    </a:p>
                  </a:txBody>
                  <a:tcPr/>
                </a:tc>
                <a:tc>
                  <a:txBody>
                    <a:bodyPr/>
                    <a:lstStyle/>
                    <a:p>
                      <a:r>
                        <a:rPr lang="en-GB" sz="2000" dirty="0">
                          <a:solidFill>
                            <a:schemeClr val="accent1">
                              <a:lumMod val="50000"/>
                            </a:schemeClr>
                          </a:solidFill>
                          <a:latin typeface="Century Gothic" panose="020B0502020202020204" pitchFamily="34" charset="0"/>
                        </a:rPr>
                        <a:t>En general</a:t>
                      </a: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446480509"/>
                  </a:ext>
                </a:extLst>
              </a:tr>
              <a:tr h="966661">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1844483385"/>
                  </a:ext>
                </a:extLst>
              </a:tr>
              <a:tr h="966661">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2952607050"/>
                  </a:ext>
                </a:extLst>
              </a:tr>
              <a:tr h="966661">
                <a:tc>
                  <a:txBody>
                    <a:bodyPr/>
                    <a:lstStyle/>
                    <a:p>
                      <a:endParaRPr lang="en-GB" sz="1800">
                        <a:latin typeface="Century Gothic" panose="020B0502020202020204" pitchFamily="34" charset="0"/>
                      </a:endParaRPr>
                    </a:p>
                  </a:txBody>
                  <a:tcPr/>
                </a:tc>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3060333042"/>
                  </a:ext>
                </a:extLst>
              </a:tr>
              <a:tr h="966661">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3833854305"/>
                  </a:ext>
                </a:extLst>
              </a:tr>
              <a:tr h="966661">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2708717845"/>
                  </a:ext>
                </a:extLst>
              </a:tr>
            </a:tbl>
          </a:graphicData>
        </a:graphic>
      </p:graphicFrame>
      <p:sp>
        <p:nvSpPr>
          <p:cNvPr id="7" name="Google Shape;614;p26">
            <a:hlinkClick r:id="" action="ppaction://noaction" highlightClick="1">
              <a:snd r:embed="rId3" name="eres nerviosa.wav"/>
            </a:hlinkClick>
            <a:extLst>
              <a:ext uri="{FF2B5EF4-FFF2-40B4-BE49-F238E27FC236}">
                <a16:creationId xmlns:a16="http://schemas.microsoft.com/office/drawing/2014/main" id="{2A2E30D2-841A-4ED1-B670-1C83F228DED0}"/>
              </a:ext>
            </a:extLst>
          </p:cNvPr>
          <p:cNvSpPr/>
          <p:nvPr/>
        </p:nvSpPr>
        <p:spPr>
          <a:xfrm>
            <a:off x="171525" y="187762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4" name="eres feliz 1.wav"/>
            </a:hlinkClick>
            <a:extLst>
              <a:ext uri="{FF2B5EF4-FFF2-40B4-BE49-F238E27FC236}">
                <a16:creationId xmlns:a16="http://schemas.microsoft.com/office/drawing/2014/main" id="{598D57C1-09CA-4B85-A901-8BF5F8E2B844}"/>
              </a:ext>
            </a:extLst>
          </p:cNvPr>
          <p:cNvSpPr/>
          <p:nvPr/>
        </p:nvSpPr>
        <p:spPr>
          <a:xfrm>
            <a:off x="171525" y="289061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5" name="estas aburrido.wav"/>
            </a:hlinkClick>
            <a:extLst>
              <a:ext uri="{FF2B5EF4-FFF2-40B4-BE49-F238E27FC236}">
                <a16:creationId xmlns:a16="http://schemas.microsoft.com/office/drawing/2014/main" id="{E034BFCB-0288-4166-9636-7DA2D26FF970}"/>
              </a:ext>
            </a:extLst>
          </p:cNvPr>
          <p:cNvSpPr/>
          <p:nvPr/>
        </p:nvSpPr>
        <p:spPr>
          <a:xfrm>
            <a:off x="171526" y="382148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6" name="eres guapa.wav"/>
            </a:hlinkClick>
            <a:extLst>
              <a:ext uri="{FF2B5EF4-FFF2-40B4-BE49-F238E27FC236}">
                <a16:creationId xmlns:a16="http://schemas.microsoft.com/office/drawing/2014/main" id="{E034BFCB-0288-4166-9636-7DA2D26FF970}"/>
              </a:ext>
            </a:extLst>
          </p:cNvPr>
          <p:cNvSpPr/>
          <p:nvPr/>
        </p:nvSpPr>
        <p:spPr>
          <a:xfrm>
            <a:off x="171528" y="479412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7" name="estas tranquila.wav"/>
            </a:hlinkClick>
            <a:extLst>
              <a:ext uri="{FF2B5EF4-FFF2-40B4-BE49-F238E27FC236}">
                <a16:creationId xmlns:a16="http://schemas.microsoft.com/office/drawing/2014/main" id="{E034BFCB-0288-4166-9636-7DA2D26FF970}"/>
              </a:ext>
            </a:extLst>
          </p:cNvPr>
          <p:cNvSpPr/>
          <p:nvPr/>
        </p:nvSpPr>
        <p:spPr>
          <a:xfrm>
            <a:off x="171527" y="575485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8" name="estas moreno.wav"/>
            </a:hlinkClick>
            <a:extLst>
              <a:ext uri="{FF2B5EF4-FFF2-40B4-BE49-F238E27FC236}">
                <a16:creationId xmlns:a16="http://schemas.microsoft.com/office/drawing/2014/main" id="{E034BFCB-0288-4166-9636-7DA2D26FF970}"/>
              </a:ext>
            </a:extLst>
          </p:cNvPr>
          <p:cNvSpPr/>
          <p:nvPr/>
        </p:nvSpPr>
        <p:spPr>
          <a:xfrm>
            <a:off x="6386396" y="187762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9" name="eres serio.wav"/>
            </a:hlinkClick>
            <a:extLst>
              <a:ext uri="{FF2B5EF4-FFF2-40B4-BE49-F238E27FC236}">
                <a16:creationId xmlns:a16="http://schemas.microsoft.com/office/drawing/2014/main" id="{E034BFCB-0288-4166-9636-7DA2D26FF970}"/>
              </a:ext>
            </a:extLst>
          </p:cNvPr>
          <p:cNvSpPr/>
          <p:nvPr/>
        </p:nvSpPr>
        <p:spPr>
          <a:xfrm>
            <a:off x="6386395" y="289061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Google Shape;616;p26">
            <a:hlinkClick r:id="" action="ppaction://noaction" highlightClick="1">
              <a:snd r:embed="rId10" name="estas tonta.wav"/>
            </a:hlinkClick>
            <a:extLst>
              <a:ext uri="{FF2B5EF4-FFF2-40B4-BE49-F238E27FC236}">
                <a16:creationId xmlns:a16="http://schemas.microsoft.com/office/drawing/2014/main" id="{E034BFCB-0288-4166-9636-7DA2D26FF970}"/>
              </a:ext>
            </a:extLst>
          </p:cNvPr>
          <p:cNvSpPr/>
          <p:nvPr/>
        </p:nvSpPr>
        <p:spPr>
          <a:xfrm>
            <a:off x="6386394" y="381624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Google Shape;616;p26">
            <a:hlinkClick r:id="" action="ppaction://noaction" highlightClick="1">
              <a:snd r:embed="rId11" name="estas simpatico.wav"/>
            </a:hlinkClick>
            <a:extLst>
              <a:ext uri="{FF2B5EF4-FFF2-40B4-BE49-F238E27FC236}">
                <a16:creationId xmlns:a16="http://schemas.microsoft.com/office/drawing/2014/main" id="{E034BFCB-0288-4166-9636-7DA2D26FF970}"/>
              </a:ext>
            </a:extLst>
          </p:cNvPr>
          <p:cNvSpPr/>
          <p:nvPr/>
        </p:nvSpPr>
        <p:spPr>
          <a:xfrm>
            <a:off x="6386394" y="479412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9</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Google Shape;616;p26">
            <a:hlinkClick r:id="" action="ppaction://noaction" highlightClick="1">
              <a:snd r:embed="rId12" name="eres alegre.wav"/>
            </a:hlinkClick>
            <a:extLst>
              <a:ext uri="{FF2B5EF4-FFF2-40B4-BE49-F238E27FC236}">
                <a16:creationId xmlns:a16="http://schemas.microsoft.com/office/drawing/2014/main" id="{E034BFCB-0288-4166-9636-7DA2D26FF970}"/>
              </a:ext>
            </a:extLst>
          </p:cNvPr>
          <p:cNvSpPr/>
          <p:nvPr/>
        </p:nvSpPr>
        <p:spPr>
          <a:xfrm>
            <a:off x="6397360" y="575485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prstClr val="white"/>
                </a:solidFill>
                <a:latin typeface="Century Gothic"/>
                <a:sym typeface="Century Gothic"/>
              </a:rPr>
              <a:t>10</a:t>
            </a:r>
            <a:endParaRPr kumimoji="0" sz="11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8" name="Picture 17"/>
          <p:cNvPicPr>
            <a:picLocks noChangeAspect="1"/>
          </p:cNvPicPr>
          <p:nvPr/>
        </p:nvPicPr>
        <p:blipFill rotWithShape="1">
          <a:blip r:embed="rId13" cstate="print">
            <a:extLst>
              <a:ext uri="{28A0092B-C50C-407E-A947-70E740481C1C}">
                <a14:useLocalDpi xmlns:a14="http://schemas.microsoft.com/office/drawing/2010/main" val="0"/>
              </a:ext>
            </a:extLst>
          </a:blip>
          <a:srcRect b="4995"/>
          <a:stretch/>
        </p:blipFill>
        <p:spPr>
          <a:xfrm>
            <a:off x="3241186" y="1600569"/>
            <a:ext cx="741155" cy="800159"/>
          </a:xfrm>
          <a:prstGeom prst="rect">
            <a:avLst/>
          </a:prstGeom>
        </p:spPr>
      </p:pic>
      <p:pic>
        <p:nvPicPr>
          <p:cNvPr id="3074" name="Picture 2" descr="Nervous class presentation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48229" y="1627819"/>
            <a:ext cx="1291481" cy="85022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3452616" y="1068593"/>
            <a:ext cx="381000"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A</a:t>
            </a:r>
          </a:p>
        </p:txBody>
      </p:sp>
      <p:sp>
        <p:nvSpPr>
          <p:cNvPr id="22" name="TextBox 21"/>
          <p:cNvSpPr txBox="1"/>
          <p:nvPr/>
        </p:nvSpPr>
        <p:spPr>
          <a:xfrm>
            <a:off x="5257800" y="1078827"/>
            <a:ext cx="381000"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B</a:t>
            </a:r>
          </a:p>
        </p:txBody>
      </p:sp>
      <p:sp>
        <p:nvSpPr>
          <p:cNvPr id="31" name="TextBox 30"/>
          <p:cNvSpPr txBox="1"/>
          <p:nvPr/>
        </p:nvSpPr>
        <p:spPr>
          <a:xfrm>
            <a:off x="9434071" y="1124585"/>
            <a:ext cx="381000"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A</a:t>
            </a:r>
          </a:p>
        </p:txBody>
      </p:sp>
      <p:sp>
        <p:nvSpPr>
          <p:cNvPr id="32" name="TextBox 31"/>
          <p:cNvSpPr txBox="1"/>
          <p:nvPr/>
        </p:nvSpPr>
        <p:spPr>
          <a:xfrm>
            <a:off x="11504708" y="1124585"/>
            <a:ext cx="381000"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B</a:t>
            </a:r>
          </a:p>
        </p:txBody>
      </p:sp>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40385" y="1877625"/>
            <a:ext cx="360464" cy="375483"/>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40385" y="2890611"/>
            <a:ext cx="360464" cy="375483"/>
          </a:xfrm>
          <a:prstGeom prst="rect">
            <a:avLst/>
          </a:prstGeom>
        </p:spPr>
      </p:pic>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5411" y="3788623"/>
            <a:ext cx="360464" cy="375483"/>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40385" y="4681098"/>
            <a:ext cx="360464" cy="375483"/>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6593" y="5699625"/>
            <a:ext cx="360464" cy="37548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2004" y="1896519"/>
            <a:ext cx="360464" cy="375483"/>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27640" y="2750338"/>
            <a:ext cx="360464" cy="375483"/>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11990" y="3788623"/>
            <a:ext cx="360464" cy="375483"/>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11990" y="4766506"/>
            <a:ext cx="360464" cy="375483"/>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30954" y="5699624"/>
            <a:ext cx="360464" cy="375483"/>
          </a:xfrm>
          <a:prstGeom prst="rect">
            <a:avLst/>
          </a:prstGeom>
        </p:spPr>
      </p:pic>
      <p:pic>
        <p:nvPicPr>
          <p:cNvPr id="3076" name="Picture 4" descr="Happy Boy Cartoon Clip Art at Clk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90900" y="2554652"/>
            <a:ext cx="743719" cy="856141"/>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appy Lady Clipart | Clipart library - Free Clipart Imag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4381" y="2574570"/>
            <a:ext cx="745467" cy="76852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Oval 19"/>
          <p:cNvSpPr/>
          <p:nvPr/>
        </p:nvSpPr>
        <p:spPr>
          <a:xfrm>
            <a:off x="3119241" y="1452564"/>
            <a:ext cx="1047750"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3198441" y="2459356"/>
            <a:ext cx="1047750"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5029363" y="2465590"/>
            <a:ext cx="1047750"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6" descr="Bored student clip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87482" y="3540009"/>
            <a:ext cx="952853" cy="902232"/>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Bored Face Clipar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67362" y="3505965"/>
            <a:ext cx="1036948" cy="1036948"/>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Oval 50"/>
          <p:cNvSpPr/>
          <p:nvPr/>
        </p:nvSpPr>
        <p:spPr>
          <a:xfrm>
            <a:off x="5080349" y="3410793"/>
            <a:ext cx="1047750"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Eyewear Clip art - glasses png download - 1000*1345 - Free Transparent Eyewear png Download."/>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28613" y="4491446"/>
            <a:ext cx="640604" cy="907492"/>
          </a:xfrm>
          <a:prstGeom prst="rect">
            <a:avLst/>
          </a:prstGeom>
          <a:noFill/>
          <a:ln>
            <a:noFill/>
          </a:ln>
        </p:spPr>
      </p:pic>
      <p:pic>
        <p:nvPicPr>
          <p:cNvPr id="3082" name="Picture 10" descr="Girl sunglasses clipar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57030" y="4470265"/>
            <a:ext cx="915282" cy="91528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14" descr="PATH TO SUCCESS: How to Meditate for Beginner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98441" y="5515661"/>
            <a:ext cx="1149524" cy="776568"/>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Yoga Clip Ar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76120" y="5452239"/>
            <a:ext cx="805555" cy="895061"/>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Oval 56"/>
          <p:cNvSpPr/>
          <p:nvPr/>
        </p:nvSpPr>
        <p:spPr>
          <a:xfrm>
            <a:off x="3251105" y="5433985"/>
            <a:ext cx="1047750"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6" name="Picture 14" descr="Free Clipart ??� Labor Day 2a summer beach vacation related clipar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29850" y="1570150"/>
            <a:ext cx="1205636" cy="984502"/>
          </a:xfrm>
          <a:prstGeom prst="rect">
            <a:avLst/>
          </a:prstGeom>
          <a:noFill/>
          <a:extLst>
            <a:ext uri="{909E8E84-426E-40dd-AFC4-6F175D3DCCD1}">
              <a14:hiddenFill xmlns:a14="http://schemas.microsoft.com/office/drawing/2010/main" xmlns="">
                <a:solidFill>
                  <a:srgbClr val="FFFFFF"/>
                </a:solidFill>
              </a14:hiddenFill>
            </a:ext>
          </a:extLst>
        </p:spPr>
      </p:pic>
      <p:pic>
        <p:nvPicPr>
          <p:cNvPr id="3088" name="Picture 16" descr="Tanning clipart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21632" y="1618732"/>
            <a:ext cx="1116147" cy="887337"/>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Oval 59"/>
          <p:cNvSpPr/>
          <p:nvPr/>
        </p:nvSpPr>
        <p:spPr>
          <a:xfrm>
            <a:off x="9233543" y="1519171"/>
            <a:ext cx="1282057"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16" descr="http://www.clker.com/cliparts/a/4/6/5/1195422057159648263FEN_frank.svg.med.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606739" y="2532334"/>
            <a:ext cx="682075" cy="934696"/>
          </a:xfrm>
          <a:prstGeom prst="rect">
            <a:avLst/>
          </a:prstGeom>
          <a:noFill/>
          <a:extLst>
            <a:ext uri="{909E8E84-426E-40dd-AFC4-6F175D3DCCD1}">
              <a14:hiddenFill xmlns:a14="http://schemas.microsoft.com/office/drawing/2010/main" xmlns="">
                <a:solidFill>
                  <a:srgbClr val="FFFFFF"/>
                </a:solidFill>
              </a14:hiddenFill>
            </a:ext>
          </a:extLst>
        </p:spPr>
      </p:pic>
      <p:pic>
        <p:nvPicPr>
          <p:cNvPr id="3090" name="Picture 18" descr="Clipart - Serious woman by"/>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955892" y="2649864"/>
            <a:ext cx="815812" cy="749527"/>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Oval 62"/>
          <p:cNvSpPr/>
          <p:nvPr/>
        </p:nvSpPr>
        <p:spPr>
          <a:xfrm>
            <a:off x="9340296" y="2470515"/>
            <a:ext cx="1282057"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9581711" y="3632520"/>
            <a:ext cx="1202952" cy="646331"/>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silly </a:t>
            </a:r>
          </a:p>
          <a:p>
            <a:r>
              <a:rPr lang="en-GB" dirty="0">
                <a:solidFill>
                  <a:schemeClr val="accent1">
                    <a:lumMod val="50000"/>
                  </a:schemeClr>
                </a:solidFill>
                <a:latin typeface="Century Gothic" panose="020B0502020202020204" pitchFamily="34" charset="0"/>
              </a:rPr>
              <a:t>[boy]</a:t>
            </a:r>
          </a:p>
        </p:txBody>
      </p:sp>
      <p:sp>
        <p:nvSpPr>
          <p:cNvPr id="65" name="TextBox 64"/>
          <p:cNvSpPr txBox="1"/>
          <p:nvPr/>
        </p:nvSpPr>
        <p:spPr>
          <a:xfrm>
            <a:off x="11151673" y="3631750"/>
            <a:ext cx="1202952" cy="646331"/>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silly </a:t>
            </a:r>
          </a:p>
          <a:p>
            <a:r>
              <a:rPr lang="en-GB" dirty="0">
                <a:solidFill>
                  <a:schemeClr val="accent1">
                    <a:lumMod val="50000"/>
                  </a:schemeClr>
                </a:solidFill>
                <a:latin typeface="Century Gothic" panose="020B0502020202020204" pitchFamily="34" charset="0"/>
              </a:rPr>
              <a:t>[girl]</a:t>
            </a:r>
          </a:p>
        </p:txBody>
      </p:sp>
      <p:sp>
        <p:nvSpPr>
          <p:cNvPr id="66" name="Oval 65"/>
          <p:cNvSpPr/>
          <p:nvPr/>
        </p:nvSpPr>
        <p:spPr>
          <a:xfrm>
            <a:off x="10799433" y="3397507"/>
            <a:ext cx="1282057"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7" name="TextBox 66"/>
          <p:cNvSpPr txBox="1"/>
          <p:nvPr/>
        </p:nvSpPr>
        <p:spPr>
          <a:xfrm>
            <a:off x="9579328" y="4607175"/>
            <a:ext cx="1352354" cy="646331"/>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nice</a:t>
            </a:r>
          </a:p>
          <a:p>
            <a:r>
              <a:rPr lang="en-GB" dirty="0">
                <a:solidFill>
                  <a:schemeClr val="accent1">
                    <a:lumMod val="50000"/>
                  </a:schemeClr>
                </a:solidFill>
                <a:latin typeface="Century Gothic" panose="020B0502020202020204" pitchFamily="34" charset="0"/>
              </a:rPr>
              <a:t>[girl]</a:t>
            </a:r>
          </a:p>
        </p:txBody>
      </p:sp>
      <p:sp>
        <p:nvSpPr>
          <p:cNvPr id="68" name="TextBox 67"/>
          <p:cNvSpPr txBox="1"/>
          <p:nvPr/>
        </p:nvSpPr>
        <p:spPr>
          <a:xfrm>
            <a:off x="11124513" y="4611254"/>
            <a:ext cx="1352354" cy="646331"/>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nice</a:t>
            </a:r>
          </a:p>
          <a:p>
            <a:r>
              <a:rPr lang="en-GB" dirty="0">
                <a:solidFill>
                  <a:schemeClr val="accent1">
                    <a:lumMod val="50000"/>
                  </a:schemeClr>
                </a:solidFill>
                <a:latin typeface="Century Gothic" panose="020B0502020202020204" pitchFamily="34" charset="0"/>
              </a:rPr>
              <a:t>[boy]</a:t>
            </a:r>
          </a:p>
        </p:txBody>
      </p:sp>
      <p:sp>
        <p:nvSpPr>
          <p:cNvPr id="69" name="Oval 68"/>
          <p:cNvSpPr/>
          <p:nvPr/>
        </p:nvSpPr>
        <p:spPr>
          <a:xfrm>
            <a:off x="10849799" y="4396660"/>
            <a:ext cx="1282057"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0" name="TextBox 69"/>
          <p:cNvSpPr txBox="1"/>
          <p:nvPr/>
        </p:nvSpPr>
        <p:spPr>
          <a:xfrm>
            <a:off x="9446639" y="5583755"/>
            <a:ext cx="1394761" cy="646331"/>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cheerful [girl]</a:t>
            </a:r>
          </a:p>
        </p:txBody>
      </p:sp>
      <p:sp>
        <p:nvSpPr>
          <p:cNvPr id="71" name="TextBox 70"/>
          <p:cNvSpPr txBox="1"/>
          <p:nvPr/>
        </p:nvSpPr>
        <p:spPr>
          <a:xfrm>
            <a:off x="10931682" y="5595892"/>
            <a:ext cx="1394761" cy="646331"/>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cheerful [boy]</a:t>
            </a:r>
          </a:p>
        </p:txBody>
      </p:sp>
      <p:sp>
        <p:nvSpPr>
          <p:cNvPr id="72" name="Oval 71"/>
          <p:cNvSpPr/>
          <p:nvPr/>
        </p:nvSpPr>
        <p:spPr>
          <a:xfrm>
            <a:off x="9306747" y="5362917"/>
            <a:ext cx="1282057"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4" name="Oval 73"/>
          <p:cNvSpPr/>
          <p:nvPr/>
        </p:nvSpPr>
        <p:spPr>
          <a:xfrm>
            <a:off x="10874794" y="5379646"/>
            <a:ext cx="1282057"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8" name="Rounded Rectangular Callout 77"/>
          <p:cNvSpPr/>
          <p:nvPr/>
        </p:nvSpPr>
        <p:spPr>
          <a:xfrm>
            <a:off x="2946312" y="918080"/>
            <a:ext cx="4222046" cy="2621929"/>
          </a:xfrm>
          <a:prstGeom prst="wedgeRoundRectCallout">
            <a:avLst>
              <a:gd name="adj1" fmla="val 89963"/>
              <a:gd name="adj2" fmla="val -1042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79" name="TextBox 78"/>
          <p:cNvSpPr txBox="1"/>
          <p:nvPr/>
        </p:nvSpPr>
        <p:spPr>
          <a:xfrm>
            <a:off x="3248575" y="1655854"/>
            <a:ext cx="2659453" cy="400110"/>
          </a:xfrm>
          <a:prstGeom prst="rect">
            <a:avLst/>
          </a:prstGeom>
          <a:noFill/>
        </p:spPr>
        <p:txBody>
          <a:bodyPr wrap="square" rtlCol="0">
            <a:spAutoFit/>
          </a:bodyPr>
          <a:lstStyle/>
          <a:p>
            <a:r>
              <a:rPr lang="en-GB" sz="2000" b="1" i="1" dirty="0">
                <a:solidFill>
                  <a:schemeClr val="bg1"/>
                </a:solidFill>
                <a:latin typeface="Century Gothic" panose="020B0502020202020204" pitchFamily="34" charset="0"/>
              </a:rPr>
              <a:t>You are </a:t>
            </a:r>
            <a:r>
              <a:rPr lang="en-GB" sz="2000" b="1" i="1" u="sng" dirty="0">
                <a:solidFill>
                  <a:schemeClr val="bg1"/>
                </a:solidFill>
                <a:latin typeface="Century Gothic" panose="020B0502020202020204" pitchFamily="34" charset="0"/>
              </a:rPr>
              <a:t>tanned</a:t>
            </a:r>
            <a:r>
              <a:rPr lang="en-GB" sz="2000" b="1" i="1" dirty="0">
                <a:solidFill>
                  <a:schemeClr val="bg1"/>
                </a:solidFill>
                <a:latin typeface="Century Gothic" panose="020B0502020202020204" pitchFamily="34" charset="0"/>
              </a:rPr>
              <a:t>. </a:t>
            </a:r>
          </a:p>
        </p:txBody>
      </p:sp>
      <p:sp>
        <p:nvSpPr>
          <p:cNvPr id="80" name="TextBox 79"/>
          <p:cNvSpPr txBox="1"/>
          <p:nvPr/>
        </p:nvSpPr>
        <p:spPr>
          <a:xfrm>
            <a:off x="3216475" y="2654185"/>
            <a:ext cx="3810317" cy="707886"/>
          </a:xfrm>
          <a:prstGeom prst="rect">
            <a:avLst/>
          </a:prstGeom>
          <a:noFill/>
        </p:spPr>
        <p:txBody>
          <a:bodyPr wrap="square" rtlCol="0">
            <a:spAutoFit/>
          </a:bodyPr>
          <a:lstStyle/>
          <a:p>
            <a:r>
              <a:rPr lang="en-GB" sz="2000" b="1" i="1" dirty="0">
                <a:solidFill>
                  <a:schemeClr val="bg1"/>
                </a:solidFill>
                <a:latin typeface="Century Gothic" panose="020B0502020202020204" pitchFamily="34" charset="0"/>
              </a:rPr>
              <a:t>You are </a:t>
            </a:r>
            <a:r>
              <a:rPr lang="en-GB" sz="2000" b="1" i="1" u="sng" dirty="0">
                <a:solidFill>
                  <a:schemeClr val="bg1"/>
                </a:solidFill>
                <a:latin typeface="Century Gothic" panose="020B0502020202020204" pitchFamily="34" charset="0"/>
              </a:rPr>
              <a:t>dark-haired / dark-skinned</a:t>
            </a:r>
            <a:r>
              <a:rPr lang="en-GB" sz="2000" b="1" i="1" dirty="0">
                <a:solidFill>
                  <a:schemeClr val="bg1"/>
                </a:solidFill>
                <a:latin typeface="Century Gothic" panose="020B0502020202020204" pitchFamily="34" charset="0"/>
              </a:rPr>
              <a:t>. </a:t>
            </a:r>
          </a:p>
        </p:txBody>
      </p:sp>
      <p:sp>
        <p:nvSpPr>
          <p:cNvPr id="53" name="TextBox 52"/>
          <p:cNvSpPr txBox="1"/>
          <p:nvPr/>
        </p:nvSpPr>
        <p:spPr>
          <a:xfrm>
            <a:off x="3229360" y="1018238"/>
            <a:ext cx="3834517" cy="646331"/>
          </a:xfrm>
          <a:prstGeom prst="rect">
            <a:avLst/>
          </a:prstGeom>
          <a:noFill/>
        </p:spPr>
        <p:txBody>
          <a:bodyPr wrap="square" rtlCol="0">
            <a:spAutoFit/>
          </a:bodyPr>
          <a:lstStyle/>
          <a:p>
            <a:r>
              <a:rPr lang="en-GB" dirty="0">
                <a:solidFill>
                  <a:schemeClr val="bg1"/>
                </a:solidFill>
                <a:latin typeface="Century Gothic" panose="020B0502020202020204" pitchFamily="34" charset="0"/>
              </a:rPr>
              <a:t>¿Cómo se dice ‘estás moreno’ en inglés?</a:t>
            </a:r>
          </a:p>
        </p:txBody>
      </p:sp>
      <p:sp>
        <p:nvSpPr>
          <p:cNvPr id="56" name="TextBox 55"/>
          <p:cNvSpPr txBox="1"/>
          <p:nvPr/>
        </p:nvSpPr>
        <p:spPr>
          <a:xfrm>
            <a:off x="3229360" y="2062887"/>
            <a:ext cx="3797432" cy="646331"/>
          </a:xfrm>
          <a:prstGeom prst="rect">
            <a:avLst/>
          </a:prstGeom>
          <a:noFill/>
        </p:spPr>
        <p:txBody>
          <a:bodyPr wrap="square" rtlCol="0">
            <a:spAutoFit/>
          </a:bodyPr>
          <a:lstStyle/>
          <a:p>
            <a:r>
              <a:rPr lang="en-GB" dirty="0">
                <a:solidFill>
                  <a:schemeClr val="bg1"/>
                </a:solidFill>
                <a:latin typeface="Century Gothic" panose="020B0502020202020204" pitchFamily="34" charset="0"/>
              </a:rPr>
              <a:t>¿Cómo se dice ‘eres moreno’ en inglés?</a:t>
            </a:r>
          </a:p>
        </p:txBody>
      </p:sp>
      <p:sp>
        <p:nvSpPr>
          <p:cNvPr id="54" name="Oval 53"/>
          <p:cNvSpPr/>
          <p:nvPr/>
        </p:nvSpPr>
        <p:spPr>
          <a:xfrm>
            <a:off x="5005472" y="4398171"/>
            <a:ext cx="1047750" cy="1080653"/>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ular Callout 43"/>
          <p:cNvSpPr/>
          <p:nvPr/>
        </p:nvSpPr>
        <p:spPr>
          <a:xfrm>
            <a:off x="5352109" y="3628389"/>
            <a:ext cx="4091322" cy="2635724"/>
          </a:xfrm>
          <a:prstGeom prst="wedgeRoundRectCallout">
            <a:avLst>
              <a:gd name="adj1" fmla="val -87084"/>
              <a:gd name="adj2" fmla="val -26683"/>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p:txBody>
      </p:sp>
      <p:sp>
        <p:nvSpPr>
          <p:cNvPr id="45" name="TextBox 44"/>
          <p:cNvSpPr txBox="1"/>
          <p:nvPr/>
        </p:nvSpPr>
        <p:spPr>
          <a:xfrm>
            <a:off x="5750224" y="4627517"/>
            <a:ext cx="2659453" cy="400110"/>
          </a:xfrm>
          <a:prstGeom prst="rect">
            <a:avLst/>
          </a:prstGeom>
          <a:noFill/>
        </p:spPr>
        <p:txBody>
          <a:bodyPr wrap="square" rtlCol="0">
            <a:spAutoFit/>
          </a:bodyPr>
          <a:lstStyle/>
          <a:p>
            <a:r>
              <a:rPr lang="en-GB" sz="2000" b="1" i="1" dirty="0">
                <a:solidFill>
                  <a:schemeClr val="bg1"/>
                </a:solidFill>
                <a:latin typeface="Century Gothic" panose="020B0502020202020204" pitchFamily="34" charset="0"/>
              </a:rPr>
              <a:t>You are </a:t>
            </a:r>
            <a:r>
              <a:rPr lang="en-GB" sz="2000" b="1" i="1" u="sng" dirty="0">
                <a:solidFill>
                  <a:schemeClr val="bg1"/>
                </a:solidFill>
                <a:latin typeface="Century Gothic" panose="020B0502020202020204" pitchFamily="34" charset="0"/>
              </a:rPr>
              <a:t>bored</a:t>
            </a:r>
            <a:r>
              <a:rPr lang="en-GB" sz="2000" b="1" i="1" dirty="0">
                <a:solidFill>
                  <a:schemeClr val="bg1"/>
                </a:solidFill>
                <a:latin typeface="Century Gothic" panose="020B0502020202020204" pitchFamily="34" charset="0"/>
              </a:rPr>
              <a:t>. </a:t>
            </a:r>
          </a:p>
        </p:txBody>
      </p:sp>
      <p:sp>
        <p:nvSpPr>
          <p:cNvPr id="77" name="TextBox 76"/>
          <p:cNvSpPr txBox="1"/>
          <p:nvPr/>
        </p:nvSpPr>
        <p:spPr>
          <a:xfrm>
            <a:off x="5731911" y="5823540"/>
            <a:ext cx="2659453" cy="400110"/>
          </a:xfrm>
          <a:prstGeom prst="rect">
            <a:avLst/>
          </a:prstGeom>
          <a:noFill/>
        </p:spPr>
        <p:txBody>
          <a:bodyPr wrap="square" rtlCol="0">
            <a:spAutoFit/>
          </a:bodyPr>
          <a:lstStyle/>
          <a:p>
            <a:r>
              <a:rPr lang="en-GB" sz="2000" b="1" i="1" dirty="0">
                <a:solidFill>
                  <a:schemeClr val="bg1"/>
                </a:solidFill>
                <a:latin typeface="Century Gothic" panose="020B0502020202020204" pitchFamily="34" charset="0"/>
              </a:rPr>
              <a:t>You are </a:t>
            </a:r>
            <a:r>
              <a:rPr lang="en-GB" sz="2000" b="1" i="1" u="sng" dirty="0">
                <a:solidFill>
                  <a:schemeClr val="bg1"/>
                </a:solidFill>
                <a:latin typeface="Century Gothic" panose="020B0502020202020204" pitchFamily="34" charset="0"/>
              </a:rPr>
              <a:t>boring</a:t>
            </a:r>
            <a:r>
              <a:rPr lang="en-GB" sz="2000" b="1" i="1" dirty="0">
                <a:solidFill>
                  <a:schemeClr val="bg1"/>
                </a:solidFill>
                <a:latin typeface="Century Gothic" panose="020B0502020202020204" pitchFamily="34" charset="0"/>
              </a:rPr>
              <a:t>. </a:t>
            </a:r>
          </a:p>
        </p:txBody>
      </p:sp>
      <p:sp>
        <p:nvSpPr>
          <p:cNvPr id="48" name="TextBox 47"/>
          <p:cNvSpPr txBox="1"/>
          <p:nvPr/>
        </p:nvSpPr>
        <p:spPr>
          <a:xfrm>
            <a:off x="5738035" y="3989470"/>
            <a:ext cx="3791570" cy="646331"/>
          </a:xfrm>
          <a:prstGeom prst="rect">
            <a:avLst/>
          </a:prstGeom>
          <a:noFill/>
        </p:spPr>
        <p:txBody>
          <a:bodyPr wrap="square" rtlCol="0">
            <a:spAutoFit/>
          </a:bodyPr>
          <a:lstStyle/>
          <a:p>
            <a:r>
              <a:rPr lang="en-GB" dirty="0">
                <a:solidFill>
                  <a:schemeClr val="bg1"/>
                </a:solidFill>
                <a:latin typeface="Century Gothic" panose="020B0502020202020204" pitchFamily="34" charset="0"/>
              </a:rPr>
              <a:t>¿Cómo se dice ‘estás aburrido’ en inglés?</a:t>
            </a:r>
            <a:endParaRPr lang="en-GB" dirty="0">
              <a:solidFill>
                <a:schemeClr val="bg1"/>
              </a:solidFill>
            </a:endParaRPr>
          </a:p>
        </p:txBody>
      </p:sp>
      <p:sp>
        <p:nvSpPr>
          <p:cNvPr id="50" name="TextBox 49"/>
          <p:cNvSpPr txBox="1"/>
          <p:nvPr/>
        </p:nvSpPr>
        <p:spPr>
          <a:xfrm>
            <a:off x="5743341" y="5129073"/>
            <a:ext cx="3786263" cy="646331"/>
          </a:xfrm>
          <a:prstGeom prst="rect">
            <a:avLst/>
          </a:prstGeom>
          <a:noFill/>
        </p:spPr>
        <p:txBody>
          <a:bodyPr wrap="square" rtlCol="0">
            <a:spAutoFit/>
          </a:bodyPr>
          <a:lstStyle/>
          <a:p>
            <a:r>
              <a:rPr lang="en-GB" dirty="0">
                <a:solidFill>
                  <a:schemeClr val="bg1"/>
                </a:solidFill>
                <a:latin typeface="Century Gothic" panose="020B0502020202020204" pitchFamily="34" charset="0"/>
              </a:rPr>
              <a:t>¿Cómo se dice ‘eres aburrido’ en inglés?</a:t>
            </a:r>
          </a:p>
        </p:txBody>
      </p:sp>
      <p:sp>
        <p:nvSpPr>
          <p:cNvPr id="7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99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6" grpId="0" animBg="1"/>
      <p:bldP spid="47" grpId="0" animBg="1"/>
      <p:bldP spid="51" grpId="0" animBg="1"/>
      <p:bldP spid="57" grpId="0" animBg="1"/>
      <p:bldP spid="60" grpId="0" animBg="1"/>
      <p:bldP spid="63" grpId="0" animBg="1"/>
      <p:bldP spid="66" grpId="0" animBg="1"/>
      <p:bldP spid="69" grpId="0" animBg="1"/>
      <p:bldP spid="72" grpId="0" animBg="1"/>
      <p:bldP spid="74" grpId="0" animBg="1"/>
      <p:bldP spid="78" grpId="0" animBg="1"/>
      <p:bldP spid="79" grpId="0"/>
      <p:bldP spid="80" grpId="0"/>
      <p:bldP spid="53" grpId="0"/>
      <p:bldP spid="56" grpId="0"/>
      <p:bldP spid="54" grpId="0" animBg="1"/>
      <p:bldP spid="44" grpId="0" animBg="1"/>
      <p:bldP spid="45" grpId="0"/>
      <p:bldP spid="77" grpId="0"/>
      <p:bldP spid="48" grpId="0"/>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68130332"/>
              </p:ext>
            </p:extLst>
          </p:nvPr>
        </p:nvGraphicFramePr>
        <p:xfrm>
          <a:off x="137150" y="1330373"/>
          <a:ext cx="6222216" cy="4529330"/>
        </p:xfrm>
        <a:graphic>
          <a:graphicData uri="http://schemas.openxmlformats.org/drawingml/2006/table">
            <a:tbl>
              <a:tblPr firstRow="1" bandRow="1">
                <a:tableStyleId>{5DA37D80-6434-44D0-A028-1B22A696006F}</a:tableStyleId>
              </a:tblPr>
              <a:tblGrid>
                <a:gridCol w="648783">
                  <a:extLst>
                    <a:ext uri="{9D8B030D-6E8A-4147-A177-3AD203B41FA5}">
                      <a16:colId xmlns:a16="http://schemas.microsoft.com/office/drawing/2014/main" val="3289873040"/>
                    </a:ext>
                  </a:extLst>
                </a:gridCol>
                <a:gridCol w="5573433">
                  <a:extLst>
                    <a:ext uri="{9D8B030D-6E8A-4147-A177-3AD203B41FA5}">
                      <a16:colId xmlns:a16="http://schemas.microsoft.com/office/drawing/2014/main" val="2795807284"/>
                    </a:ext>
                  </a:extLst>
                </a:gridCol>
              </a:tblGrid>
              <a:tr h="431998">
                <a:tc>
                  <a:txBody>
                    <a:bodyPr/>
                    <a:lstStyle/>
                    <a:p>
                      <a:endParaRPr lang="en-GB" sz="18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46480509"/>
                  </a:ext>
                </a:extLst>
              </a:tr>
              <a:tr h="814426">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1844483385"/>
                  </a:ext>
                </a:extLst>
              </a:tr>
              <a:tr h="814426">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2952607050"/>
                  </a:ext>
                </a:extLst>
              </a:tr>
              <a:tr h="814426">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3060333042"/>
                  </a:ext>
                </a:extLst>
              </a:tr>
              <a:tr h="814426">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3833854305"/>
                  </a:ext>
                </a:extLst>
              </a:tr>
              <a:tr h="814426">
                <a:tc>
                  <a:txBody>
                    <a:bodyPr/>
                    <a:lstStyle/>
                    <a:p>
                      <a:endParaRPr lang="en-GB" sz="180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extLst>
                  <a:ext uri="{0D108BD9-81ED-4DB2-BD59-A6C34878D82A}">
                    <a16:rowId xmlns:a16="http://schemas.microsoft.com/office/drawing/2014/main" val="2708717845"/>
                  </a:ext>
                </a:extLst>
              </a:tr>
            </a:tbl>
          </a:graphicData>
        </a:graphic>
      </p:graphicFrame>
      <p:sp>
        <p:nvSpPr>
          <p:cNvPr id="5" name="Google Shape;614;p26">
            <a:hlinkClick r:id="" action="ppaction://noaction" highlightClick="1">
              <a:snd r:embed="rId3" name="eres nerviosa?.wav"/>
            </a:hlinkClick>
            <a:extLst>
              <a:ext uri="{FF2B5EF4-FFF2-40B4-BE49-F238E27FC236}">
                <a16:creationId xmlns:a16="http://schemas.microsoft.com/office/drawing/2014/main" id="{2A2E30D2-841A-4ED1-B670-1C83F228DED0}"/>
              </a:ext>
            </a:extLst>
          </p:cNvPr>
          <p:cNvSpPr/>
          <p:nvPr/>
        </p:nvSpPr>
        <p:spPr>
          <a:xfrm>
            <a:off x="254002" y="19594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Google Shape;615;p26">
            <a:hlinkClick r:id="" action="ppaction://noaction" highlightClick="1">
              <a:snd r:embed="rId4" name="eres feliz2.wav"/>
            </a:hlinkClick>
            <a:extLst>
              <a:ext uri="{FF2B5EF4-FFF2-40B4-BE49-F238E27FC236}">
                <a16:creationId xmlns:a16="http://schemas.microsoft.com/office/drawing/2014/main" id="{598D57C1-09CA-4B85-A901-8BF5F8E2B844}"/>
              </a:ext>
            </a:extLst>
          </p:cNvPr>
          <p:cNvSpPr/>
          <p:nvPr/>
        </p:nvSpPr>
        <p:spPr>
          <a:xfrm>
            <a:off x="254002" y="280770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Google Shape;616;p26">
            <a:hlinkClick r:id="" action="ppaction://noaction" highlightClick="1">
              <a:snd r:embed="rId5" name="eres serio?.wav"/>
            </a:hlinkClick>
            <a:extLst>
              <a:ext uri="{FF2B5EF4-FFF2-40B4-BE49-F238E27FC236}">
                <a16:creationId xmlns:a16="http://schemas.microsoft.com/office/drawing/2014/main" id="{E034BFCB-0288-4166-9636-7DA2D26FF970}"/>
              </a:ext>
            </a:extLst>
          </p:cNvPr>
          <p:cNvSpPr/>
          <p:nvPr/>
        </p:nvSpPr>
        <p:spPr>
          <a:xfrm>
            <a:off x="254002" y="361041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6;p26">
            <a:hlinkClick r:id="" action="ppaction://noaction" highlightClick="1">
              <a:snd r:embed="rId6" name="eres alegre.wav"/>
            </a:hlinkClick>
            <a:extLst>
              <a:ext uri="{FF2B5EF4-FFF2-40B4-BE49-F238E27FC236}">
                <a16:creationId xmlns:a16="http://schemas.microsoft.com/office/drawing/2014/main" id="{E034BFCB-0288-4166-9636-7DA2D26FF970}"/>
              </a:ext>
            </a:extLst>
          </p:cNvPr>
          <p:cNvSpPr/>
          <p:nvPr/>
        </p:nvSpPr>
        <p:spPr>
          <a:xfrm>
            <a:off x="254001" y="439798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7" name="eres guapa?.wav"/>
            </a:hlinkClick>
            <a:extLst>
              <a:ext uri="{FF2B5EF4-FFF2-40B4-BE49-F238E27FC236}">
                <a16:creationId xmlns:a16="http://schemas.microsoft.com/office/drawing/2014/main" id="{E034BFCB-0288-4166-9636-7DA2D26FF970}"/>
              </a:ext>
            </a:extLst>
          </p:cNvPr>
          <p:cNvSpPr/>
          <p:nvPr/>
        </p:nvSpPr>
        <p:spPr>
          <a:xfrm>
            <a:off x="254000" y="523887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4" name="Title 1"/>
          <p:cNvSpPr>
            <a:spLocks noGrp="1"/>
          </p:cNvSpPr>
          <p:nvPr>
            <p:ph type="title"/>
          </p:nvPr>
        </p:nvSpPr>
        <p:spPr>
          <a:xfrm>
            <a:off x="343077" y="334173"/>
            <a:ext cx="10771755" cy="331391"/>
          </a:xfrm>
        </p:spPr>
        <p:txBody>
          <a:bodyPr>
            <a:noAutofit/>
          </a:bodyPr>
          <a:lstStyle/>
          <a:p>
            <a:r>
              <a:rPr lang="en-GB" sz="2300" b="1" dirty="0" err="1">
                <a:latin typeface="Century Gothic" panose="020B0502020202020204" pitchFamily="34" charset="0"/>
              </a:rPr>
              <a:t>Escucha</a:t>
            </a:r>
            <a:r>
              <a:rPr lang="en-GB" sz="2300" b="1" dirty="0">
                <a:latin typeface="Century Gothic" panose="020B0502020202020204" pitchFamily="34" charset="0"/>
              </a:rPr>
              <a:t> </a:t>
            </a:r>
            <a:r>
              <a:rPr lang="en-GB" sz="2300" b="1" dirty="0" err="1">
                <a:latin typeface="Century Gothic" panose="020B0502020202020204" pitchFamily="34" charset="0"/>
              </a:rPr>
              <a:t>otra</a:t>
            </a:r>
            <a:r>
              <a:rPr lang="en-GB" sz="2300" b="1" dirty="0">
                <a:latin typeface="Century Gothic" panose="020B0502020202020204" pitchFamily="34" charset="0"/>
              </a:rPr>
              <a:t> </a:t>
            </a:r>
            <a:r>
              <a:rPr lang="en-GB" sz="2300" b="1" dirty="0" err="1">
                <a:latin typeface="Century Gothic" panose="020B0502020202020204" pitchFamily="34" charset="0"/>
              </a:rPr>
              <a:t>vez</a:t>
            </a:r>
            <a:r>
              <a:rPr lang="en-GB" sz="2300" b="1" dirty="0">
                <a:latin typeface="Century Gothic" panose="020B0502020202020204" pitchFamily="34" charset="0"/>
              </a:rPr>
              <a:t>. Escribe la </a:t>
            </a:r>
            <a:r>
              <a:rPr lang="en-GB" sz="2300" b="1" dirty="0" err="1">
                <a:latin typeface="Century Gothic" panose="020B0502020202020204" pitchFamily="34" charset="0"/>
              </a:rPr>
              <a:t>frase</a:t>
            </a:r>
            <a:r>
              <a:rPr lang="en-GB" sz="2300" b="1" dirty="0">
                <a:latin typeface="Century Gothic" panose="020B0502020202020204" pitchFamily="34" charset="0"/>
              </a:rPr>
              <a:t> </a:t>
            </a:r>
            <a:r>
              <a:rPr lang="en-GB" sz="2300" b="1" dirty="0" err="1">
                <a:latin typeface="Century Gothic" panose="020B0502020202020204" pitchFamily="34" charset="0"/>
              </a:rPr>
              <a:t>en</a:t>
            </a:r>
            <a:r>
              <a:rPr lang="en-GB" sz="2300" b="1" dirty="0">
                <a:latin typeface="Century Gothic" panose="020B0502020202020204" pitchFamily="34" charset="0"/>
              </a:rPr>
              <a:t> </a:t>
            </a:r>
            <a:r>
              <a:rPr lang="en-GB" sz="2300" b="1" dirty="0" err="1">
                <a:latin typeface="Century Gothic" panose="020B0502020202020204" pitchFamily="34" charset="0"/>
              </a:rPr>
              <a:t>inglés</a:t>
            </a:r>
            <a:r>
              <a:rPr lang="en-GB" sz="2300" b="1" dirty="0">
                <a:latin typeface="Century Gothic" panose="020B0502020202020204" pitchFamily="34" charset="0"/>
              </a:rPr>
              <a:t>. </a:t>
            </a:r>
            <a:br>
              <a:rPr lang="en-GB" sz="2300" b="1" dirty="0">
                <a:latin typeface="Century Gothic" panose="020B0502020202020204" pitchFamily="34" charset="0"/>
              </a:rPr>
            </a:br>
            <a:endParaRPr lang="en-GB" sz="2300" b="1" dirty="0">
              <a:latin typeface="Century Gothic" panose="020B0502020202020204" pitchFamily="34" charset="0"/>
            </a:endParaRPr>
          </a:p>
        </p:txBody>
      </p:sp>
      <p:sp>
        <p:nvSpPr>
          <p:cNvPr id="75" name="TextBox 74"/>
          <p:cNvSpPr txBox="1"/>
          <p:nvPr/>
        </p:nvSpPr>
        <p:spPr>
          <a:xfrm>
            <a:off x="8516203" y="5910460"/>
            <a:ext cx="32345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afirmación</a:t>
            </a:r>
            <a:r>
              <a:rPr lang="en-GB" sz="2000" dirty="0">
                <a:solidFill>
                  <a:schemeClr val="accent1">
                    <a:lumMod val="50000"/>
                  </a:schemeClr>
                </a:solidFill>
                <a:latin typeface="Century Gothic" panose="020B0502020202020204" pitchFamily="34" charset="0"/>
              </a:rPr>
              <a:t> = statement</a:t>
            </a:r>
          </a:p>
        </p:txBody>
      </p:sp>
      <p:sp>
        <p:nvSpPr>
          <p:cNvPr id="77" name="TextBox 76"/>
          <p:cNvSpPr txBox="1"/>
          <p:nvPr/>
        </p:nvSpPr>
        <p:spPr>
          <a:xfrm>
            <a:off x="1392297" y="1935271"/>
            <a:ext cx="541866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Are you nervous (in general)?</a:t>
            </a:r>
          </a:p>
        </p:txBody>
      </p:sp>
      <p:sp>
        <p:nvSpPr>
          <p:cNvPr id="78" name="TextBox 77"/>
          <p:cNvSpPr txBox="1"/>
          <p:nvPr/>
        </p:nvSpPr>
        <p:spPr>
          <a:xfrm>
            <a:off x="1392297" y="2783490"/>
            <a:ext cx="541866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You are happy (in general).</a:t>
            </a:r>
          </a:p>
        </p:txBody>
      </p:sp>
      <p:sp>
        <p:nvSpPr>
          <p:cNvPr id="79" name="TextBox 78"/>
          <p:cNvSpPr txBox="1"/>
          <p:nvPr/>
        </p:nvSpPr>
        <p:spPr>
          <a:xfrm>
            <a:off x="253999" y="609135"/>
            <a:ext cx="6516455" cy="446276"/>
          </a:xfrm>
          <a:prstGeom prst="rect">
            <a:avLst/>
          </a:prstGeom>
          <a:noFill/>
        </p:spPr>
        <p:txBody>
          <a:bodyPr wrap="square" rtlCol="0">
            <a:spAutoFit/>
          </a:bodyPr>
          <a:lstStyle/>
          <a:p>
            <a:r>
              <a:rPr lang="en-GB" sz="2300" b="1" dirty="0">
                <a:solidFill>
                  <a:schemeClr val="accent1">
                    <a:lumMod val="50000"/>
                  </a:schemeClr>
                </a:solidFill>
                <a:latin typeface="Century Gothic" panose="020B0502020202020204" pitchFamily="34" charset="0"/>
              </a:rPr>
              <a:t>¿Es una </a:t>
            </a:r>
            <a:r>
              <a:rPr lang="en-GB" sz="2300" b="1" dirty="0" err="1">
                <a:solidFill>
                  <a:schemeClr val="accent1">
                    <a:lumMod val="50000"/>
                  </a:schemeClr>
                </a:solidFill>
                <a:latin typeface="Century Gothic" panose="020B0502020202020204" pitchFamily="34" charset="0"/>
              </a:rPr>
              <a:t>pregunta</a:t>
            </a:r>
            <a:r>
              <a:rPr lang="en-GB" sz="2300" b="1" dirty="0">
                <a:solidFill>
                  <a:schemeClr val="accent1">
                    <a:lumMod val="50000"/>
                  </a:schemeClr>
                </a:solidFill>
                <a:latin typeface="Century Gothic" panose="020B0502020202020204" pitchFamily="34" charset="0"/>
              </a:rPr>
              <a:t> (P) o una </a:t>
            </a:r>
            <a:r>
              <a:rPr lang="en-GB" sz="2300" b="1" dirty="0" err="1">
                <a:solidFill>
                  <a:schemeClr val="accent1">
                    <a:lumMod val="50000"/>
                  </a:schemeClr>
                </a:solidFill>
                <a:latin typeface="Century Gothic" panose="020B0502020202020204" pitchFamily="34" charset="0"/>
              </a:rPr>
              <a:t>afirmación</a:t>
            </a:r>
            <a:r>
              <a:rPr lang="en-GB" sz="2300" b="1" dirty="0">
                <a:solidFill>
                  <a:schemeClr val="accent1">
                    <a:lumMod val="50000"/>
                  </a:schemeClr>
                </a:solidFill>
                <a:latin typeface="Century Gothic" panose="020B0502020202020204" pitchFamily="34" charset="0"/>
              </a:rPr>
              <a:t> (A)*?</a:t>
            </a:r>
            <a:endParaRPr lang="en-GB" sz="2300" dirty="0">
              <a:solidFill>
                <a:schemeClr val="accent1">
                  <a:lumMod val="50000"/>
                </a:schemeClr>
              </a:solidFill>
            </a:endParaRPr>
          </a:p>
        </p:txBody>
      </p:sp>
      <p:sp>
        <p:nvSpPr>
          <p:cNvPr id="80" name="TextBox 79"/>
          <p:cNvSpPr txBox="1"/>
          <p:nvPr/>
        </p:nvSpPr>
        <p:spPr>
          <a:xfrm>
            <a:off x="1392297" y="3591045"/>
            <a:ext cx="541866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Are you serious (in general)?</a:t>
            </a:r>
          </a:p>
        </p:txBody>
      </p:sp>
      <p:sp>
        <p:nvSpPr>
          <p:cNvPr id="81" name="TextBox 80"/>
          <p:cNvSpPr txBox="1"/>
          <p:nvPr/>
        </p:nvSpPr>
        <p:spPr>
          <a:xfrm>
            <a:off x="1392297" y="4379365"/>
            <a:ext cx="541866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You are cheerful (in general).</a:t>
            </a:r>
          </a:p>
        </p:txBody>
      </p:sp>
      <p:sp>
        <p:nvSpPr>
          <p:cNvPr id="82" name="TextBox 81"/>
          <p:cNvSpPr txBox="1"/>
          <p:nvPr/>
        </p:nvSpPr>
        <p:spPr>
          <a:xfrm>
            <a:off x="1392297" y="5190552"/>
            <a:ext cx="558496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Are you good-looking (in general)?</a:t>
            </a:r>
          </a:p>
        </p:txBody>
      </p:sp>
      <p:sp>
        <p:nvSpPr>
          <p:cNvPr id="83" name="Rounded Rectangular Callout 82"/>
          <p:cNvSpPr/>
          <p:nvPr/>
        </p:nvSpPr>
        <p:spPr>
          <a:xfrm>
            <a:off x="6525665" y="793196"/>
            <a:ext cx="5544970" cy="4815157"/>
          </a:xfrm>
          <a:prstGeom prst="wedgeRoundRectCallout">
            <a:avLst>
              <a:gd name="adj1" fmla="val -32609"/>
              <a:gd name="adj2" fmla="val -55003"/>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solidFill>
                <a:schemeClr val="bg1"/>
              </a:solidFill>
              <a:latin typeface="Century Gothic" panose="020B0502020202020204" pitchFamily="34" charset="0"/>
            </a:endParaRPr>
          </a:p>
          <a:p>
            <a:endParaRPr lang="en-GB" sz="2100" b="1" dirty="0">
              <a:solidFill>
                <a:schemeClr val="bg1"/>
              </a:solidFill>
              <a:latin typeface="Century Gothic" panose="020B0502020202020204" pitchFamily="34" charset="0"/>
            </a:endParaRPr>
          </a:p>
          <a:p>
            <a:r>
              <a:rPr lang="en-GB" sz="2100" b="1" dirty="0">
                <a:solidFill>
                  <a:schemeClr val="bg1"/>
                </a:solidFill>
                <a:latin typeface="Century Gothic" panose="020B0502020202020204" pitchFamily="34" charset="0"/>
              </a:rPr>
              <a:t>Persona A</a:t>
            </a:r>
          </a:p>
          <a:p>
            <a:r>
              <a:rPr lang="en-GB" sz="2100" dirty="0">
                <a:solidFill>
                  <a:schemeClr val="bg1"/>
                </a:solidFill>
                <a:latin typeface="Century Gothic" panose="020B0502020202020204" pitchFamily="34" charset="0"/>
              </a:rPr>
              <a:t>Escribe</a:t>
            </a:r>
            <a:r>
              <a:rPr lang="en-GB" sz="2100" b="1" dirty="0">
                <a:solidFill>
                  <a:schemeClr val="bg1"/>
                </a:solidFill>
                <a:latin typeface="Century Gothic" panose="020B0502020202020204" pitchFamily="34" charset="0"/>
              </a:rPr>
              <a:t> </a:t>
            </a:r>
            <a:r>
              <a:rPr lang="en-GB" sz="2100" dirty="0">
                <a:solidFill>
                  <a:schemeClr val="bg1"/>
                </a:solidFill>
                <a:latin typeface="Century Gothic" panose="020B0502020202020204" pitchFamily="34" charset="0"/>
              </a:rPr>
              <a:t>6 frases con ‘eres + </a:t>
            </a:r>
            <a:r>
              <a:rPr lang="en-GB" sz="2100" dirty="0" err="1">
                <a:solidFill>
                  <a:schemeClr val="bg1"/>
                </a:solidFill>
                <a:latin typeface="Century Gothic" panose="020B0502020202020204" pitchFamily="34" charset="0"/>
              </a:rPr>
              <a:t>adjetivo</a:t>
            </a:r>
            <a:r>
              <a:rPr lang="en-GB" sz="2100" dirty="0">
                <a:solidFill>
                  <a:schemeClr val="bg1"/>
                </a:solidFill>
                <a:latin typeface="Century Gothic" panose="020B0502020202020204" pitchFamily="34" charset="0"/>
              </a:rPr>
              <a:t>’.</a:t>
            </a:r>
          </a:p>
          <a:p>
            <a:r>
              <a:rPr lang="en-GB" sz="2100" dirty="0">
                <a:solidFill>
                  <a:schemeClr val="bg1"/>
                </a:solidFill>
                <a:latin typeface="Century Gothic" panose="020B0502020202020204" pitchFamily="34" charset="0"/>
              </a:rPr>
              <a:t>3 x </a:t>
            </a:r>
            <a:r>
              <a:rPr lang="en-GB" sz="2100" dirty="0" err="1">
                <a:solidFill>
                  <a:schemeClr val="bg1"/>
                </a:solidFill>
                <a:latin typeface="Century Gothic" panose="020B0502020202020204" pitchFamily="34" charset="0"/>
              </a:rPr>
              <a:t>preguntas</a:t>
            </a:r>
            <a:r>
              <a:rPr lang="en-GB" sz="2100" dirty="0">
                <a:solidFill>
                  <a:schemeClr val="bg1"/>
                </a:solidFill>
                <a:latin typeface="Century Gothic" panose="020B0502020202020204" pitchFamily="34" charset="0"/>
              </a:rPr>
              <a:t> (i.e. Are you…?)</a:t>
            </a:r>
          </a:p>
          <a:p>
            <a:r>
              <a:rPr lang="en-GB" sz="2100" dirty="0">
                <a:solidFill>
                  <a:schemeClr val="bg1"/>
                </a:solidFill>
                <a:latin typeface="Century Gothic" panose="020B0502020202020204" pitchFamily="34" charset="0"/>
              </a:rPr>
              <a:t>3 x </a:t>
            </a:r>
            <a:r>
              <a:rPr lang="en-GB" sz="2100" dirty="0" err="1">
                <a:solidFill>
                  <a:schemeClr val="bg1"/>
                </a:solidFill>
                <a:latin typeface="Century Gothic" panose="020B0502020202020204" pitchFamily="34" charset="0"/>
              </a:rPr>
              <a:t>afirmaciones</a:t>
            </a:r>
            <a:r>
              <a:rPr lang="en-GB" sz="2100" dirty="0">
                <a:solidFill>
                  <a:schemeClr val="bg1"/>
                </a:solidFill>
                <a:latin typeface="Century Gothic" panose="020B0502020202020204" pitchFamily="34" charset="0"/>
              </a:rPr>
              <a:t> (i.e. You are…)</a:t>
            </a:r>
          </a:p>
          <a:p>
            <a:endParaRPr lang="en-GB" sz="2100" dirty="0">
              <a:solidFill>
                <a:schemeClr val="bg1"/>
              </a:solidFill>
              <a:latin typeface="Century Gothic" panose="020B0502020202020204" pitchFamily="34" charset="0"/>
            </a:endParaRPr>
          </a:p>
          <a:p>
            <a:r>
              <a:rPr lang="en-GB" sz="2100" dirty="0">
                <a:solidFill>
                  <a:schemeClr val="bg1"/>
                </a:solidFill>
                <a:latin typeface="Century Gothic" panose="020B0502020202020204" pitchFamily="34" charset="0"/>
              </a:rPr>
              <a:t>Say them aloud in random order to your partner. </a:t>
            </a:r>
            <a:r>
              <a:rPr lang="en-GB" sz="2100" b="1" dirty="0">
                <a:solidFill>
                  <a:schemeClr val="bg1"/>
                </a:solidFill>
                <a:latin typeface="Century Gothic" panose="020B0502020202020204" pitchFamily="34" charset="0"/>
              </a:rPr>
              <a:t>Use correct intonation</a:t>
            </a:r>
            <a:r>
              <a:rPr lang="en-GB" sz="2100" dirty="0">
                <a:solidFill>
                  <a:schemeClr val="bg1"/>
                </a:solidFill>
                <a:latin typeface="Century Gothic" panose="020B0502020202020204" pitchFamily="34" charset="0"/>
              </a:rPr>
              <a:t>.</a:t>
            </a:r>
          </a:p>
          <a:p>
            <a:endParaRPr lang="en-GB" sz="2100" dirty="0">
              <a:solidFill>
                <a:schemeClr val="bg1"/>
              </a:solidFill>
              <a:latin typeface="Century Gothic" panose="020B0502020202020204" pitchFamily="34" charset="0"/>
            </a:endParaRPr>
          </a:p>
          <a:p>
            <a:r>
              <a:rPr lang="en-GB" sz="2100" b="1" dirty="0">
                <a:solidFill>
                  <a:schemeClr val="bg1"/>
                </a:solidFill>
                <a:latin typeface="Century Gothic" panose="020B0502020202020204" pitchFamily="34" charset="0"/>
              </a:rPr>
              <a:t>Persona B: </a:t>
            </a:r>
            <a:r>
              <a:rPr lang="en-GB" sz="2100" dirty="0">
                <a:solidFill>
                  <a:schemeClr val="bg1"/>
                </a:solidFill>
                <a:latin typeface="Century Gothic" panose="020B0502020202020204" pitchFamily="34" charset="0"/>
              </a:rPr>
              <a:t>Escribe 1-6. </a:t>
            </a:r>
          </a:p>
          <a:p>
            <a:r>
              <a:rPr lang="en-GB" sz="2100" dirty="0">
                <a:solidFill>
                  <a:schemeClr val="bg1"/>
                </a:solidFill>
                <a:latin typeface="Century Gothic" panose="020B0502020202020204" pitchFamily="34" charset="0"/>
              </a:rPr>
              <a:t>Escribe ‘P’ </a:t>
            </a:r>
            <a:r>
              <a:rPr lang="en-GB" sz="2100" dirty="0" err="1">
                <a:solidFill>
                  <a:schemeClr val="bg1"/>
                </a:solidFill>
                <a:latin typeface="Century Gothic" panose="020B0502020202020204" pitchFamily="34" charset="0"/>
              </a:rPr>
              <a:t>si</a:t>
            </a:r>
            <a:r>
              <a:rPr lang="en-GB" sz="2100" dirty="0">
                <a:solidFill>
                  <a:schemeClr val="bg1"/>
                </a:solidFill>
                <a:latin typeface="Century Gothic" panose="020B0502020202020204" pitchFamily="34" charset="0"/>
              </a:rPr>
              <a:t> </a:t>
            </a:r>
            <a:r>
              <a:rPr lang="en-GB" sz="2100" dirty="0" err="1">
                <a:solidFill>
                  <a:schemeClr val="bg1"/>
                </a:solidFill>
                <a:latin typeface="Century Gothic" panose="020B0502020202020204" pitchFamily="34" charset="0"/>
              </a:rPr>
              <a:t>es</a:t>
            </a:r>
            <a:r>
              <a:rPr lang="en-GB" sz="2100" dirty="0">
                <a:solidFill>
                  <a:schemeClr val="bg1"/>
                </a:solidFill>
                <a:latin typeface="Century Gothic" panose="020B0502020202020204" pitchFamily="34" charset="0"/>
              </a:rPr>
              <a:t> una </a:t>
            </a:r>
            <a:r>
              <a:rPr lang="en-GB" sz="2100" dirty="0" err="1">
                <a:solidFill>
                  <a:schemeClr val="bg1"/>
                </a:solidFill>
                <a:latin typeface="Century Gothic" panose="020B0502020202020204" pitchFamily="34" charset="0"/>
              </a:rPr>
              <a:t>pregunta</a:t>
            </a:r>
            <a:r>
              <a:rPr lang="en-GB" sz="2100" dirty="0">
                <a:solidFill>
                  <a:schemeClr val="bg1"/>
                </a:solidFill>
                <a:latin typeface="Century Gothic" panose="020B0502020202020204" pitchFamily="34" charset="0"/>
              </a:rPr>
              <a:t>. </a:t>
            </a:r>
          </a:p>
          <a:p>
            <a:r>
              <a:rPr lang="en-GB" sz="2100" dirty="0">
                <a:solidFill>
                  <a:schemeClr val="bg1"/>
                </a:solidFill>
                <a:latin typeface="Century Gothic" panose="020B0502020202020204" pitchFamily="34" charset="0"/>
              </a:rPr>
              <a:t>Escribe ‘A’ </a:t>
            </a:r>
            <a:r>
              <a:rPr lang="en-GB" sz="2100" dirty="0" err="1">
                <a:solidFill>
                  <a:schemeClr val="bg1"/>
                </a:solidFill>
                <a:latin typeface="Century Gothic" panose="020B0502020202020204" pitchFamily="34" charset="0"/>
              </a:rPr>
              <a:t>si</a:t>
            </a:r>
            <a:r>
              <a:rPr lang="en-GB" sz="2100" dirty="0">
                <a:solidFill>
                  <a:schemeClr val="bg1"/>
                </a:solidFill>
                <a:latin typeface="Century Gothic" panose="020B0502020202020204" pitchFamily="34" charset="0"/>
              </a:rPr>
              <a:t> </a:t>
            </a:r>
            <a:r>
              <a:rPr lang="en-GB" sz="2100" dirty="0" err="1">
                <a:solidFill>
                  <a:schemeClr val="bg1"/>
                </a:solidFill>
                <a:latin typeface="Century Gothic" panose="020B0502020202020204" pitchFamily="34" charset="0"/>
              </a:rPr>
              <a:t>es</a:t>
            </a:r>
            <a:r>
              <a:rPr lang="en-GB" sz="2100" dirty="0">
                <a:solidFill>
                  <a:schemeClr val="bg1"/>
                </a:solidFill>
                <a:latin typeface="Century Gothic" panose="020B0502020202020204" pitchFamily="34" charset="0"/>
              </a:rPr>
              <a:t> una </a:t>
            </a:r>
            <a:r>
              <a:rPr lang="en-GB" sz="2100" dirty="0" err="1">
                <a:solidFill>
                  <a:schemeClr val="bg1"/>
                </a:solidFill>
                <a:latin typeface="Century Gothic" panose="020B0502020202020204" pitchFamily="34" charset="0"/>
              </a:rPr>
              <a:t>afirmación</a:t>
            </a:r>
            <a:r>
              <a:rPr lang="en-GB" sz="2100" dirty="0">
                <a:solidFill>
                  <a:schemeClr val="bg1"/>
                </a:solidFill>
                <a:latin typeface="Century Gothic" panose="020B0502020202020204" pitchFamily="34" charset="0"/>
              </a:rPr>
              <a:t>.</a:t>
            </a:r>
          </a:p>
          <a:p>
            <a:endParaRPr lang="en-GB" sz="2100" dirty="0">
              <a:solidFill>
                <a:schemeClr val="bg1"/>
              </a:solidFill>
              <a:latin typeface="Century Gothic" panose="020B0502020202020204" pitchFamily="34" charset="0"/>
            </a:endParaRPr>
          </a:p>
          <a:p>
            <a:r>
              <a:rPr lang="en-GB" sz="2100">
                <a:solidFill>
                  <a:schemeClr val="bg1"/>
                </a:solidFill>
                <a:latin typeface="Century Gothic" panose="020B0502020202020204" pitchFamily="34" charset="0"/>
              </a:rPr>
              <a:t>Luego </a:t>
            </a:r>
            <a:r>
              <a:rPr lang="en-GB" sz="2100" dirty="0" err="1">
                <a:solidFill>
                  <a:schemeClr val="bg1"/>
                </a:solidFill>
                <a:latin typeface="Century Gothic" panose="020B0502020202020204" pitchFamily="34" charset="0"/>
              </a:rPr>
              <a:t>comprueba</a:t>
            </a:r>
            <a:r>
              <a:rPr lang="en-GB" sz="2100" dirty="0">
                <a:solidFill>
                  <a:schemeClr val="bg1"/>
                </a:solidFill>
                <a:latin typeface="Century Gothic" panose="020B0502020202020204" pitchFamily="34" charset="0"/>
              </a:rPr>
              <a:t> las </a:t>
            </a:r>
            <a:r>
              <a:rPr lang="en-GB" sz="2100" dirty="0" err="1">
                <a:solidFill>
                  <a:schemeClr val="bg1"/>
                </a:solidFill>
                <a:latin typeface="Century Gothic" panose="020B0502020202020204" pitchFamily="34" charset="0"/>
              </a:rPr>
              <a:t>respuestas</a:t>
            </a:r>
            <a:r>
              <a:rPr lang="en-GB" sz="2100" dirty="0">
                <a:solidFill>
                  <a:schemeClr val="bg1"/>
                </a:solidFill>
                <a:latin typeface="Century Gothic" panose="020B0502020202020204" pitchFamily="34" charset="0"/>
              </a:rPr>
              <a:t>.</a:t>
            </a:r>
          </a:p>
          <a:p>
            <a:endParaRPr lang="en-GB" sz="2200" dirty="0">
              <a:solidFill>
                <a:schemeClr val="bg1"/>
              </a:solidFill>
              <a:latin typeface="Century Gothic" panose="020B0502020202020204" pitchFamily="34" charset="0"/>
            </a:endParaRPr>
          </a:p>
          <a:p>
            <a:endParaRPr lang="en-GB" sz="2200" dirty="0">
              <a:solidFill>
                <a:schemeClr val="bg1"/>
              </a:solidFill>
              <a:latin typeface="Century Gothic" panose="020B0502020202020204" pitchFamily="34" charset="0"/>
            </a:endParaRPr>
          </a:p>
        </p:txBody>
      </p:sp>
      <p:sp>
        <p:nvSpPr>
          <p:cNvPr id="2" name="TextBox 1"/>
          <p:cNvSpPr txBox="1"/>
          <p:nvPr/>
        </p:nvSpPr>
        <p:spPr>
          <a:xfrm>
            <a:off x="933063" y="1943440"/>
            <a:ext cx="4488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a:t>
            </a:r>
          </a:p>
        </p:txBody>
      </p:sp>
      <p:sp>
        <p:nvSpPr>
          <p:cNvPr id="20" name="TextBox 19"/>
          <p:cNvSpPr txBox="1"/>
          <p:nvPr/>
        </p:nvSpPr>
        <p:spPr>
          <a:xfrm>
            <a:off x="933063" y="2745401"/>
            <a:ext cx="4488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a:t>
            </a:r>
          </a:p>
        </p:txBody>
      </p:sp>
      <p:sp>
        <p:nvSpPr>
          <p:cNvPr id="21" name="TextBox 20"/>
          <p:cNvSpPr txBox="1"/>
          <p:nvPr/>
        </p:nvSpPr>
        <p:spPr>
          <a:xfrm>
            <a:off x="933063" y="3589497"/>
            <a:ext cx="4488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a:t>
            </a:r>
          </a:p>
        </p:txBody>
      </p:sp>
      <p:sp>
        <p:nvSpPr>
          <p:cNvPr id="22" name="TextBox 21"/>
          <p:cNvSpPr txBox="1"/>
          <p:nvPr/>
        </p:nvSpPr>
        <p:spPr>
          <a:xfrm>
            <a:off x="943401" y="4374721"/>
            <a:ext cx="4488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a:t>
            </a:r>
          </a:p>
        </p:txBody>
      </p:sp>
      <p:sp>
        <p:nvSpPr>
          <p:cNvPr id="23" name="TextBox 22"/>
          <p:cNvSpPr txBox="1"/>
          <p:nvPr/>
        </p:nvSpPr>
        <p:spPr>
          <a:xfrm>
            <a:off x="943401" y="5189863"/>
            <a:ext cx="4488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a:t>
            </a:r>
          </a:p>
        </p:txBody>
      </p:sp>
      <p:sp>
        <p:nvSpPr>
          <p:cNvPr id="3" name="TextBox 2"/>
          <p:cNvSpPr txBox="1"/>
          <p:nvPr/>
        </p:nvSpPr>
        <p:spPr>
          <a:xfrm>
            <a:off x="933063" y="1330373"/>
            <a:ext cx="448707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Cómo</a:t>
            </a:r>
            <a:r>
              <a:rPr lang="en-GB" sz="2000" b="1" dirty="0">
                <a:solidFill>
                  <a:schemeClr val="accent1">
                    <a:lumMod val="50000"/>
                  </a:schemeClr>
                </a:solidFill>
                <a:latin typeface="Century Gothic" panose="020B0502020202020204" pitchFamily="34" charset="0"/>
              </a:rPr>
              <a:t> se dice </a:t>
            </a:r>
            <a:r>
              <a:rPr lang="en-GB" sz="2000" b="1" dirty="0" err="1">
                <a:solidFill>
                  <a:schemeClr val="accent1">
                    <a:lumMod val="50000"/>
                  </a:schemeClr>
                </a:solidFill>
                <a:latin typeface="Century Gothic" panose="020B0502020202020204" pitchFamily="34" charset="0"/>
              </a:rPr>
              <a:t>en</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inglés</a:t>
            </a:r>
            <a:r>
              <a:rPr lang="en-GB" sz="2000" b="1" dirty="0">
                <a:solidFill>
                  <a:schemeClr val="accent1">
                    <a:lumMod val="50000"/>
                  </a:schemeClr>
                </a:solidFill>
                <a:latin typeface="Century Gothic" panose="020B0502020202020204" pitchFamily="34" charset="0"/>
              </a:rPr>
              <a:t>?</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8345714" y="258166"/>
            <a:ext cx="3582429"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176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fade">
                                      <p:cBhvr>
                                        <p:cTn id="41" dur="500"/>
                                        <p:tgtEl>
                                          <p:spTgt spid="8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80" grpId="0"/>
      <p:bldP spid="81" grpId="0"/>
      <p:bldP spid="82" grpId="0"/>
      <p:bldP spid="83" grpId="0" animBg="1"/>
      <p:bldP spid="2" grpId="0"/>
      <p:bldP spid="20" grpId="0"/>
      <p:bldP spid="21" grpId="0"/>
      <p:bldP spid="22" grpId="0"/>
      <p:bldP spid="2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0"/>
            <a:ext cx="10515600" cy="1325563"/>
          </a:xfrm>
        </p:spPr>
        <p:txBody>
          <a:bodyPr>
            <a:normAutofit/>
          </a:bodyPr>
          <a:lstStyle/>
          <a:p>
            <a:r>
              <a:rPr lang="en-GB" sz="3200" b="1" dirty="0">
                <a:solidFill>
                  <a:schemeClr val="accent1">
                    <a:lumMod val="50000"/>
                  </a:schemeClr>
                </a:solidFill>
                <a:latin typeface="Century Gothic" panose="020B0502020202020204" pitchFamily="34" charset="0"/>
              </a:rPr>
              <a:t>La entrevista de trabajo</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4995"/>
          <a:stretch/>
        </p:blipFill>
        <p:spPr>
          <a:xfrm>
            <a:off x="5400675" y="24157"/>
            <a:ext cx="1671834" cy="1804930"/>
          </a:xfrm>
          <a:prstGeom prst="rect">
            <a:avLst/>
          </a:prstGeom>
        </p:spPr>
      </p:pic>
      <p:pic>
        <p:nvPicPr>
          <p:cNvPr id="6" name="Google Shape;81;p14" descr="http://www.clker.com/cliparts/i/k/z/W/L/7/teacher-manager-between-chair-and-desk-md.png"/>
          <p:cNvPicPr preferRelativeResize="0"/>
          <p:nvPr/>
        </p:nvPicPr>
        <p:blipFill rotWithShape="1">
          <a:blip r:embed="rId4">
            <a:alphaModFix/>
          </a:blip>
          <a:srcRect/>
          <a:stretch/>
        </p:blipFill>
        <p:spPr>
          <a:xfrm>
            <a:off x="7139184" y="254778"/>
            <a:ext cx="2131201" cy="1654781"/>
          </a:xfrm>
          <a:prstGeom prst="rect">
            <a:avLst/>
          </a:prstGeom>
          <a:noFill/>
          <a:ln>
            <a:noFill/>
          </a:ln>
        </p:spPr>
      </p:pic>
      <p:sp>
        <p:nvSpPr>
          <p:cNvPr id="7" name="TextBox 6"/>
          <p:cNvSpPr txBox="1"/>
          <p:nvPr/>
        </p:nvSpPr>
        <p:spPr>
          <a:xfrm>
            <a:off x="546683" y="2136049"/>
            <a:ext cx="770890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Eres el director/la directora de la escuela.</a:t>
            </a:r>
          </a:p>
        </p:txBody>
      </p:sp>
      <p:sp>
        <p:nvSpPr>
          <p:cNvPr id="8" name="TextBox 7"/>
          <p:cNvSpPr txBox="1"/>
          <p:nvPr/>
        </p:nvSpPr>
        <p:spPr>
          <a:xfrm>
            <a:off x="546682" y="2639573"/>
            <a:ext cx="112910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You’re interviewing candidates for a new job. Your partner is one of them!</a:t>
            </a:r>
          </a:p>
        </p:txBody>
      </p:sp>
      <p:sp>
        <p:nvSpPr>
          <p:cNvPr id="11" name="Title 1"/>
          <p:cNvSpPr txBox="1">
            <a:spLocks/>
          </p:cNvSpPr>
          <p:nvPr/>
        </p:nvSpPr>
        <p:spPr>
          <a:xfrm>
            <a:off x="142875" y="492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dirty="0">
                <a:solidFill>
                  <a:schemeClr val="accent1">
                    <a:lumMod val="50000"/>
                  </a:schemeClr>
                </a:solidFill>
                <a:latin typeface="Century Gothic" panose="020B0502020202020204" pitchFamily="34" charset="0"/>
              </a:rPr>
              <a:t>(The job interview)</a:t>
            </a:r>
          </a:p>
        </p:txBody>
      </p:sp>
      <p:sp>
        <p:nvSpPr>
          <p:cNvPr id="12" name="TextBox 11"/>
          <p:cNvSpPr txBox="1"/>
          <p:nvPr/>
        </p:nvSpPr>
        <p:spPr>
          <a:xfrm>
            <a:off x="13283" y="1702655"/>
            <a:ext cx="82550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a:t>
            </a:r>
          </a:p>
        </p:txBody>
      </p:sp>
      <p:sp>
        <p:nvSpPr>
          <p:cNvPr id="13" name="TextBox 12"/>
          <p:cNvSpPr txBox="1"/>
          <p:nvPr/>
        </p:nvSpPr>
        <p:spPr>
          <a:xfrm>
            <a:off x="546680" y="3143834"/>
            <a:ext cx="1172329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To find out who, ask your partner questions with ‘estás’ or ‘eres’ + adjective.</a:t>
            </a:r>
          </a:p>
        </p:txBody>
      </p:sp>
      <p:sp>
        <p:nvSpPr>
          <p:cNvPr id="14" name="TextBox 13"/>
          <p:cNvSpPr txBox="1"/>
          <p:nvPr/>
        </p:nvSpPr>
        <p:spPr>
          <a:xfrm>
            <a:off x="13283" y="4232382"/>
            <a:ext cx="82550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a:t>
            </a:r>
          </a:p>
        </p:txBody>
      </p:sp>
      <p:sp>
        <p:nvSpPr>
          <p:cNvPr id="15" name="TextBox 14"/>
          <p:cNvSpPr txBox="1"/>
          <p:nvPr/>
        </p:nvSpPr>
        <p:spPr>
          <a:xfrm>
            <a:off x="546680" y="4712163"/>
            <a:ext cx="1164531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Eres el candidato/la candidata. Choose one person but </a:t>
            </a:r>
            <a:r>
              <a:rPr lang="en-GB" sz="2400" b="1" dirty="0">
                <a:solidFill>
                  <a:schemeClr val="accent1">
                    <a:lumMod val="50000"/>
                  </a:schemeClr>
                </a:solidFill>
                <a:latin typeface="Century Gothic" panose="020B0502020202020204" pitchFamily="34" charset="0"/>
              </a:rPr>
              <a:t>don’t say who</a:t>
            </a:r>
            <a:r>
              <a:rPr lang="en-GB" sz="2400" dirty="0">
                <a:solidFill>
                  <a:schemeClr val="accent1">
                    <a:lumMod val="50000"/>
                  </a:schemeClr>
                </a:solidFill>
                <a:latin typeface="Century Gothic" panose="020B0502020202020204" pitchFamily="34" charset="0"/>
              </a:rPr>
              <a:t>!</a:t>
            </a:r>
          </a:p>
        </p:txBody>
      </p:sp>
      <p:sp>
        <p:nvSpPr>
          <p:cNvPr id="16" name="TextBox 15"/>
          <p:cNvSpPr txBox="1"/>
          <p:nvPr/>
        </p:nvSpPr>
        <p:spPr>
          <a:xfrm>
            <a:off x="546681" y="5161253"/>
            <a:ext cx="1129101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Answer your partner’s questions with ‘soy’ or ‘estoy’ + adjective. </a:t>
            </a:r>
          </a:p>
        </p:txBody>
      </p:sp>
      <p:sp>
        <p:nvSpPr>
          <p:cNvPr id="17" name="TextBox 16"/>
          <p:cNvSpPr txBox="1"/>
          <p:nvPr/>
        </p:nvSpPr>
        <p:spPr>
          <a:xfrm>
            <a:off x="95830" y="5825191"/>
            <a:ext cx="12096170" cy="430887"/>
          </a:xfrm>
          <a:prstGeom prst="rect">
            <a:avLst/>
          </a:prstGeom>
          <a:noFill/>
        </p:spPr>
        <p:txBody>
          <a:bodyPr wrap="square" rtlCol="0">
            <a:spAutoFit/>
          </a:bodyPr>
          <a:lstStyle/>
          <a:p>
            <a:r>
              <a:rPr lang="en-GB" sz="2200" b="1" i="1" dirty="0">
                <a:solidFill>
                  <a:srgbClr val="E25B00"/>
                </a:solidFill>
                <a:latin typeface="Century Gothic" panose="020B0502020202020204" pitchFamily="34" charset="0"/>
              </a:rPr>
              <a:t>Pay attention to the </a:t>
            </a:r>
            <a:r>
              <a:rPr lang="en-GB" sz="2200" b="1" i="1">
                <a:solidFill>
                  <a:srgbClr val="E25B00"/>
                </a:solidFill>
                <a:latin typeface="Century Gothic" panose="020B0502020202020204" pitchFamily="34" charset="0"/>
              </a:rPr>
              <a:t>verb – state </a:t>
            </a:r>
            <a:r>
              <a:rPr lang="en-GB" sz="2200" b="1" i="1" dirty="0">
                <a:solidFill>
                  <a:srgbClr val="E25B00"/>
                </a:solidFill>
                <a:latin typeface="Century Gothic" panose="020B0502020202020204" pitchFamily="34" charset="0"/>
              </a:rPr>
              <a:t>(</a:t>
            </a:r>
            <a:r>
              <a:rPr lang="en-GB" sz="2200" b="1" i="1" dirty="0" err="1">
                <a:solidFill>
                  <a:srgbClr val="E25B00"/>
                </a:solidFill>
                <a:latin typeface="Century Gothic" panose="020B0502020202020204" pitchFamily="34" charset="0"/>
              </a:rPr>
              <a:t>estoy</a:t>
            </a:r>
            <a:r>
              <a:rPr lang="en-GB" sz="2200" b="1" i="1" dirty="0">
                <a:solidFill>
                  <a:srgbClr val="E25B00"/>
                </a:solidFill>
                <a:latin typeface="Century Gothic" panose="020B0502020202020204" pitchFamily="34" charset="0"/>
              </a:rPr>
              <a:t>, estás) or permanent trait (soy, eres)?</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9434932" y="258166"/>
            <a:ext cx="249321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4785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4" y="-28842"/>
            <a:ext cx="10515600" cy="581159"/>
          </a:xfrm>
        </p:spPr>
        <p:txBody>
          <a:bodyPr>
            <a:noAutofit/>
          </a:bodyPr>
          <a:lstStyle/>
          <a:p>
            <a:r>
              <a:rPr lang="en-GB" sz="2800" b="1" dirty="0">
                <a:solidFill>
                  <a:schemeClr val="accent1">
                    <a:lumMod val="50000"/>
                  </a:schemeClr>
                </a:solidFill>
                <a:latin typeface="Century Gothic" panose="020B0502020202020204" pitchFamily="34" charset="0"/>
              </a:rPr>
              <a:t>Un ejemplo</a:t>
            </a:r>
          </a:p>
        </p:txBody>
      </p:sp>
      <p:sp>
        <p:nvSpPr>
          <p:cNvPr id="3" name="Rounded Rectangular Callout 2"/>
          <p:cNvSpPr/>
          <p:nvPr/>
        </p:nvSpPr>
        <p:spPr>
          <a:xfrm>
            <a:off x="2398213" y="3545391"/>
            <a:ext cx="2562446" cy="1197848"/>
          </a:xfrm>
          <a:prstGeom prst="wedgeRoundRectCallout">
            <a:avLst>
              <a:gd name="adj1" fmla="val -63572"/>
              <a:gd name="adj2" fmla="val -42241"/>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¿Estás serio?</a:t>
            </a:r>
          </a:p>
        </p:txBody>
      </p:sp>
      <p:sp>
        <p:nvSpPr>
          <p:cNvPr id="4" name="Rounded Rectangular Callout 3"/>
          <p:cNvSpPr/>
          <p:nvPr/>
        </p:nvSpPr>
        <p:spPr>
          <a:xfrm>
            <a:off x="6349909" y="3731785"/>
            <a:ext cx="2562446" cy="1309706"/>
          </a:xfrm>
          <a:prstGeom prst="wedgeRoundRectCallout">
            <a:avLst>
              <a:gd name="adj1" fmla="val 71091"/>
              <a:gd name="adj2" fmla="val -5685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 </a:t>
            </a:r>
            <a:r>
              <a:rPr lang="en-GB" sz="2000" b="1" u="sng" dirty="0">
                <a:solidFill>
                  <a:schemeClr val="bg1"/>
                </a:solidFill>
                <a:latin typeface="Century Gothic" panose="020B0502020202020204" pitchFamily="34" charset="0"/>
              </a:rPr>
              <a:t>Soy</a:t>
            </a:r>
            <a:r>
              <a:rPr lang="en-GB" sz="2000" dirty="0">
                <a:solidFill>
                  <a:schemeClr val="bg1"/>
                </a:solidFill>
                <a:latin typeface="Century Gothic" panose="020B0502020202020204" pitchFamily="34" charset="0"/>
              </a:rPr>
              <a:t> serio.</a:t>
            </a:r>
          </a:p>
          <a:p>
            <a:pPr algn="ctr"/>
            <a:endParaRPr lang="en-GB" sz="2000" dirty="0">
              <a:solidFill>
                <a:schemeClr val="bg1"/>
              </a:solidFill>
              <a:latin typeface="Century Gothic" panose="020B0502020202020204" pitchFamily="34" charset="0"/>
            </a:endParaRPr>
          </a:p>
          <a:p>
            <a:pPr algn="ctr"/>
            <a:r>
              <a:rPr lang="en-GB" sz="2000" dirty="0">
                <a:solidFill>
                  <a:schemeClr val="bg1"/>
                </a:solidFill>
                <a:latin typeface="Century Gothic" panose="020B0502020202020204" pitchFamily="34" charset="0"/>
              </a:rPr>
              <a:t>¿Eres feliz?</a:t>
            </a:r>
          </a:p>
        </p:txBody>
      </p:sp>
      <p:sp>
        <p:nvSpPr>
          <p:cNvPr id="5" name="TextBox 4"/>
          <p:cNvSpPr txBox="1"/>
          <p:nvPr/>
        </p:nvSpPr>
        <p:spPr>
          <a:xfrm>
            <a:off x="47396" y="3201460"/>
            <a:ext cx="3390015"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Persona A </a:t>
            </a:r>
            <a:r>
              <a:rPr lang="en-GB" b="1" dirty="0" err="1">
                <a:solidFill>
                  <a:schemeClr val="accent1">
                    <a:lumMod val="50000"/>
                  </a:schemeClr>
                </a:solidFill>
                <a:latin typeface="Century Gothic" panose="020B0502020202020204" pitchFamily="34" charset="0"/>
              </a:rPr>
              <a:t>es</a:t>
            </a:r>
            <a:r>
              <a:rPr lang="en-GB" b="1" dirty="0">
                <a:solidFill>
                  <a:schemeClr val="accent1">
                    <a:lumMod val="50000"/>
                  </a:schemeClr>
                </a:solidFill>
                <a:latin typeface="Century Gothic" panose="020B0502020202020204" pitchFamily="34" charset="0"/>
              </a:rPr>
              <a:t> el candidato E.</a:t>
            </a:r>
          </a:p>
        </p:txBody>
      </p:sp>
      <p:sp>
        <p:nvSpPr>
          <p:cNvPr id="6" name="Rectangle 5"/>
          <p:cNvSpPr/>
          <p:nvPr/>
        </p:nvSpPr>
        <p:spPr>
          <a:xfrm>
            <a:off x="1978724" y="469423"/>
            <a:ext cx="3683000"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964" y="512424"/>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770620" y="446691"/>
            <a:ext cx="208876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E</a:t>
            </a:r>
          </a:p>
        </p:txBody>
      </p:sp>
      <p:sp>
        <p:nvSpPr>
          <p:cNvPr id="9" name="TextBox 8"/>
          <p:cNvSpPr txBox="1"/>
          <p:nvPr/>
        </p:nvSpPr>
        <p:spPr>
          <a:xfrm>
            <a:off x="1958018" y="696381"/>
            <a:ext cx="210282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today</a:t>
            </a:r>
          </a:p>
        </p:txBody>
      </p:sp>
      <p:sp>
        <p:nvSpPr>
          <p:cNvPr id="10" name="TextBox 9"/>
          <p:cNvSpPr txBox="1"/>
          <p:nvPr/>
        </p:nvSpPr>
        <p:spPr>
          <a:xfrm>
            <a:off x="1946559" y="1041453"/>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today</a:t>
            </a:r>
          </a:p>
        </p:txBody>
      </p:sp>
      <p:sp>
        <p:nvSpPr>
          <p:cNvPr id="11" name="TextBox 10"/>
          <p:cNvSpPr txBox="1"/>
          <p:nvPr/>
        </p:nvSpPr>
        <p:spPr>
          <a:xfrm>
            <a:off x="1978724" y="1400359"/>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in general</a:t>
            </a:r>
          </a:p>
        </p:txBody>
      </p:sp>
      <p:sp>
        <p:nvSpPr>
          <p:cNvPr id="12" name="TextBox 11"/>
          <p:cNvSpPr txBox="1"/>
          <p:nvPr/>
        </p:nvSpPr>
        <p:spPr>
          <a:xfrm>
            <a:off x="1978723" y="1735005"/>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today</a:t>
            </a:r>
          </a:p>
        </p:txBody>
      </p:sp>
      <p:sp>
        <p:nvSpPr>
          <p:cNvPr id="13" name="TextBox 12"/>
          <p:cNvSpPr txBox="1"/>
          <p:nvPr/>
        </p:nvSpPr>
        <p:spPr>
          <a:xfrm>
            <a:off x="1968371" y="2068832"/>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in general</a:t>
            </a:r>
          </a:p>
        </p:txBody>
      </p:sp>
      <p:sp>
        <p:nvSpPr>
          <p:cNvPr id="14" name="TextBox 13"/>
          <p:cNvSpPr txBox="1"/>
          <p:nvPr/>
        </p:nvSpPr>
        <p:spPr>
          <a:xfrm>
            <a:off x="1978723" y="2375248"/>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in general</a:t>
            </a:r>
          </a:p>
        </p:txBody>
      </p:sp>
      <p:sp>
        <p:nvSpPr>
          <p:cNvPr id="15" name="TextBox 14"/>
          <p:cNvSpPr txBox="1"/>
          <p:nvPr/>
        </p:nvSpPr>
        <p:spPr>
          <a:xfrm>
            <a:off x="1978723" y="2698510"/>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today</a:t>
            </a:r>
          </a:p>
        </p:txBody>
      </p:sp>
      <p:sp>
        <p:nvSpPr>
          <p:cNvPr id="16" name="TextBox 15"/>
          <p:cNvSpPr txBox="1"/>
          <p:nvPr/>
        </p:nvSpPr>
        <p:spPr>
          <a:xfrm>
            <a:off x="9201502" y="392636"/>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17" name="Rectangle 16"/>
          <p:cNvSpPr/>
          <p:nvPr/>
        </p:nvSpPr>
        <p:spPr>
          <a:xfrm>
            <a:off x="6084037" y="496280"/>
            <a:ext cx="3683000"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0277" y="539281"/>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9233666" y="462933"/>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20" name="TextBox 19"/>
          <p:cNvSpPr txBox="1"/>
          <p:nvPr/>
        </p:nvSpPr>
        <p:spPr>
          <a:xfrm>
            <a:off x="6851176" y="473548"/>
            <a:ext cx="240421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C</a:t>
            </a:r>
          </a:p>
        </p:txBody>
      </p:sp>
      <p:sp>
        <p:nvSpPr>
          <p:cNvPr id="21" name="TextBox 20"/>
          <p:cNvSpPr txBox="1"/>
          <p:nvPr/>
        </p:nvSpPr>
        <p:spPr>
          <a:xfrm>
            <a:off x="6063331" y="723238"/>
            <a:ext cx="262021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in general</a:t>
            </a:r>
          </a:p>
        </p:txBody>
      </p:sp>
      <p:sp>
        <p:nvSpPr>
          <p:cNvPr id="22" name="TextBox 21"/>
          <p:cNvSpPr txBox="1"/>
          <p:nvPr/>
        </p:nvSpPr>
        <p:spPr>
          <a:xfrm>
            <a:off x="6051872" y="1068310"/>
            <a:ext cx="314963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today</a:t>
            </a:r>
          </a:p>
        </p:txBody>
      </p:sp>
      <p:sp>
        <p:nvSpPr>
          <p:cNvPr id="23" name="TextBox 22"/>
          <p:cNvSpPr txBox="1"/>
          <p:nvPr/>
        </p:nvSpPr>
        <p:spPr>
          <a:xfrm>
            <a:off x="6084037" y="1427216"/>
            <a:ext cx="314963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in general</a:t>
            </a:r>
          </a:p>
        </p:txBody>
      </p:sp>
      <p:sp>
        <p:nvSpPr>
          <p:cNvPr id="24" name="TextBox 23"/>
          <p:cNvSpPr txBox="1"/>
          <p:nvPr/>
        </p:nvSpPr>
        <p:spPr>
          <a:xfrm>
            <a:off x="6084036" y="1761862"/>
            <a:ext cx="314963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today</a:t>
            </a:r>
          </a:p>
        </p:txBody>
      </p:sp>
      <p:sp>
        <p:nvSpPr>
          <p:cNvPr id="25" name="TextBox 24"/>
          <p:cNvSpPr txBox="1"/>
          <p:nvPr/>
        </p:nvSpPr>
        <p:spPr>
          <a:xfrm>
            <a:off x="6073684" y="2095689"/>
            <a:ext cx="314963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in general</a:t>
            </a:r>
          </a:p>
        </p:txBody>
      </p:sp>
      <p:sp>
        <p:nvSpPr>
          <p:cNvPr id="26" name="TextBox 25"/>
          <p:cNvSpPr txBox="1"/>
          <p:nvPr/>
        </p:nvSpPr>
        <p:spPr>
          <a:xfrm>
            <a:off x="6084036" y="2402105"/>
            <a:ext cx="314963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today</a:t>
            </a:r>
          </a:p>
        </p:txBody>
      </p:sp>
      <p:sp>
        <p:nvSpPr>
          <p:cNvPr id="27" name="TextBox 26"/>
          <p:cNvSpPr txBox="1"/>
          <p:nvPr/>
        </p:nvSpPr>
        <p:spPr>
          <a:xfrm>
            <a:off x="6084036" y="2725367"/>
            <a:ext cx="314963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today</a:t>
            </a:r>
          </a:p>
        </p:txBody>
      </p:sp>
      <p:sp>
        <p:nvSpPr>
          <p:cNvPr id="28" name="TextBox 27"/>
          <p:cNvSpPr txBox="1"/>
          <p:nvPr/>
        </p:nvSpPr>
        <p:spPr>
          <a:xfrm>
            <a:off x="8338783" y="3202300"/>
            <a:ext cx="426692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Persona B </a:t>
            </a:r>
            <a:r>
              <a:rPr lang="en-GB" sz="2000" b="1" dirty="0" err="1">
                <a:solidFill>
                  <a:schemeClr val="accent1">
                    <a:lumMod val="50000"/>
                  </a:schemeClr>
                </a:solidFill>
                <a:latin typeface="Century Gothic" panose="020B0502020202020204" pitchFamily="34" charset="0"/>
              </a:rPr>
              <a:t>es</a:t>
            </a:r>
            <a:r>
              <a:rPr lang="en-GB" sz="2000" b="1" dirty="0">
                <a:solidFill>
                  <a:schemeClr val="accent1">
                    <a:lumMod val="50000"/>
                  </a:schemeClr>
                </a:solidFill>
                <a:latin typeface="Century Gothic" panose="020B0502020202020204" pitchFamily="34" charset="0"/>
              </a:rPr>
              <a:t> el candidato C.</a:t>
            </a:r>
          </a:p>
        </p:txBody>
      </p:sp>
      <p:sp>
        <p:nvSpPr>
          <p:cNvPr id="30" name="Rounded Rectangular Callout 29"/>
          <p:cNvSpPr/>
          <p:nvPr/>
        </p:nvSpPr>
        <p:spPr>
          <a:xfrm>
            <a:off x="2434883" y="4882081"/>
            <a:ext cx="2562446" cy="1197848"/>
          </a:xfrm>
          <a:prstGeom prst="wedgeRoundRectCallout">
            <a:avLst>
              <a:gd name="adj1" fmla="val -63572"/>
              <a:gd name="adj2" fmla="val -42241"/>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Sí, soy</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feliz.</a:t>
            </a:r>
          </a:p>
        </p:txBody>
      </p:sp>
    </p:spTree>
    <p:extLst>
      <p:ext uri="{BB962C8B-B14F-4D97-AF65-F5344CB8AC3E}">
        <p14:creationId xmlns:p14="http://schemas.microsoft.com/office/powerpoint/2010/main" val="34183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8" grpId="0"/>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369" y="42062"/>
            <a:ext cx="4575570" cy="608133"/>
          </a:xfrm>
        </p:spPr>
        <p:txBody>
          <a:bodyPr>
            <a:normAutofit fontScale="90000"/>
          </a:bodyPr>
          <a:lstStyle/>
          <a:p>
            <a:r>
              <a:rPr lang="en-GB" b="1" dirty="0">
                <a:latin typeface="Century Gothic" panose="020B0502020202020204" pitchFamily="34" charset="0"/>
              </a:rPr>
              <a:t>Los candidatos</a:t>
            </a:r>
          </a:p>
        </p:txBody>
      </p:sp>
      <p:sp>
        <p:nvSpPr>
          <p:cNvPr id="8" name="Rectangle 7"/>
          <p:cNvSpPr/>
          <p:nvPr/>
        </p:nvSpPr>
        <p:spPr>
          <a:xfrm>
            <a:off x="80039" y="671472"/>
            <a:ext cx="3683000"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6279" y="714473"/>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3251394" y="720271"/>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25" name="TextBox 24"/>
          <p:cNvSpPr txBox="1"/>
          <p:nvPr/>
        </p:nvSpPr>
        <p:spPr>
          <a:xfrm>
            <a:off x="608074" y="648740"/>
            <a:ext cx="208806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a:t>
            </a:r>
            <a:r>
              <a:rPr lang="en-GB" sz="2000" b="1" dirty="0" err="1">
                <a:solidFill>
                  <a:schemeClr val="accent1">
                    <a:lumMod val="50000"/>
                  </a:schemeClr>
                </a:solidFill>
                <a:latin typeface="Century Gothic" panose="020B0502020202020204" pitchFamily="34" charset="0"/>
              </a:rPr>
              <a:t>A</a:t>
            </a:r>
            <a:endParaRPr lang="en-GB" sz="2000" b="1" dirty="0">
              <a:solidFill>
                <a:schemeClr val="accent1">
                  <a:lumMod val="50000"/>
                </a:schemeClr>
              </a:solidFill>
              <a:latin typeface="Century Gothic" panose="020B0502020202020204" pitchFamily="34" charset="0"/>
            </a:endParaRPr>
          </a:p>
        </p:txBody>
      </p:sp>
      <p:sp>
        <p:nvSpPr>
          <p:cNvPr id="31" name="TextBox 30"/>
          <p:cNvSpPr txBox="1"/>
          <p:nvPr/>
        </p:nvSpPr>
        <p:spPr>
          <a:xfrm>
            <a:off x="59333" y="898430"/>
            <a:ext cx="227336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today</a:t>
            </a:r>
          </a:p>
        </p:txBody>
      </p:sp>
      <p:sp>
        <p:nvSpPr>
          <p:cNvPr id="32" name="TextBox 31"/>
          <p:cNvSpPr txBox="1"/>
          <p:nvPr/>
        </p:nvSpPr>
        <p:spPr>
          <a:xfrm>
            <a:off x="47874" y="1243502"/>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in general</a:t>
            </a:r>
          </a:p>
        </p:txBody>
      </p:sp>
      <p:sp>
        <p:nvSpPr>
          <p:cNvPr id="33" name="TextBox 32"/>
          <p:cNvSpPr txBox="1"/>
          <p:nvPr/>
        </p:nvSpPr>
        <p:spPr>
          <a:xfrm>
            <a:off x="80039" y="1602408"/>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today</a:t>
            </a:r>
          </a:p>
        </p:txBody>
      </p:sp>
      <p:sp>
        <p:nvSpPr>
          <p:cNvPr id="37" name="TextBox 36"/>
          <p:cNvSpPr txBox="1"/>
          <p:nvPr/>
        </p:nvSpPr>
        <p:spPr>
          <a:xfrm>
            <a:off x="80038" y="1937054"/>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today</a:t>
            </a:r>
          </a:p>
        </p:txBody>
      </p:sp>
      <p:sp>
        <p:nvSpPr>
          <p:cNvPr id="40" name="TextBox 39"/>
          <p:cNvSpPr txBox="1"/>
          <p:nvPr/>
        </p:nvSpPr>
        <p:spPr>
          <a:xfrm>
            <a:off x="69686" y="2270881"/>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in general</a:t>
            </a:r>
          </a:p>
        </p:txBody>
      </p:sp>
      <p:sp>
        <p:nvSpPr>
          <p:cNvPr id="43" name="TextBox 42"/>
          <p:cNvSpPr txBox="1"/>
          <p:nvPr/>
        </p:nvSpPr>
        <p:spPr>
          <a:xfrm>
            <a:off x="80038" y="2577297"/>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in general</a:t>
            </a:r>
          </a:p>
        </p:txBody>
      </p:sp>
      <p:sp>
        <p:nvSpPr>
          <p:cNvPr id="44" name="TextBox 43"/>
          <p:cNvSpPr txBox="1"/>
          <p:nvPr/>
        </p:nvSpPr>
        <p:spPr>
          <a:xfrm>
            <a:off x="80038" y="2900559"/>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today</a:t>
            </a:r>
          </a:p>
        </p:txBody>
      </p:sp>
      <p:sp>
        <p:nvSpPr>
          <p:cNvPr id="45" name="Rectangle 44"/>
          <p:cNvSpPr/>
          <p:nvPr/>
        </p:nvSpPr>
        <p:spPr>
          <a:xfrm>
            <a:off x="4258339" y="3639604"/>
            <a:ext cx="3683000"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4579" y="3682605"/>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7429694" y="3688403"/>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48" name="TextBox 47"/>
          <p:cNvSpPr txBox="1"/>
          <p:nvPr/>
        </p:nvSpPr>
        <p:spPr>
          <a:xfrm>
            <a:off x="5042825" y="3616872"/>
            <a:ext cx="232182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E</a:t>
            </a:r>
          </a:p>
        </p:txBody>
      </p:sp>
      <p:sp>
        <p:nvSpPr>
          <p:cNvPr id="49" name="TextBox 48"/>
          <p:cNvSpPr txBox="1"/>
          <p:nvPr/>
        </p:nvSpPr>
        <p:spPr>
          <a:xfrm>
            <a:off x="4237633" y="3866562"/>
            <a:ext cx="234934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today</a:t>
            </a:r>
          </a:p>
        </p:txBody>
      </p:sp>
      <p:sp>
        <p:nvSpPr>
          <p:cNvPr id="50" name="TextBox 49"/>
          <p:cNvSpPr txBox="1"/>
          <p:nvPr/>
        </p:nvSpPr>
        <p:spPr>
          <a:xfrm>
            <a:off x="4226174" y="4211634"/>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today</a:t>
            </a:r>
          </a:p>
        </p:txBody>
      </p:sp>
      <p:sp>
        <p:nvSpPr>
          <p:cNvPr id="51" name="TextBox 50"/>
          <p:cNvSpPr txBox="1"/>
          <p:nvPr/>
        </p:nvSpPr>
        <p:spPr>
          <a:xfrm>
            <a:off x="4258339" y="4570540"/>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in general</a:t>
            </a:r>
          </a:p>
        </p:txBody>
      </p:sp>
      <p:sp>
        <p:nvSpPr>
          <p:cNvPr id="52" name="TextBox 51"/>
          <p:cNvSpPr txBox="1"/>
          <p:nvPr/>
        </p:nvSpPr>
        <p:spPr>
          <a:xfrm>
            <a:off x="4258338" y="4905186"/>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today</a:t>
            </a:r>
          </a:p>
        </p:txBody>
      </p:sp>
      <p:sp>
        <p:nvSpPr>
          <p:cNvPr id="53" name="TextBox 52"/>
          <p:cNvSpPr txBox="1"/>
          <p:nvPr/>
        </p:nvSpPr>
        <p:spPr>
          <a:xfrm>
            <a:off x="4247986" y="5239013"/>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in general</a:t>
            </a:r>
          </a:p>
        </p:txBody>
      </p:sp>
      <p:sp>
        <p:nvSpPr>
          <p:cNvPr id="54" name="TextBox 53"/>
          <p:cNvSpPr txBox="1"/>
          <p:nvPr/>
        </p:nvSpPr>
        <p:spPr>
          <a:xfrm>
            <a:off x="4258338" y="5545429"/>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in general</a:t>
            </a:r>
          </a:p>
        </p:txBody>
      </p:sp>
      <p:sp>
        <p:nvSpPr>
          <p:cNvPr id="55" name="TextBox 54"/>
          <p:cNvSpPr txBox="1"/>
          <p:nvPr/>
        </p:nvSpPr>
        <p:spPr>
          <a:xfrm>
            <a:off x="4258338" y="5868691"/>
            <a:ext cx="28283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today</a:t>
            </a:r>
          </a:p>
        </p:txBody>
      </p:sp>
      <p:sp>
        <p:nvSpPr>
          <p:cNvPr id="56" name="Rectangle 55"/>
          <p:cNvSpPr/>
          <p:nvPr/>
        </p:nvSpPr>
        <p:spPr>
          <a:xfrm>
            <a:off x="4092756" y="671472"/>
            <a:ext cx="3683000"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8996" y="714473"/>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58" name="TextBox 57"/>
          <p:cNvSpPr txBox="1"/>
          <p:nvPr/>
        </p:nvSpPr>
        <p:spPr>
          <a:xfrm>
            <a:off x="7264111" y="720271"/>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59" name="TextBox 58"/>
          <p:cNvSpPr txBox="1"/>
          <p:nvPr/>
        </p:nvSpPr>
        <p:spPr>
          <a:xfrm>
            <a:off x="4683916" y="648740"/>
            <a:ext cx="263513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B</a:t>
            </a:r>
          </a:p>
        </p:txBody>
      </p:sp>
      <p:sp>
        <p:nvSpPr>
          <p:cNvPr id="60" name="TextBox 59"/>
          <p:cNvSpPr txBox="1"/>
          <p:nvPr/>
        </p:nvSpPr>
        <p:spPr>
          <a:xfrm>
            <a:off x="4072050" y="898430"/>
            <a:ext cx="25437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in general</a:t>
            </a:r>
          </a:p>
        </p:txBody>
      </p:sp>
      <p:sp>
        <p:nvSpPr>
          <p:cNvPr id="61" name="TextBox 60"/>
          <p:cNvSpPr txBox="1"/>
          <p:nvPr/>
        </p:nvSpPr>
        <p:spPr>
          <a:xfrm>
            <a:off x="4060591" y="1243502"/>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in general</a:t>
            </a:r>
          </a:p>
        </p:txBody>
      </p:sp>
      <p:sp>
        <p:nvSpPr>
          <p:cNvPr id="62" name="TextBox 61"/>
          <p:cNvSpPr txBox="1"/>
          <p:nvPr/>
        </p:nvSpPr>
        <p:spPr>
          <a:xfrm>
            <a:off x="4092756" y="1602408"/>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today</a:t>
            </a:r>
          </a:p>
        </p:txBody>
      </p:sp>
      <p:sp>
        <p:nvSpPr>
          <p:cNvPr id="63" name="TextBox 62"/>
          <p:cNvSpPr txBox="1"/>
          <p:nvPr/>
        </p:nvSpPr>
        <p:spPr>
          <a:xfrm>
            <a:off x="4092755" y="1937054"/>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in general</a:t>
            </a:r>
          </a:p>
        </p:txBody>
      </p:sp>
      <p:sp>
        <p:nvSpPr>
          <p:cNvPr id="64" name="TextBox 63"/>
          <p:cNvSpPr txBox="1"/>
          <p:nvPr/>
        </p:nvSpPr>
        <p:spPr>
          <a:xfrm>
            <a:off x="4082403" y="2270881"/>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today</a:t>
            </a:r>
          </a:p>
        </p:txBody>
      </p:sp>
      <p:sp>
        <p:nvSpPr>
          <p:cNvPr id="65" name="TextBox 64"/>
          <p:cNvSpPr txBox="1"/>
          <p:nvPr/>
        </p:nvSpPr>
        <p:spPr>
          <a:xfrm>
            <a:off x="4092755" y="2577297"/>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today</a:t>
            </a:r>
          </a:p>
        </p:txBody>
      </p:sp>
      <p:sp>
        <p:nvSpPr>
          <p:cNvPr id="66" name="TextBox 65"/>
          <p:cNvSpPr txBox="1"/>
          <p:nvPr/>
        </p:nvSpPr>
        <p:spPr>
          <a:xfrm>
            <a:off x="4092755" y="2900559"/>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in general</a:t>
            </a:r>
          </a:p>
        </p:txBody>
      </p:sp>
      <p:sp>
        <p:nvSpPr>
          <p:cNvPr id="69" name="TextBox 68"/>
          <p:cNvSpPr txBox="1"/>
          <p:nvPr/>
        </p:nvSpPr>
        <p:spPr>
          <a:xfrm>
            <a:off x="11229362" y="715662"/>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78" name="Rectangle 77"/>
          <p:cNvSpPr/>
          <p:nvPr/>
        </p:nvSpPr>
        <p:spPr>
          <a:xfrm>
            <a:off x="8111897" y="694204"/>
            <a:ext cx="3683000"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8137" y="737205"/>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80" name="TextBox 79"/>
          <p:cNvSpPr txBox="1"/>
          <p:nvPr/>
        </p:nvSpPr>
        <p:spPr>
          <a:xfrm>
            <a:off x="11283252" y="743003"/>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81" name="TextBox 80"/>
          <p:cNvSpPr txBox="1"/>
          <p:nvPr/>
        </p:nvSpPr>
        <p:spPr>
          <a:xfrm>
            <a:off x="8884693" y="671472"/>
            <a:ext cx="239855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C</a:t>
            </a:r>
          </a:p>
        </p:txBody>
      </p:sp>
      <p:sp>
        <p:nvSpPr>
          <p:cNvPr id="82" name="TextBox 81"/>
          <p:cNvSpPr txBox="1"/>
          <p:nvPr/>
        </p:nvSpPr>
        <p:spPr>
          <a:xfrm>
            <a:off x="8091191" y="921162"/>
            <a:ext cx="25437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in general</a:t>
            </a:r>
          </a:p>
        </p:txBody>
      </p:sp>
      <p:sp>
        <p:nvSpPr>
          <p:cNvPr id="83" name="TextBox 82"/>
          <p:cNvSpPr txBox="1"/>
          <p:nvPr/>
        </p:nvSpPr>
        <p:spPr>
          <a:xfrm>
            <a:off x="8079732" y="1266234"/>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today</a:t>
            </a:r>
          </a:p>
        </p:txBody>
      </p:sp>
      <p:sp>
        <p:nvSpPr>
          <p:cNvPr id="84" name="TextBox 83"/>
          <p:cNvSpPr txBox="1"/>
          <p:nvPr/>
        </p:nvSpPr>
        <p:spPr>
          <a:xfrm>
            <a:off x="8111897" y="1625140"/>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in general</a:t>
            </a:r>
          </a:p>
        </p:txBody>
      </p:sp>
      <p:sp>
        <p:nvSpPr>
          <p:cNvPr id="85" name="TextBox 84"/>
          <p:cNvSpPr txBox="1"/>
          <p:nvPr/>
        </p:nvSpPr>
        <p:spPr>
          <a:xfrm>
            <a:off x="8111896" y="1959786"/>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today</a:t>
            </a:r>
          </a:p>
        </p:txBody>
      </p:sp>
      <p:sp>
        <p:nvSpPr>
          <p:cNvPr id="86" name="TextBox 85"/>
          <p:cNvSpPr txBox="1"/>
          <p:nvPr/>
        </p:nvSpPr>
        <p:spPr>
          <a:xfrm>
            <a:off x="8101544" y="2293613"/>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in general</a:t>
            </a:r>
          </a:p>
        </p:txBody>
      </p:sp>
      <p:sp>
        <p:nvSpPr>
          <p:cNvPr id="87" name="TextBox 86"/>
          <p:cNvSpPr txBox="1"/>
          <p:nvPr/>
        </p:nvSpPr>
        <p:spPr>
          <a:xfrm>
            <a:off x="8111896" y="2600029"/>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today</a:t>
            </a:r>
          </a:p>
        </p:txBody>
      </p:sp>
      <p:sp>
        <p:nvSpPr>
          <p:cNvPr id="88" name="TextBox 87"/>
          <p:cNvSpPr txBox="1"/>
          <p:nvPr/>
        </p:nvSpPr>
        <p:spPr>
          <a:xfrm>
            <a:off x="8111896" y="2923291"/>
            <a:ext cx="305770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today</a:t>
            </a:r>
          </a:p>
        </p:txBody>
      </p:sp>
      <p:sp>
        <p:nvSpPr>
          <p:cNvPr id="89" name="TextBox 88"/>
          <p:cNvSpPr txBox="1"/>
          <p:nvPr/>
        </p:nvSpPr>
        <p:spPr>
          <a:xfrm>
            <a:off x="3219316" y="3652373"/>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90" name="Rectangle 89"/>
          <p:cNvSpPr/>
          <p:nvPr/>
        </p:nvSpPr>
        <p:spPr>
          <a:xfrm>
            <a:off x="101850" y="3630915"/>
            <a:ext cx="4114777"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lumMod val="50000"/>
                </a:schemeClr>
              </a:solidFill>
            </a:endParaRPr>
          </a:p>
        </p:txBody>
      </p:sp>
      <p:pic>
        <p:nvPicPr>
          <p:cNvPr id="91"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091" y="3673916"/>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92" name="TextBox 91"/>
          <p:cNvSpPr txBox="1"/>
          <p:nvPr/>
        </p:nvSpPr>
        <p:spPr>
          <a:xfrm>
            <a:off x="3273206" y="3679714"/>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93" name="TextBox 92"/>
          <p:cNvSpPr txBox="1"/>
          <p:nvPr/>
        </p:nvSpPr>
        <p:spPr>
          <a:xfrm>
            <a:off x="928048" y="3608183"/>
            <a:ext cx="260489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D</a:t>
            </a:r>
          </a:p>
        </p:txBody>
      </p:sp>
      <p:sp>
        <p:nvSpPr>
          <p:cNvPr id="94" name="TextBox 93"/>
          <p:cNvSpPr txBox="1"/>
          <p:nvPr/>
        </p:nvSpPr>
        <p:spPr>
          <a:xfrm>
            <a:off x="81145" y="3857873"/>
            <a:ext cx="262875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today</a:t>
            </a:r>
          </a:p>
        </p:txBody>
      </p:sp>
      <p:sp>
        <p:nvSpPr>
          <p:cNvPr id="95" name="TextBox 94"/>
          <p:cNvSpPr txBox="1"/>
          <p:nvPr/>
        </p:nvSpPr>
        <p:spPr>
          <a:xfrm>
            <a:off x="69686" y="4202945"/>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in general</a:t>
            </a:r>
          </a:p>
        </p:txBody>
      </p:sp>
      <p:sp>
        <p:nvSpPr>
          <p:cNvPr id="96" name="TextBox 95"/>
          <p:cNvSpPr txBox="1"/>
          <p:nvPr/>
        </p:nvSpPr>
        <p:spPr>
          <a:xfrm>
            <a:off x="101851" y="4561851"/>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today</a:t>
            </a:r>
          </a:p>
        </p:txBody>
      </p:sp>
      <p:sp>
        <p:nvSpPr>
          <p:cNvPr id="97" name="TextBox 96"/>
          <p:cNvSpPr txBox="1"/>
          <p:nvPr/>
        </p:nvSpPr>
        <p:spPr>
          <a:xfrm>
            <a:off x="101850" y="4896497"/>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in general</a:t>
            </a:r>
          </a:p>
        </p:txBody>
      </p:sp>
      <p:sp>
        <p:nvSpPr>
          <p:cNvPr id="98" name="TextBox 97"/>
          <p:cNvSpPr txBox="1"/>
          <p:nvPr/>
        </p:nvSpPr>
        <p:spPr>
          <a:xfrm>
            <a:off x="91498" y="5230324"/>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today</a:t>
            </a:r>
          </a:p>
        </p:txBody>
      </p:sp>
      <p:sp>
        <p:nvSpPr>
          <p:cNvPr id="99" name="TextBox 98"/>
          <p:cNvSpPr txBox="1"/>
          <p:nvPr/>
        </p:nvSpPr>
        <p:spPr>
          <a:xfrm>
            <a:off x="101850" y="5536740"/>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in general</a:t>
            </a:r>
          </a:p>
        </p:txBody>
      </p:sp>
      <p:sp>
        <p:nvSpPr>
          <p:cNvPr id="100" name="TextBox 99"/>
          <p:cNvSpPr txBox="1"/>
          <p:nvPr/>
        </p:nvSpPr>
        <p:spPr>
          <a:xfrm>
            <a:off x="101850" y="5860002"/>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in general</a:t>
            </a:r>
          </a:p>
        </p:txBody>
      </p:sp>
      <p:sp>
        <p:nvSpPr>
          <p:cNvPr id="101" name="Rectangle 100"/>
          <p:cNvSpPr/>
          <p:nvPr/>
        </p:nvSpPr>
        <p:spPr>
          <a:xfrm>
            <a:off x="8123355" y="3627150"/>
            <a:ext cx="4114777" cy="26005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lumMod val="50000"/>
                </a:schemeClr>
              </a:solidFill>
            </a:endParaRPr>
          </a:p>
        </p:txBody>
      </p:sp>
      <p:pic>
        <p:nvPicPr>
          <p:cNvPr id="102"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9596" y="3670151"/>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103" name="TextBox 102"/>
          <p:cNvSpPr txBox="1"/>
          <p:nvPr/>
        </p:nvSpPr>
        <p:spPr>
          <a:xfrm>
            <a:off x="11294711" y="3675949"/>
            <a:ext cx="72267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p>
        </p:txBody>
      </p:sp>
      <p:sp>
        <p:nvSpPr>
          <p:cNvPr id="104" name="TextBox 103"/>
          <p:cNvSpPr txBox="1"/>
          <p:nvPr/>
        </p:nvSpPr>
        <p:spPr>
          <a:xfrm>
            <a:off x="8848734" y="3604418"/>
            <a:ext cx="238093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Candidato/a F</a:t>
            </a:r>
          </a:p>
        </p:txBody>
      </p:sp>
      <p:sp>
        <p:nvSpPr>
          <p:cNvPr id="105" name="TextBox 104"/>
          <p:cNvSpPr txBox="1"/>
          <p:nvPr/>
        </p:nvSpPr>
        <p:spPr>
          <a:xfrm>
            <a:off x="8102649" y="3854108"/>
            <a:ext cx="294529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serious – in general</a:t>
            </a:r>
          </a:p>
        </p:txBody>
      </p:sp>
      <p:sp>
        <p:nvSpPr>
          <p:cNvPr id="106" name="TextBox 105"/>
          <p:cNvSpPr txBox="1"/>
          <p:nvPr/>
        </p:nvSpPr>
        <p:spPr>
          <a:xfrm>
            <a:off x="8091191" y="4199180"/>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strange – today</a:t>
            </a:r>
          </a:p>
        </p:txBody>
      </p:sp>
      <p:sp>
        <p:nvSpPr>
          <p:cNvPr id="107" name="TextBox 106"/>
          <p:cNvSpPr txBox="1"/>
          <p:nvPr/>
        </p:nvSpPr>
        <p:spPr>
          <a:xfrm>
            <a:off x="8123356" y="4558086"/>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silly – in general</a:t>
            </a:r>
          </a:p>
        </p:txBody>
      </p:sp>
      <p:sp>
        <p:nvSpPr>
          <p:cNvPr id="108" name="TextBox 107"/>
          <p:cNvSpPr txBox="1"/>
          <p:nvPr/>
        </p:nvSpPr>
        <p:spPr>
          <a:xfrm>
            <a:off x="8123355" y="4892732"/>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nice – in general</a:t>
            </a:r>
          </a:p>
        </p:txBody>
      </p:sp>
      <p:sp>
        <p:nvSpPr>
          <p:cNvPr id="109" name="TextBox 108"/>
          <p:cNvSpPr txBox="1"/>
          <p:nvPr/>
        </p:nvSpPr>
        <p:spPr>
          <a:xfrm>
            <a:off x="8113003" y="5226559"/>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nervous – today</a:t>
            </a:r>
          </a:p>
        </p:txBody>
      </p:sp>
      <p:sp>
        <p:nvSpPr>
          <p:cNvPr id="110" name="TextBox 109"/>
          <p:cNvSpPr txBox="1"/>
          <p:nvPr/>
        </p:nvSpPr>
        <p:spPr>
          <a:xfrm>
            <a:off x="8123355" y="5532975"/>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happy – today</a:t>
            </a:r>
          </a:p>
        </p:txBody>
      </p:sp>
      <p:sp>
        <p:nvSpPr>
          <p:cNvPr id="111" name="TextBox 110"/>
          <p:cNvSpPr txBox="1"/>
          <p:nvPr/>
        </p:nvSpPr>
        <p:spPr>
          <a:xfrm>
            <a:off x="8123355" y="5856237"/>
            <a:ext cx="31598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calm – in general</a:t>
            </a:r>
          </a:p>
        </p:txBody>
      </p:sp>
    </p:spTree>
    <p:extLst>
      <p:ext uri="{BB962C8B-B14F-4D97-AF65-F5344CB8AC3E}">
        <p14:creationId xmlns:p14="http://schemas.microsoft.com/office/powerpoint/2010/main" val="26132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325507" cy="879475"/>
          </a:xfrm>
        </p:spPr>
        <p:txBody>
          <a:bodyPr>
            <a:normAutofit fontScale="90000"/>
          </a:bodyPr>
          <a:lstStyle/>
          <a:p>
            <a:pPr algn="l"/>
            <a:r>
              <a:rPr lang="en-GB" sz="4000" b="1" dirty="0">
                <a:solidFill>
                  <a:prstClr val="white"/>
                </a:solidFill>
              </a:rPr>
              <a:t>Saying what people do and where/when they do it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9185900" cy="567626"/>
          </a:xfrm>
        </p:spPr>
        <p:txBody>
          <a:bodyPr>
            <a:noAutofit/>
          </a:bodyPr>
          <a:lstStyle/>
          <a:p>
            <a:pPr algn="l"/>
            <a:r>
              <a:rPr lang="en-GB" dirty="0">
                <a:solidFill>
                  <a:prstClr val="white"/>
                </a:solidFill>
              </a:rPr>
              <a:t>-AR verbs [revisited in singular and plural persons]</a:t>
            </a:r>
          </a:p>
          <a:p>
            <a:pPr algn="l"/>
            <a:r>
              <a:rPr lang="en-GB" dirty="0">
                <a:solidFill>
                  <a:prstClr val="white"/>
                </a:solidFill>
              </a:rPr>
              <a:t>adverbs of location with del/de la [revisited]</a:t>
            </a:r>
          </a:p>
          <a:p>
            <a:pPr algn="l"/>
            <a:endParaRPr lang="en-GB" dirty="0">
              <a:solidFill>
                <a:prstClr val="white"/>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403161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SSCs [L], [LL]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3 - Lesson 54</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09584"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a:solidFill>
                  <a:prstClr val="white"/>
                </a:solidFill>
                <a:latin typeface="Century Gothic" panose="020B0502020202020204" pitchFamily="34" charset="0"/>
              </a:rPr>
              <a:t>Nick </a:t>
            </a:r>
            <a:r>
              <a:rPr lang="en-GB" sz="1400" dirty="0">
                <a:solidFill>
                  <a:prstClr val="white"/>
                </a:solidFill>
                <a:latin typeface="Century Gothic" panose="020B0502020202020204" pitchFamily="34" charset="0"/>
              </a:rPr>
              <a:t>Avery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Rachel Hawkes  </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16.04.21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74661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A31AF-E07E-C645-9257-C911DAA2D0CA}"/>
              </a:ext>
            </a:extLst>
          </p:cNvPr>
          <p:cNvSpPr>
            <a:spLocks noGrp="1"/>
          </p:cNvSpPr>
          <p:nvPr>
            <p:ph type="title"/>
          </p:nvPr>
        </p:nvSpPr>
        <p:spPr>
          <a:xfrm>
            <a:off x="256155" y="244360"/>
            <a:ext cx="10515600" cy="543045"/>
          </a:xfrm>
        </p:spPr>
        <p:txBody>
          <a:bodyPr>
            <a:noAutofit/>
          </a:bodyPr>
          <a:lstStyle/>
          <a:p>
            <a:r>
              <a:rPr lang="x-none" sz="2400" b="1" dirty="0">
                <a:solidFill>
                  <a:schemeClr val="accent1">
                    <a:lumMod val="50000"/>
                  </a:schemeClr>
                </a:solidFill>
                <a:latin typeface="Century Gothic" panose="020B0502020202020204" pitchFamily="34" charset="0"/>
              </a:rPr>
              <a:t>Escucha y escribe las palabras en la columna correcta.</a:t>
            </a:r>
            <a:br>
              <a:rPr lang="x-none" sz="2400" b="1" dirty="0">
                <a:solidFill>
                  <a:schemeClr val="accent1">
                    <a:lumMod val="50000"/>
                  </a:schemeClr>
                </a:solidFill>
                <a:latin typeface="Century Gothic" panose="020B0502020202020204" pitchFamily="34" charset="0"/>
              </a:rPr>
            </a:br>
            <a:r>
              <a:rPr lang="x-none" sz="2400" b="1" dirty="0">
                <a:solidFill>
                  <a:schemeClr val="accent1">
                    <a:lumMod val="50000"/>
                  </a:schemeClr>
                </a:solidFill>
                <a:latin typeface="Century Gothic" panose="020B0502020202020204" pitchFamily="34" charset="0"/>
              </a:rPr>
              <a:t>Luego, escribe también la palabra en inglés.</a:t>
            </a:r>
          </a:p>
        </p:txBody>
      </p:sp>
      <p:graphicFrame>
        <p:nvGraphicFramePr>
          <p:cNvPr id="6" name="Tabla 5">
            <a:extLst>
              <a:ext uri="{FF2B5EF4-FFF2-40B4-BE49-F238E27FC236}">
                <a16:creationId xmlns:a16="http://schemas.microsoft.com/office/drawing/2014/main" id="{0E63205D-1163-6540-86C4-4B5540B2987E}"/>
              </a:ext>
            </a:extLst>
          </p:cNvPr>
          <p:cNvGraphicFramePr>
            <a:graphicFrameLocks noGrp="1"/>
          </p:cNvGraphicFramePr>
          <p:nvPr>
            <p:extLst>
              <p:ext uri="{D42A27DB-BD31-4B8C-83A1-F6EECF244321}">
                <p14:modId xmlns:p14="http://schemas.microsoft.com/office/powerpoint/2010/main" val="255887790"/>
              </p:ext>
            </p:extLst>
          </p:nvPr>
        </p:nvGraphicFramePr>
        <p:xfrm>
          <a:off x="2032000" y="1191669"/>
          <a:ext cx="8128000" cy="4697592"/>
        </p:xfrm>
        <a:graphic>
          <a:graphicData uri="http://schemas.openxmlformats.org/drawingml/2006/table">
            <a:tbl>
              <a:tblPr firstRow="1" bandRow="1">
                <a:tableStyleId>{5DA37D80-6434-44D0-A028-1B22A696006F}</a:tableStyleId>
              </a:tblPr>
              <a:tblGrid>
                <a:gridCol w="2032000">
                  <a:extLst>
                    <a:ext uri="{9D8B030D-6E8A-4147-A177-3AD203B41FA5}">
                      <a16:colId xmlns:a16="http://schemas.microsoft.com/office/drawing/2014/main" val="1394340948"/>
                    </a:ext>
                  </a:extLst>
                </a:gridCol>
                <a:gridCol w="2032000">
                  <a:extLst>
                    <a:ext uri="{9D8B030D-6E8A-4147-A177-3AD203B41FA5}">
                      <a16:colId xmlns:a16="http://schemas.microsoft.com/office/drawing/2014/main" val="3665678489"/>
                    </a:ext>
                  </a:extLst>
                </a:gridCol>
                <a:gridCol w="2032000">
                  <a:extLst>
                    <a:ext uri="{9D8B030D-6E8A-4147-A177-3AD203B41FA5}">
                      <a16:colId xmlns:a16="http://schemas.microsoft.com/office/drawing/2014/main" val="2340108337"/>
                    </a:ext>
                  </a:extLst>
                </a:gridCol>
                <a:gridCol w="2032000">
                  <a:extLst>
                    <a:ext uri="{9D8B030D-6E8A-4147-A177-3AD203B41FA5}">
                      <a16:colId xmlns:a16="http://schemas.microsoft.com/office/drawing/2014/main" val="3880516330"/>
                    </a:ext>
                  </a:extLst>
                </a:gridCol>
              </a:tblGrid>
              <a:tr h="587199">
                <a:tc gridSpan="2">
                  <a:txBody>
                    <a:bodyPr/>
                    <a:lstStyle/>
                    <a:p>
                      <a:pPr algn="ctr"/>
                      <a:r>
                        <a:rPr lang="en-GB" sz="2400" dirty="0">
                          <a:solidFill>
                            <a:schemeClr val="accent1">
                              <a:lumMod val="50000"/>
                            </a:schemeClr>
                          </a:solidFill>
                          <a:latin typeface="Century Gothic" panose="020B0502020202020204" pitchFamily="34" charset="0"/>
                        </a:rPr>
                        <a:t>[L] </a:t>
                      </a:r>
                      <a:endParaRPr lang="x-none" sz="2400" dirty="0">
                        <a:solidFill>
                          <a:schemeClr val="accent1">
                            <a:lumMod val="50000"/>
                          </a:schemeClr>
                        </a:solidFill>
                        <a:latin typeface="Century Gothic" panose="020B0502020202020204" pitchFamily="34" charset="0"/>
                      </a:endParaRPr>
                    </a:p>
                  </a:txBody>
                  <a:tcPr/>
                </a:tc>
                <a:tc hMerge="1">
                  <a:txBody>
                    <a:bodyPr/>
                    <a:lstStyle/>
                    <a:p>
                      <a:endParaRPr lang="x-none"/>
                    </a:p>
                  </a:txBody>
                  <a:tcPr/>
                </a:tc>
                <a:tc gridSpan="2">
                  <a:txBody>
                    <a:bodyPr/>
                    <a:lstStyle/>
                    <a:p>
                      <a:pPr algn="ctr"/>
                      <a:r>
                        <a:rPr lang="en-GB" sz="2400" dirty="0">
                          <a:solidFill>
                            <a:schemeClr val="accent1">
                              <a:lumMod val="50000"/>
                            </a:schemeClr>
                          </a:solidFill>
                          <a:latin typeface="Century Gothic" panose="020B0502020202020204" pitchFamily="34" charset="0"/>
                        </a:rPr>
                        <a:t>[LL]</a:t>
                      </a:r>
                      <a:endParaRPr lang="x-none" sz="2400" dirty="0">
                        <a:solidFill>
                          <a:schemeClr val="accent1">
                            <a:lumMod val="50000"/>
                          </a:schemeClr>
                        </a:solidFill>
                        <a:latin typeface="Century Gothic" panose="020B0502020202020204" pitchFamily="34" charset="0"/>
                      </a:endParaRPr>
                    </a:p>
                  </a:txBody>
                  <a:tcPr/>
                </a:tc>
                <a:tc hMerge="1">
                  <a:txBody>
                    <a:bodyPr/>
                    <a:lstStyle/>
                    <a:p>
                      <a:endParaRPr lang="x-none"/>
                    </a:p>
                  </a:txBody>
                  <a:tcPr/>
                </a:tc>
                <a:extLst>
                  <a:ext uri="{0D108BD9-81ED-4DB2-BD59-A6C34878D82A}">
                    <a16:rowId xmlns:a16="http://schemas.microsoft.com/office/drawing/2014/main" val="1056643223"/>
                  </a:ext>
                </a:extLst>
              </a:tr>
              <a:tr h="587199">
                <a:tc>
                  <a:txBody>
                    <a:bodyPr/>
                    <a:lstStyle/>
                    <a:p>
                      <a:pPr algn="ctr"/>
                      <a:r>
                        <a:rPr lang="x-none" sz="2200" b="1" dirty="0">
                          <a:solidFill>
                            <a:schemeClr val="accent1">
                              <a:lumMod val="50000"/>
                            </a:schemeClr>
                          </a:solidFill>
                          <a:latin typeface="Century Gothic" panose="020B0502020202020204" pitchFamily="34" charset="0"/>
                        </a:rPr>
                        <a:t>español</a:t>
                      </a:r>
                    </a:p>
                  </a:txBody>
                  <a:tcPr/>
                </a:tc>
                <a:tc>
                  <a:txBody>
                    <a:bodyPr/>
                    <a:lstStyle/>
                    <a:p>
                      <a:pPr algn="ctr"/>
                      <a:r>
                        <a:rPr lang="x-none" sz="2200" b="1" dirty="0">
                          <a:solidFill>
                            <a:schemeClr val="accent1">
                              <a:lumMod val="50000"/>
                            </a:schemeClr>
                          </a:solidFill>
                          <a:latin typeface="Century Gothic" panose="020B0502020202020204" pitchFamily="34" charset="0"/>
                        </a:rPr>
                        <a:t>inglés</a:t>
                      </a:r>
                    </a:p>
                  </a:txBody>
                  <a:tcPr/>
                </a:tc>
                <a:tc>
                  <a:txBody>
                    <a:bodyPr/>
                    <a:lstStyle/>
                    <a:p>
                      <a:pPr algn="ctr"/>
                      <a:r>
                        <a:rPr lang="x-none" sz="2200" b="1" dirty="0">
                          <a:solidFill>
                            <a:schemeClr val="accent1">
                              <a:lumMod val="50000"/>
                            </a:schemeClr>
                          </a:solidFill>
                          <a:latin typeface="Century Gothic" panose="020B0502020202020204" pitchFamily="34" charset="0"/>
                        </a:rPr>
                        <a:t>español</a:t>
                      </a:r>
                    </a:p>
                  </a:txBody>
                  <a:tcPr/>
                </a:tc>
                <a:tc>
                  <a:txBody>
                    <a:bodyPr/>
                    <a:lstStyle/>
                    <a:p>
                      <a:pPr algn="ctr"/>
                      <a:r>
                        <a:rPr lang="x-none" sz="2200" b="1" dirty="0">
                          <a:solidFill>
                            <a:schemeClr val="accent1">
                              <a:lumMod val="50000"/>
                            </a:schemeClr>
                          </a:solidFill>
                          <a:latin typeface="Century Gothic" panose="020B0502020202020204" pitchFamily="34" charset="0"/>
                        </a:rPr>
                        <a:t>inglés</a:t>
                      </a:r>
                    </a:p>
                  </a:txBody>
                  <a:tcPr/>
                </a:tc>
                <a:extLst>
                  <a:ext uri="{0D108BD9-81ED-4DB2-BD59-A6C34878D82A}">
                    <a16:rowId xmlns:a16="http://schemas.microsoft.com/office/drawing/2014/main" val="2101760049"/>
                  </a:ext>
                </a:extLst>
              </a:tr>
              <a:tr h="587199">
                <a:tc>
                  <a:txBody>
                    <a:bodyPr/>
                    <a:lstStyle/>
                    <a:p>
                      <a:endParaRPr lang="x-none" sz="2400" dirty="0"/>
                    </a:p>
                  </a:txBody>
                  <a:tcPr/>
                </a:tc>
                <a:tc>
                  <a:txBody>
                    <a:bodyPr/>
                    <a:lstStyle/>
                    <a:p>
                      <a:endParaRPr lang="x-none" sz="2400" dirty="0"/>
                    </a:p>
                  </a:txBody>
                  <a:tcPr/>
                </a:tc>
                <a:tc>
                  <a:txBody>
                    <a:bodyPr/>
                    <a:lstStyle/>
                    <a:p>
                      <a:endParaRPr lang="x-none" sz="2400" dirty="0"/>
                    </a:p>
                  </a:txBody>
                  <a:tcPr/>
                </a:tc>
                <a:tc>
                  <a:txBody>
                    <a:bodyPr/>
                    <a:lstStyle/>
                    <a:p>
                      <a:endParaRPr lang="x-none" sz="2400" dirty="0"/>
                    </a:p>
                  </a:txBody>
                  <a:tcPr/>
                </a:tc>
                <a:extLst>
                  <a:ext uri="{0D108BD9-81ED-4DB2-BD59-A6C34878D82A}">
                    <a16:rowId xmlns:a16="http://schemas.microsoft.com/office/drawing/2014/main" val="233653557"/>
                  </a:ext>
                </a:extLst>
              </a:tr>
              <a:tr h="587199">
                <a:tc>
                  <a:txBody>
                    <a:bodyPr/>
                    <a:lstStyle/>
                    <a:p>
                      <a:endParaRPr lang="x-none" sz="2400"/>
                    </a:p>
                  </a:txBody>
                  <a:tcPr/>
                </a:tc>
                <a:tc>
                  <a:txBody>
                    <a:bodyPr/>
                    <a:lstStyle/>
                    <a:p>
                      <a:endParaRPr lang="x-none" sz="2400"/>
                    </a:p>
                  </a:txBody>
                  <a:tcPr/>
                </a:tc>
                <a:tc>
                  <a:txBody>
                    <a:bodyPr/>
                    <a:lstStyle/>
                    <a:p>
                      <a:endParaRPr lang="x-none" sz="2400"/>
                    </a:p>
                  </a:txBody>
                  <a:tcPr/>
                </a:tc>
                <a:tc>
                  <a:txBody>
                    <a:bodyPr/>
                    <a:lstStyle/>
                    <a:p>
                      <a:endParaRPr lang="x-none" sz="2400" dirty="0"/>
                    </a:p>
                  </a:txBody>
                  <a:tcPr/>
                </a:tc>
                <a:extLst>
                  <a:ext uri="{0D108BD9-81ED-4DB2-BD59-A6C34878D82A}">
                    <a16:rowId xmlns:a16="http://schemas.microsoft.com/office/drawing/2014/main" val="3044097486"/>
                  </a:ext>
                </a:extLst>
              </a:tr>
              <a:tr h="587199">
                <a:tc>
                  <a:txBody>
                    <a:bodyPr/>
                    <a:lstStyle/>
                    <a:p>
                      <a:endParaRPr lang="x-none" sz="2400" dirty="0"/>
                    </a:p>
                  </a:txBody>
                  <a:tcPr/>
                </a:tc>
                <a:tc>
                  <a:txBody>
                    <a:bodyPr/>
                    <a:lstStyle/>
                    <a:p>
                      <a:endParaRPr lang="x-none" sz="2400" dirty="0"/>
                    </a:p>
                  </a:txBody>
                  <a:tcPr/>
                </a:tc>
                <a:tc>
                  <a:txBody>
                    <a:bodyPr/>
                    <a:lstStyle/>
                    <a:p>
                      <a:endParaRPr lang="x-none" sz="2400"/>
                    </a:p>
                  </a:txBody>
                  <a:tcPr/>
                </a:tc>
                <a:tc>
                  <a:txBody>
                    <a:bodyPr/>
                    <a:lstStyle/>
                    <a:p>
                      <a:endParaRPr lang="x-none" sz="2400"/>
                    </a:p>
                  </a:txBody>
                  <a:tcPr/>
                </a:tc>
                <a:extLst>
                  <a:ext uri="{0D108BD9-81ED-4DB2-BD59-A6C34878D82A}">
                    <a16:rowId xmlns:a16="http://schemas.microsoft.com/office/drawing/2014/main" val="1096260398"/>
                  </a:ext>
                </a:extLst>
              </a:tr>
              <a:tr h="587199">
                <a:tc>
                  <a:txBody>
                    <a:bodyPr/>
                    <a:lstStyle/>
                    <a:p>
                      <a:endParaRPr lang="x-none" sz="2400"/>
                    </a:p>
                  </a:txBody>
                  <a:tcPr/>
                </a:tc>
                <a:tc>
                  <a:txBody>
                    <a:bodyPr/>
                    <a:lstStyle/>
                    <a:p>
                      <a:endParaRPr lang="x-none" sz="2400"/>
                    </a:p>
                  </a:txBody>
                  <a:tcPr/>
                </a:tc>
                <a:tc>
                  <a:txBody>
                    <a:bodyPr/>
                    <a:lstStyle/>
                    <a:p>
                      <a:endParaRPr lang="x-none" sz="2400"/>
                    </a:p>
                  </a:txBody>
                  <a:tcPr/>
                </a:tc>
                <a:tc>
                  <a:txBody>
                    <a:bodyPr/>
                    <a:lstStyle/>
                    <a:p>
                      <a:endParaRPr lang="x-none" sz="2400"/>
                    </a:p>
                  </a:txBody>
                  <a:tcPr/>
                </a:tc>
                <a:extLst>
                  <a:ext uri="{0D108BD9-81ED-4DB2-BD59-A6C34878D82A}">
                    <a16:rowId xmlns:a16="http://schemas.microsoft.com/office/drawing/2014/main" val="3282787536"/>
                  </a:ext>
                </a:extLst>
              </a:tr>
              <a:tr h="587199">
                <a:tc>
                  <a:txBody>
                    <a:bodyPr/>
                    <a:lstStyle/>
                    <a:p>
                      <a:endParaRPr lang="x-none" sz="2400" dirty="0"/>
                    </a:p>
                  </a:txBody>
                  <a:tcPr/>
                </a:tc>
                <a:tc>
                  <a:txBody>
                    <a:bodyPr/>
                    <a:lstStyle/>
                    <a:p>
                      <a:endParaRPr lang="x-none" sz="2400" dirty="0"/>
                    </a:p>
                  </a:txBody>
                  <a:tcPr/>
                </a:tc>
                <a:tc>
                  <a:txBody>
                    <a:bodyPr/>
                    <a:lstStyle/>
                    <a:p>
                      <a:endParaRPr lang="x-none" sz="2400" dirty="0"/>
                    </a:p>
                  </a:txBody>
                  <a:tcPr/>
                </a:tc>
                <a:tc>
                  <a:txBody>
                    <a:bodyPr/>
                    <a:lstStyle/>
                    <a:p>
                      <a:endParaRPr lang="x-none" sz="2400" dirty="0"/>
                    </a:p>
                  </a:txBody>
                  <a:tcPr/>
                </a:tc>
                <a:extLst>
                  <a:ext uri="{0D108BD9-81ED-4DB2-BD59-A6C34878D82A}">
                    <a16:rowId xmlns:a16="http://schemas.microsoft.com/office/drawing/2014/main" val="379112139"/>
                  </a:ext>
                </a:extLst>
              </a:tr>
              <a:tr h="587199">
                <a:tc>
                  <a:txBody>
                    <a:bodyPr/>
                    <a:lstStyle/>
                    <a:p>
                      <a:endParaRPr lang="x-none" sz="2400"/>
                    </a:p>
                  </a:txBody>
                  <a:tcPr/>
                </a:tc>
                <a:tc>
                  <a:txBody>
                    <a:bodyPr/>
                    <a:lstStyle/>
                    <a:p>
                      <a:endParaRPr lang="x-none" sz="2400" dirty="0"/>
                    </a:p>
                  </a:txBody>
                  <a:tcPr/>
                </a:tc>
                <a:tc>
                  <a:txBody>
                    <a:bodyPr/>
                    <a:lstStyle/>
                    <a:p>
                      <a:endParaRPr lang="x-none" sz="2400" dirty="0"/>
                    </a:p>
                  </a:txBody>
                  <a:tcPr/>
                </a:tc>
                <a:tc>
                  <a:txBody>
                    <a:bodyPr/>
                    <a:lstStyle/>
                    <a:p>
                      <a:endParaRPr lang="x-none" sz="2400" dirty="0"/>
                    </a:p>
                  </a:txBody>
                  <a:tcPr/>
                </a:tc>
                <a:extLst>
                  <a:ext uri="{0D108BD9-81ED-4DB2-BD59-A6C34878D82A}">
                    <a16:rowId xmlns:a16="http://schemas.microsoft.com/office/drawing/2014/main" val="3964661432"/>
                  </a:ext>
                </a:extLst>
              </a:tr>
            </a:tbl>
          </a:graphicData>
        </a:graphic>
      </p:graphicFrame>
      <p:sp>
        <p:nvSpPr>
          <p:cNvPr id="7" name="CuadroTexto 6">
            <a:extLst>
              <a:ext uri="{FF2B5EF4-FFF2-40B4-BE49-F238E27FC236}">
                <a16:creationId xmlns:a16="http://schemas.microsoft.com/office/drawing/2014/main" id="{EFCA7A36-D715-E94B-ADF4-C884CD3AE4C0}"/>
              </a:ext>
            </a:extLst>
          </p:cNvPr>
          <p:cNvSpPr txBox="1"/>
          <p:nvPr/>
        </p:nvSpPr>
        <p:spPr>
          <a:xfrm>
            <a:off x="6705599" y="2432902"/>
            <a:ext cx="829073"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llave</a:t>
            </a:r>
            <a:endParaRPr lang="en-GB" sz="2200" dirty="0">
              <a:solidFill>
                <a:schemeClr val="accent1">
                  <a:lumMod val="50000"/>
                </a:schemeClr>
              </a:solidFill>
              <a:latin typeface="Century Gothic" panose="020B0502020202020204" pitchFamily="34" charset="0"/>
            </a:endParaRPr>
          </a:p>
        </p:txBody>
      </p:sp>
      <p:sp>
        <p:nvSpPr>
          <p:cNvPr id="8" name="CuadroTexto 7">
            <a:extLst>
              <a:ext uri="{FF2B5EF4-FFF2-40B4-BE49-F238E27FC236}">
                <a16:creationId xmlns:a16="http://schemas.microsoft.com/office/drawing/2014/main" id="{B172A8D0-0817-CC42-8FFA-E5E307123C66}"/>
              </a:ext>
            </a:extLst>
          </p:cNvPr>
          <p:cNvSpPr txBox="1"/>
          <p:nvPr/>
        </p:nvSpPr>
        <p:spPr>
          <a:xfrm>
            <a:off x="6593355" y="3091851"/>
            <a:ext cx="1144865"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botella</a:t>
            </a:r>
            <a:endParaRPr lang="en-GB" sz="2200" dirty="0">
              <a:solidFill>
                <a:schemeClr val="accent1">
                  <a:lumMod val="50000"/>
                </a:scheme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F4D14C27-4FD0-C748-9D64-CD582AD56118}"/>
              </a:ext>
            </a:extLst>
          </p:cNvPr>
          <p:cNvSpPr txBox="1"/>
          <p:nvPr/>
        </p:nvSpPr>
        <p:spPr>
          <a:xfrm>
            <a:off x="2454820" y="2432899"/>
            <a:ext cx="686406"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listo</a:t>
            </a:r>
            <a:endParaRPr lang="en-GB" sz="2200" dirty="0">
              <a:solidFill>
                <a:schemeClr val="accent1">
                  <a:lumMod val="50000"/>
                </a:schemeClr>
              </a:solidFill>
              <a:latin typeface="Century Gothic" panose="020B0502020202020204" pitchFamily="34" charset="0"/>
            </a:endParaRPr>
          </a:p>
        </p:txBody>
      </p:sp>
      <p:sp>
        <p:nvSpPr>
          <p:cNvPr id="10" name="CuadroTexto 9">
            <a:extLst>
              <a:ext uri="{FF2B5EF4-FFF2-40B4-BE49-F238E27FC236}">
                <a16:creationId xmlns:a16="http://schemas.microsoft.com/office/drawing/2014/main" id="{31AE4418-9CBC-5843-A062-CE5DFC33F89B}"/>
              </a:ext>
            </a:extLst>
          </p:cNvPr>
          <p:cNvSpPr txBox="1"/>
          <p:nvPr/>
        </p:nvSpPr>
        <p:spPr>
          <a:xfrm>
            <a:off x="2391621" y="3635110"/>
            <a:ext cx="1074333" cy="430887"/>
          </a:xfrm>
          <a:prstGeom prst="rect">
            <a:avLst/>
          </a:prstGeom>
          <a:noFill/>
        </p:spPr>
        <p:txBody>
          <a:bodyPr wrap="none" rtlCol="0">
            <a:spAutoFit/>
          </a:bodyPr>
          <a:lstStyle/>
          <a:p>
            <a:r>
              <a:rPr lang="en-GB" sz="2200" dirty="0">
                <a:solidFill>
                  <a:schemeClr val="accent1">
                    <a:lumMod val="50000"/>
                  </a:schemeClr>
                </a:solidFill>
                <a:latin typeface="Century Gothic" panose="020B0502020202020204" pitchFamily="34" charset="0"/>
              </a:rPr>
              <a:t>regalo</a:t>
            </a:r>
          </a:p>
        </p:txBody>
      </p:sp>
      <p:sp>
        <p:nvSpPr>
          <p:cNvPr id="12" name="CuadroTexto 11">
            <a:extLst>
              <a:ext uri="{FF2B5EF4-FFF2-40B4-BE49-F238E27FC236}">
                <a16:creationId xmlns:a16="http://schemas.microsoft.com/office/drawing/2014/main" id="{48ED5B8E-7D44-0942-A1D4-AD45427EE325}"/>
              </a:ext>
            </a:extLst>
          </p:cNvPr>
          <p:cNvSpPr txBox="1"/>
          <p:nvPr/>
        </p:nvSpPr>
        <p:spPr>
          <a:xfrm>
            <a:off x="2406808" y="5407921"/>
            <a:ext cx="1026243"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iglesia</a:t>
            </a:r>
            <a:endParaRPr lang="en-GB" sz="2200" dirty="0">
              <a:solidFill>
                <a:schemeClr val="accent1">
                  <a:lumMod val="50000"/>
                </a:schemeClr>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13A44AFB-5F35-CB4A-AC67-373D01DFD488}"/>
              </a:ext>
            </a:extLst>
          </p:cNvPr>
          <p:cNvSpPr txBox="1"/>
          <p:nvPr/>
        </p:nvSpPr>
        <p:spPr>
          <a:xfrm>
            <a:off x="6484383" y="4266248"/>
            <a:ext cx="1271502"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amarillo</a:t>
            </a:r>
            <a:endParaRPr lang="en-GB" sz="2200" dirty="0">
              <a:solidFill>
                <a:schemeClr val="accent1">
                  <a:lumMod val="50000"/>
                </a:schemeClr>
              </a:solidFill>
              <a:latin typeface="Century Gothic" panose="020B0502020202020204" pitchFamily="34" charset="0"/>
            </a:endParaRPr>
          </a:p>
        </p:txBody>
      </p:sp>
      <p:sp>
        <p:nvSpPr>
          <p:cNvPr id="14" name="CuadroTexto 13">
            <a:extLst>
              <a:ext uri="{FF2B5EF4-FFF2-40B4-BE49-F238E27FC236}">
                <a16:creationId xmlns:a16="http://schemas.microsoft.com/office/drawing/2014/main" id="{3CB60298-4A55-B545-B5A3-2B9D859BE535}"/>
              </a:ext>
            </a:extLst>
          </p:cNvPr>
          <p:cNvSpPr txBox="1"/>
          <p:nvPr/>
        </p:nvSpPr>
        <p:spPr>
          <a:xfrm>
            <a:off x="2224868" y="4226709"/>
            <a:ext cx="1390124"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tranquilo</a:t>
            </a:r>
            <a:endParaRPr lang="en-GB" sz="2200" dirty="0">
              <a:solidFill>
                <a:schemeClr val="accent1">
                  <a:lumMod val="50000"/>
                </a:schemeClr>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D04F8CF8-CA97-0448-9A6C-30B24F91C38C}"/>
              </a:ext>
            </a:extLst>
          </p:cNvPr>
          <p:cNvSpPr txBox="1"/>
          <p:nvPr/>
        </p:nvSpPr>
        <p:spPr>
          <a:xfrm>
            <a:off x="6499611" y="5356962"/>
            <a:ext cx="1241045" cy="430887"/>
          </a:xfrm>
          <a:prstGeom prst="rect">
            <a:avLst/>
          </a:prstGeom>
          <a:noFill/>
        </p:spPr>
        <p:txBody>
          <a:bodyPr wrap="none" rtlCol="0">
            <a:spAutoFit/>
          </a:bodyPr>
          <a:lstStyle/>
          <a:p>
            <a:r>
              <a:rPr lang="en-GB" sz="2200" dirty="0">
                <a:solidFill>
                  <a:schemeClr val="accent1">
                    <a:lumMod val="50000"/>
                  </a:schemeClr>
                </a:solidFill>
                <a:latin typeface="Century Gothic" panose="020B0502020202020204" pitchFamily="34" charset="0"/>
              </a:rPr>
              <a:t>caballo</a:t>
            </a:r>
          </a:p>
        </p:txBody>
      </p:sp>
      <p:sp>
        <p:nvSpPr>
          <p:cNvPr id="17" name="CuadroTexto 16">
            <a:extLst>
              <a:ext uri="{FF2B5EF4-FFF2-40B4-BE49-F238E27FC236}">
                <a16:creationId xmlns:a16="http://schemas.microsoft.com/office/drawing/2014/main" id="{27A3847F-56B4-984C-8587-99D46EE54F37}"/>
              </a:ext>
            </a:extLst>
          </p:cNvPr>
          <p:cNvSpPr txBox="1"/>
          <p:nvPr/>
        </p:nvSpPr>
        <p:spPr>
          <a:xfrm>
            <a:off x="6644752" y="4763971"/>
            <a:ext cx="1056700" cy="430887"/>
          </a:xfrm>
          <a:prstGeom prst="rect">
            <a:avLst/>
          </a:prstGeom>
          <a:noFill/>
        </p:spPr>
        <p:txBody>
          <a:bodyPr wrap="none" rtlCol="0">
            <a:spAutoFit/>
          </a:bodyPr>
          <a:lstStyle/>
          <a:p>
            <a:r>
              <a:rPr lang="en-GB" sz="2200" dirty="0">
                <a:solidFill>
                  <a:schemeClr val="accent1">
                    <a:lumMod val="50000"/>
                  </a:schemeClr>
                </a:solidFill>
                <a:latin typeface="Century Gothic" panose="020B0502020202020204" pitchFamily="34" charset="0"/>
              </a:rPr>
              <a:t>paella</a:t>
            </a:r>
          </a:p>
        </p:txBody>
      </p:sp>
      <p:sp>
        <p:nvSpPr>
          <p:cNvPr id="18" name="CuadroTexto 17">
            <a:extLst>
              <a:ext uri="{FF2B5EF4-FFF2-40B4-BE49-F238E27FC236}">
                <a16:creationId xmlns:a16="http://schemas.microsoft.com/office/drawing/2014/main" id="{DCFC7DFD-0E74-E646-AAB3-3D13EAAACE77}"/>
              </a:ext>
            </a:extLst>
          </p:cNvPr>
          <p:cNvSpPr txBox="1"/>
          <p:nvPr/>
        </p:nvSpPr>
        <p:spPr>
          <a:xfrm>
            <a:off x="2454813" y="3020199"/>
            <a:ext cx="797013"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letra</a:t>
            </a:r>
            <a:endParaRPr lang="en-GB" sz="2200" dirty="0">
              <a:solidFill>
                <a:schemeClr val="accent1">
                  <a:lumMod val="50000"/>
                </a:schemeClr>
              </a:solidFill>
              <a:latin typeface="Century Gothic" panose="020B0502020202020204" pitchFamily="34" charset="0"/>
            </a:endParaRPr>
          </a:p>
        </p:txBody>
      </p:sp>
      <p:sp>
        <p:nvSpPr>
          <p:cNvPr id="19" name="CuadroTexto 18">
            <a:extLst>
              <a:ext uri="{FF2B5EF4-FFF2-40B4-BE49-F238E27FC236}">
                <a16:creationId xmlns:a16="http://schemas.microsoft.com/office/drawing/2014/main" id="{1A0E08C2-54D0-FF42-924A-86298F94CBFB}"/>
              </a:ext>
            </a:extLst>
          </p:cNvPr>
          <p:cNvSpPr txBox="1"/>
          <p:nvPr/>
        </p:nvSpPr>
        <p:spPr>
          <a:xfrm>
            <a:off x="2463380" y="4817315"/>
            <a:ext cx="710451"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julio</a:t>
            </a:r>
            <a:endParaRPr lang="en-GB" sz="2200" dirty="0">
              <a:solidFill>
                <a:schemeClr val="accent1">
                  <a:lumMod val="50000"/>
                </a:schemeClr>
              </a:solidFill>
              <a:latin typeface="Century Gothic" panose="020B0502020202020204" pitchFamily="34" charset="0"/>
            </a:endParaRPr>
          </a:p>
        </p:txBody>
      </p:sp>
      <p:sp>
        <p:nvSpPr>
          <p:cNvPr id="20" name="CuadroTexto 19">
            <a:extLst>
              <a:ext uri="{FF2B5EF4-FFF2-40B4-BE49-F238E27FC236}">
                <a16:creationId xmlns:a16="http://schemas.microsoft.com/office/drawing/2014/main" id="{ABC3CCD5-4713-1546-8A35-7E5FC443FC25}"/>
              </a:ext>
            </a:extLst>
          </p:cNvPr>
          <p:cNvSpPr txBox="1"/>
          <p:nvPr/>
        </p:nvSpPr>
        <p:spPr>
          <a:xfrm>
            <a:off x="6657578" y="3666237"/>
            <a:ext cx="1031051" cy="430887"/>
          </a:xfrm>
          <a:prstGeom prst="rect">
            <a:avLst/>
          </a:prstGeom>
          <a:noFill/>
        </p:spPr>
        <p:txBody>
          <a:bodyPr wrap="none" rtlCol="0">
            <a:spAutoFit/>
          </a:bodyPr>
          <a:lstStyle/>
          <a:p>
            <a:r>
              <a:rPr lang="en-GB" sz="2200" dirty="0" err="1">
                <a:solidFill>
                  <a:schemeClr val="accent1">
                    <a:lumMod val="50000"/>
                  </a:schemeClr>
                </a:solidFill>
                <a:latin typeface="Century Gothic" panose="020B0502020202020204" pitchFamily="34" charset="0"/>
              </a:rPr>
              <a:t>llamar</a:t>
            </a:r>
            <a:endParaRPr lang="en-GB" sz="2200" dirty="0">
              <a:solidFill>
                <a:schemeClr val="accent1">
                  <a:lumMod val="50000"/>
                </a:schemeClr>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86DCCE64-CB89-1B41-A32D-C52D71672A68}"/>
              </a:ext>
            </a:extLst>
          </p:cNvPr>
          <p:cNvSpPr txBox="1"/>
          <p:nvPr/>
        </p:nvSpPr>
        <p:spPr>
          <a:xfrm>
            <a:off x="4570656" y="2460076"/>
            <a:ext cx="989373"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ready</a:t>
            </a:r>
          </a:p>
        </p:txBody>
      </p:sp>
      <p:sp>
        <p:nvSpPr>
          <p:cNvPr id="24" name="CuadroTexto 23">
            <a:extLst>
              <a:ext uri="{FF2B5EF4-FFF2-40B4-BE49-F238E27FC236}">
                <a16:creationId xmlns:a16="http://schemas.microsoft.com/office/drawing/2014/main" id="{F0A27573-5738-3347-A1C5-CA067D058F42}"/>
              </a:ext>
            </a:extLst>
          </p:cNvPr>
          <p:cNvSpPr txBox="1"/>
          <p:nvPr/>
        </p:nvSpPr>
        <p:spPr>
          <a:xfrm>
            <a:off x="4585216" y="2978775"/>
            <a:ext cx="883575"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letter</a:t>
            </a:r>
          </a:p>
        </p:txBody>
      </p:sp>
      <p:sp>
        <p:nvSpPr>
          <p:cNvPr id="25" name="CuadroTexto 24">
            <a:extLst>
              <a:ext uri="{FF2B5EF4-FFF2-40B4-BE49-F238E27FC236}">
                <a16:creationId xmlns:a16="http://schemas.microsoft.com/office/drawing/2014/main" id="{41CF6B43-A8D0-5847-8DB1-D5DF39E454E1}"/>
              </a:ext>
            </a:extLst>
          </p:cNvPr>
          <p:cNvSpPr txBox="1"/>
          <p:nvPr/>
        </p:nvSpPr>
        <p:spPr>
          <a:xfrm>
            <a:off x="4719867" y="3635109"/>
            <a:ext cx="614271"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gift</a:t>
            </a:r>
          </a:p>
        </p:txBody>
      </p:sp>
      <p:sp>
        <p:nvSpPr>
          <p:cNvPr id="26" name="CuadroTexto 25">
            <a:extLst>
              <a:ext uri="{FF2B5EF4-FFF2-40B4-BE49-F238E27FC236}">
                <a16:creationId xmlns:a16="http://schemas.microsoft.com/office/drawing/2014/main" id="{F1731446-A4F1-F74A-A9C3-85D57C55B950}"/>
              </a:ext>
            </a:extLst>
          </p:cNvPr>
          <p:cNvSpPr txBox="1"/>
          <p:nvPr/>
        </p:nvSpPr>
        <p:spPr>
          <a:xfrm>
            <a:off x="4490506" y="5401741"/>
            <a:ext cx="1149674"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church</a:t>
            </a:r>
          </a:p>
        </p:txBody>
      </p:sp>
      <p:sp>
        <p:nvSpPr>
          <p:cNvPr id="27" name="CuadroTexto 26">
            <a:extLst>
              <a:ext uri="{FF2B5EF4-FFF2-40B4-BE49-F238E27FC236}">
                <a16:creationId xmlns:a16="http://schemas.microsoft.com/office/drawing/2014/main" id="{0599BE23-3217-4845-A31B-6CC5C00B1948}"/>
              </a:ext>
            </a:extLst>
          </p:cNvPr>
          <p:cNvSpPr txBox="1"/>
          <p:nvPr/>
        </p:nvSpPr>
        <p:spPr>
          <a:xfrm>
            <a:off x="4588422" y="4226708"/>
            <a:ext cx="880369"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calm</a:t>
            </a:r>
          </a:p>
        </p:txBody>
      </p:sp>
      <p:sp>
        <p:nvSpPr>
          <p:cNvPr id="28" name="CuadroTexto 27">
            <a:extLst>
              <a:ext uri="{FF2B5EF4-FFF2-40B4-BE49-F238E27FC236}">
                <a16:creationId xmlns:a16="http://schemas.microsoft.com/office/drawing/2014/main" id="{217B590C-E5B8-EB4D-8DD1-29D82DB7ADF0}"/>
              </a:ext>
            </a:extLst>
          </p:cNvPr>
          <p:cNvSpPr txBox="1"/>
          <p:nvPr/>
        </p:nvSpPr>
        <p:spPr>
          <a:xfrm>
            <a:off x="4715728" y="4817315"/>
            <a:ext cx="699230"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July</a:t>
            </a:r>
          </a:p>
        </p:txBody>
      </p:sp>
      <p:sp>
        <p:nvSpPr>
          <p:cNvPr id="29" name="CuadroTexto 28">
            <a:extLst>
              <a:ext uri="{FF2B5EF4-FFF2-40B4-BE49-F238E27FC236}">
                <a16:creationId xmlns:a16="http://schemas.microsoft.com/office/drawing/2014/main" id="{D8F48D9D-2B41-014F-AB95-8F77F673E939}"/>
              </a:ext>
            </a:extLst>
          </p:cNvPr>
          <p:cNvSpPr txBox="1"/>
          <p:nvPr/>
        </p:nvSpPr>
        <p:spPr>
          <a:xfrm>
            <a:off x="8785636" y="2432900"/>
            <a:ext cx="659155"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key</a:t>
            </a:r>
          </a:p>
        </p:txBody>
      </p:sp>
      <p:sp>
        <p:nvSpPr>
          <p:cNvPr id="30" name="CuadroTexto 29">
            <a:extLst>
              <a:ext uri="{FF2B5EF4-FFF2-40B4-BE49-F238E27FC236}">
                <a16:creationId xmlns:a16="http://schemas.microsoft.com/office/drawing/2014/main" id="{7CB5517E-1E7E-0542-9F6B-CEB98937B1F0}"/>
              </a:ext>
            </a:extLst>
          </p:cNvPr>
          <p:cNvSpPr txBox="1"/>
          <p:nvPr/>
        </p:nvSpPr>
        <p:spPr>
          <a:xfrm>
            <a:off x="8618923" y="3020198"/>
            <a:ext cx="992579"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bottle</a:t>
            </a:r>
          </a:p>
        </p:txBody>
      </p:sp>
      <p:sp>
        <p:nvSpPr>
          <p:cNvPr id="31" name="CuadroTexto 30">
            <a:extLst>
              <a:ext uri="{FF2B5EF4-FFF2-40B4-BE49-F238E27FC236}">
                <a16:creationId xmlns:a16="http://schemas.microsoft.com/office/drawing/2014/main" id="{48632D56-51EB-3A4A-83DD-72B364E0A450}"/>
              </a:ext>
            </a:extLst>
          </p:cNvPr>
          <p:cNvSpPr txBox="1"/>
          <p:nvPr/>
        </p:nvSpPr>
        <p:spPr>
          <a:xfrm>
            <a:off x="8091532" y="3607621"/>
            <a:ext cx="2092239"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to call, calling</a:t>
            </a:r>
          </a:p>
        </p:txBody>
      </p:sp>
      <p:sp>
        <p:nvSpPr>
          <p:cNvPr id="32" name="CuadroTexto 31">
            <a:extLst>
              <a:ext uri="{FF2B5EF4-FFF2-40B4-BE49-F238E27FC236}">
                <a16:creationId xmlns:a16="http://schemas.microsoft.com/office/drawing/2014/main" id="{C93FF513-0699-4A4E-BAE0-7A385FFCB26F}"/>
              </a:ext>
            </a:extLst>
          </p:cNvPr>
          <p:cNvSpPr txBox="1"/>
          <p:nvPr/>
        </p:nvSpPr>
        <p:spPr>
          <a:xfrm>
            <a:off x="8562817" y="4227328"/>
            <a:ext cx="1048685"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yellow</a:t>
            </a:r>
          </a:p>
        </p:txBody>
      </p:sp>
      <p:sp>
        <p:nvSpPr>
          <p:cNvPr id="33" name="CuadroTexto 32">
            <a:extLst>
              <a:ext uri="{FF2B5EF4-FFF2-40B4-BE49-F238E27FC236}">
                <a16:creationId xmlns:a16="http://schemas.microsoft.com/office/drawing/2014/main" id="{087D8EDB-68AF-074D-8763-298E39547368}"/>
              </a:ext>
            </a:extLst>
          </p:cNvPr>
          <p:cNvSpPr txBox="1"/>
          <p:nvPr/>
        </p:nvSpPr>
        <p:spPr>
          <a:xfrm>
            <a:off x="8605475" y="4714345"/>
            <a:ext cx="1056700"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paella</a:t>
            </a:r>
          </a:p>
        </p:txBody>
      </p:sp>
      <p:sp>
        <p:nvSpPr>
          <p:cNvPr id="34" name="CuadroTexto 33">
            <a:extLst>
              <a:ext uri="{FF2B5EF4-FFF2-40B4-BE49-F238E27FC236}">
                <a16:creationId xmlns:a16="http://schemas.microsoft.com/office/drawing/2014/main" id="{1E179E94-3CB4-694E-A145-B7C9BC0222E1}"/>
              </a:ext>
            </a:extLst>
          </p:cNvPr>
          <p:cNvSpPr txBox="1"/>
          <p:nvPr/>
        </p:nvSpPr>
        <p:spPr>
          <a:xfrm>
            <a:off x="8694263" y="5334052"/>
            <a:ext cx="917239" cy="430887"/>
          </a:xfrm>
          <a:prstGeom prst="rect">
            <a:avLst/>
          </a:prstGeom>
          <a:noFill/>
        </p:spPr>
        <p:txBody>
          <a:bodyPr wrap="none" rtlCol="0">
            <a:spAutoFit/>
          </a:bodyPr>
          <a:lstStyle/>
          <a:p>
            <a:r>
              <a:rPr lang="en-GB" sz="2200" i="1" dirty="0">
                <a:solidFill>
                  <a:schemeClr val="accent1">
                    <a:lumMod val="50000"/>
                  </a:schemeClr>
                </a:solidFill>
                <a:latin typeface="Century Gothic" panose="020B0502020202020204" pitchFamily="34" charset="0"/>
              </a:rPr>
              <a:t>horse</a:t>
            </a:r>
          </a:p>
        </p:txBody>
      </p:sp>
      <p:pic>
        <p:nvPicPr>
          <p:cNvPr id="35" name="Diferenciacion l y ll.wav" descr="Diferenciacion l y ll.wav">
            <a:hlinkClick r:id="" action="ppaction://media"/>
            <a:extLst>
              <a:ext uri="{FF2B5EF4-FFF2-40B4-BE49-F238E27FC236}">
                <a16:creationId xmlns:a16="http://schemas.microsoft.com/office/drawing/2014/main" id="{76637C87-0674-5F4E-BE4C-0D0E44721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4622" y="785269"/>
            <a:ext cx="812800" cy="812800"/>
          </a:xfrm>
          <a:prstGeom prst="rect">
            <a:avLst/>
          </a:prstGeom>
        </p:spPr>
      </p:pic>
      <p:sp>
        <p:nvSpPr>
          <p:cNvPr id="3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71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35"/>
                </p:tgtEl>
              </p:cMediaNode>
            </p:audio>
          </p:childTnLst>
        </p:cTn>
      </p:par>
    </p:tnLst>
    <p:bldLst>
      <p:bldP spid="7" grpId="0"/>
      <p:bldP spid="8" grpId="0"/>
      <p:bldP spid="9" grpId="0"/>
      <p:bldP spid="10" grpId="0"/>
      <p:bldP spid="12" grpId="0"/>
      <p:bldP spid="13" grpId="0"/>
      <p:bldP spid="14" grpId="0"/>
      <p:bldP spid="15" grpId="0"/>
      <p:bldP spid="17" grpId="0"/>
      <p:bldP spid="18"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7800422" y="5389347"/>
            <a:ext cx="4510349"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d_ _ _ _ _ f_ _ _ _ _</a:t>
            </a:r>
          </a:p>
        </p:txBody>
      </p:sp>
      <p:sp>
        <p:nvSpPr>
          <p:cNvPr id="29" name="TextBox 28"/>
          <p:cNvSpPr txBox="1"/>
          <p:nvPr/>
        </p:nvSpPr>
        <p:spPr>
          <a:xfrm>
            <a:off x="6640620" y="4274405"/>
            <a:ext cx="321717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p_ _ _ _ a_ _ _</a:t>
            </a:r>
          </a:p>
        </p:txBody>
      </p:sp>
      <p:sp>
        <p:nvSpPr>
          <p:cNvPr id="2" name="Title 1"/>
          <p:cNvSpPr>
            <a:spLocks noGrp="1"/>
          </p:cNvSpPr>
          <p:nvPr>
            <p:ph type="title"/>
          </p:nvPr>
        </p:nvSpPr>
        <p:spPr>
          <a:xfrm>
            <a:off x="111087" y="1"/>
            <a:ext cx="5573617" cy="859316"/>
          </a:xfrm>
        </p:spPr>
        <p:txBody>
          <a:bodyPr>
            <a:normAutofit/>
          </a:bodyPr>
          <a:lstStyle/>
          <a:p>
            <a:r>
              <a:rPr lang="en-GB" sz="3200" b="1" dirty="0">
                <a:solidFill>
                  <a:schemeClr val="accent1">
                    <a:lumMod val="50000"/>
                  </a:schemeClr>
                </a:solidFill>
                <a:latin typeface="Century Gothic" panose="020B0502020202020204" pitchFamily="34" charset="0"/>
              </a:rPr>
              <a:t>¿</a:t>
            </a:r>
            <a:r>
              <a:rPr lang="en-GB" sz="3200" b="1" dirty="0" err="1">
                <a:solidFill>
                  <a:schemeClr val="accent1">
                    <a:lumMod val="50000"/>
                  </a:schemeClr>
                </a:solidFill>
                <a:latin typeface="Century Gothic" panose="020B0502020202020204" pitchFamily="34" charset="0"/>
              </a:rPr>
              <a:t>Qué</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es</a:t>
            </a:r>
            <a:r>
              <a:rPr lang="en-GB" sz="3200" b="1" dirty="0">
                <a:solidFill>
                  <a:schemeClr val="accent1">
                    <a:lumMod val="50000"/>
                  </a:schemeClr>
                </a:solidFill>
                <a:latin typeface="Century Gothic" panose="020B0502020202020204" pitchFamily="34" charset="0"/>
              </a:rPr>
              <a:t>, y </a:t>
            </a:r>
            <a:r>
              <a:rPr lang="en-GB" sz="3200" b="1" dirty="0" err="1">
                <a:solidFill>
                  <a:schemeClr val="accent1">
                    <a:lumMod val="50000"/>
                  </a:schemeClr>
                </a:solidFill>
                <a:latin typeface="Century Gothic" panose="020B0502020202020204" pitchFamily="34" charset="0"/>
              </a:rPr>
              <a:t>cómo</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es</a:t>
            </a:r>
            <a:r>
              <a:rPr lang="en-GB" sz="3200" b="1" dirty="0">
                <a:solidFill>
                  <a:schemeClr val="accent1">
                    <a:lumMod val="50000"/>
                  </a:schemeClr>
                </a:solidFill>
                <a:latin typeface="Century Gothic" panose="020B0502020202020204" pitchFamily="34" charset="0"/>
              </a:rPr>
              <a:t>?</a:t>
            </a:r>
          </a:p>
        </p:txBody>
      </p:sp>
      <p:pic>
        <p:nvPicPr>
          <p:cNvPr id="1026" name="Picture 2" descr="http://www.clker.com/cliparts/a/f/1/d/1195431476773104917johnny_automatic_ballpoint_pen.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8284" y="788880"/>
            <a:ext cx="122053" cy="13154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54945" y="1335241"/>
            <a:ext cx="498083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b_ _ _ _ _ _ _ _ a_ _ _ _ _ _ _</a:t>
            </a:r>
          </a:p>
        </p:txBody>
      </p:sp>
      <p:sp>
        <p:nvSpPr>
          <p:cNvPr id="5" name="TextBox 4"/>
          <p:cNvSpPr txBox="1"/>
          <p:nvPr/>
        </p:nvSpPr>
        <p:spPr>
          <a:xfrm>
            <a:off x="648707" y="1335241"/>
            <a:ext cx="498083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a:t>
            </a:r>
            <a:r>
              <a:rPr lang="en-GB" sz="2400" b="1" dirty="0" err="1">
                <a:solidFill>
                  <a:schemeClr val="accent1">
                    <a:lumMod val="50000"/>
                  </a:schemeClr>
                </a:solidFill>
                <a:latin typeface="Century Gothic" panose="020B0502020202020204" pitchFamily="34" charset="0"/>
              </a:rPr>
              <a:t>bolígrafo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amarillo</a:t>
            </a:r>
            <a:r>
              <a:rPr lang="en-GB" sz="2400" b="1" dirty="0">
                <a:solidFill>
                  <a:schemeClr val="accent1">
                    <a:lumMod val="50000"/>
                  </a:schemeClr>
                </a:solidFill>
                <a:latin typeface="Century Gothic" panose="020B0502020202020204" pitchFamily="34" charset="0"/>
              </a:rPr>
              <a:t>.</a:t>
            </a:r>
          </a:p>
        </p:txBody>
      </p:sp>
      <p:sp>
        <p:nvSpPr>
          <p:cNvPr id="4" name="TextBox 3"/>
          <p:cNvSpPr txBox="1"/>
          <p:nvPr/>
        </p:nvSpPr>
        <p:spPr>
          <a:xfrm>
            <a:off x="1" y="3230265"/>
            <a:ext cx="14579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[ugly]</a:t>
            </a:r>
          </a:p>
        </p:txBody>
      </p:sp>
      <p:pic>
        <p:nvPicPr>
          <p:cNvPr id="1030" name="Picture 6" descr="http://www.clker.com/cliparts/4/2/4/2/11949837631116556473grain_elevator_gans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98173"/>
            <a:ext cx="853872" cy="94558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339120" y="2586478"/>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e_ _ _ _ _ _ _ f_ _</a:t>
            </a:r>
          </a:p>
        </p:txBody>
      </p:sp>
      <p:sp>
        <p:nvSpPr>
          <p:cNvPr id="10" name="TextBox 9"/>
          <p:cNvSpPr txBox="1"/>
          <p:nvPr/>
        </p:nvSpPr>
        <p:spPr>
          <a:xfrm>
            <a:off x="1339120" y="2577983"/>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a:t>
            </a:r>
            <a:r>
              <a:rPr lang="en-GB" sz="2400" b="1" dirty="0" err="1">
                <a:solidFill>
                  <a:schemeClr val="accent1">
                    <a:lumMod val="50000"/>
                  </a:schemeClr>
                </a:solidFill>
                <a:latin typeface="Century Gothic" panose="020B0502020202020204" pitchFamily="34" charset="0"/>
              </a:rPr>
              <a:t>edificio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feo</a:t>
            </a:r>
            <a:r>
              <a:rPr lang="en-GB" sz="2400" b="1" dirty="0">
                <a:solidFill>
                  <a:schemeClr val="accent1">
                    <a:lumMod val="50000"/>
                  </a:schemeClr>
                </a:solidFill>
                <a:latin typeface="Century Gothic" panose="020B0502020202020204" pitchFamily="34" charset="0"/>
              </a:rPr>
              <a:t>.</a:t>
            </a:r>
          </a:p>
        </p:txBody>
      </p:sp>
      <p:pic>
        <p:nvPicPr>
          <p:cNvPr id="1032" name="Picture 8" descr="http://www.clker.com/cliparts/c/e/1/7/11949844171677658659newspaper_aubanel_monnie_01.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50" y="3922230"/>
            <a:ext cx="882926" cy="51209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50561" y="4490205"/>
            <a:ext cx="14579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[cheap]</a:t>
            </a:r>
          </a:p>
        </p:txBody>
      </p:sp>
      <p:sp>
        <p:nvSpPr>
          <p:cNvPr id="13" name="TextBox 12"/>
          <p:cNvSpPr txBox="1"/>
          <p:nvPr/>
        </p:nvSpPr>
        <p:spPr>
          <a:xfrm>
            <a:off x="1407340" y="3979833"/>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p_ _ _ _ _ _ _ _ b_ _ _ _ _</a:t>
            </a:r>
          </a:p>
        </p:txBody>
      </p:sp>
      <p:sp>
        <p:nvSpPr>
          <p:cNvPr id="14" name="TextBox 13"/>
          <p:cNvSpPr txBox="1"/>
          <p:nvPr/>
        </p:nvSpPr>
        <p:spPr>
          <a:xfrm>
            <a:off x="1407340" y="3972662"/>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a:t>
            </a:r>
            <a:r>
              <a:rPr lang="en-GB" sz="2400" b="1" dirty="0" err="1">
                <a:solidFill>
                  <a:schemeClr val="accent1">
                    <a:lumMod val="50000"/>
                  </a:schemeClr>
                </a:solidFill>
                <a:latin typeface="Century Gothic" panose="020B0502020202020204" pitchFamily="34" charset="0"/>
              </a:rPr>
              <a:t>periódico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barato</a:t>
            </a:r>
            <a:r>
              <a:rPr lang="en-GB" sz="2400" b="1" dirty="0">
                <a:solidFill>
                  <a:schemeClr val="accent1">
                    <a:lumMod val="50000"/>
                  </a:schemeClr>
                </a:solidFill>
                <a:latin typeface="Century Gothic" panose="020B0502020202020204" pitchFamily="34" charset="0"/>
              </a:rPr>
              <a:t>.</a:t>
            </a:r>
          </a:p>
        </p:txBody>
      </p:sp>
      <p:sp>
        <p:nvSpPr>
          <p:cNvPr id="15" name="TextBox 14"/>
          <p:cNvSpPr txBox="1"/>
          <p:nvPr/>
        </p:nvSpPr>
        <p:spPr>
          <a:xfrm>
            <a:off x="108616" y="5995081"/>
            <a:ext cx="14579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[big]</a:t>
            </a:r>
          </a:p>
        </p:txBody>
      </p:sp>
      <p:pic>
        <p:nvPicPr>
          <p:cNvPr id="1034" name="Picture 10" descr="http://www.clker.com/cliparts/1/5/b/4/1237562172708840408pitr_Window_icon.svg.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97" y="5294157"/>
            <a:ext cx="910385" cy="63727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1422957" y="5311006"/>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una </a:t>
            </a:r>
            <a:r>
              <a:rPr lang="en-GB" sz="2400" b="1" dirty="0" err="1">
                <a:solidFill>
                  <a:schemeClr val="accent1">
                    <a:lumMod val="50000"/>
                  </a:schemeClr>
                </a:solidFill>
                <a:latin typeface="Century Gothic" panose="020B0502020202020204" pitchFamily="34" charset="0"/>
              </a:rPr>
              <a:t>ventana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grande</a:t>
            </a:r>
            <a:r>
              <a:rPr lang="en-GB" sz="2400" b="1" dirty="0">
                <a:solidFill>
                  <a:schemeClr val="accent1">
                    <a:lumMod val="50000"/>
                  </a:schemeClr>
                </a:solidFill>
                <a:latin typeface="Century Gothic" panose="020B0502020202020204" pitchFamily="34" charset="0"/>
              </a:rPr>
              <a:t>.</a:t>
            </a:r>
          </a:p>
        </p:txBody>
      </p:sp>
      <p:pic>
        <p:nvPicPr>
          <p:cNvPr id="1036" name="Picture 12" descr="http://www.clker.com/cliparts/b/b/0/c/1195431703233884825Stellaris_Clapper-board.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3442" y="61206"/>
            <a:ext cx="1233891" cy="107759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6640621" y="1227169"/>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una </a:t>
            </a:r>
            <a:r>
              <a:rPr lang="en-GB" sz="2400" b="1" dirty="0" err="1">
                <a:solidFill>
                  <a:schemeClr val="accent1">
                    <a:lumMod val="50000"/>
                  </a:schemeClr>
                </a:solidFill>
                <a:latin typeface="Century Gothic" panose="020B0502020202020204" pitchFamily="34" charset="0"/>
              </a:rPr>
              <a:t>película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interesante</a:t>
            </a:r>
            <a:r>
              <a:rPr lang="en-GB" sz="2400" b="1" dirty="0">
                <a:solidFill>
                  <a:schemeClr val="accent1">
                    <a:lumMod val="50000"/>
                  </a:schemeClr>
                </a:solidFill>
                <a:latin typeface="Century Gothic" panose="020B0502020202020204" pitchFamily="34" charset="0"/>
              </a:rPr>
              <a:t>.</a:t>
            </a:r>
          </a:p>
        </p:txBody>
      </p:sp>
      <p:sp>
        <p:nvSpPr>
          <p:cNvPr id="21" name="TextBox 20"/>
          <p:cNvSpPr txBox="1"/>
          <p:nvPr/>
        </p:nvSpPr>
        <p:spPr>
          <a:xfrm>
            <a:off x="6640620" y="1243079"/>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una p_ _ _ _ _ _ _  i_ _ _ _ _ _ _ _ _ _</a:t>
            </a:r>
          </a:p>
        </p:txBody>
      </p:sp>
      <p:pic>
        <p:nvPicPr>
          <p:cNvPr id="1038" name="Picture 14" descr="http://www.clker.com/cliparts/e/4/b/5/12456422921954456725johnny_automatic_man_using_binoculars_2.svg.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0417" y="1729150"/>
            <a:ext cx="1816512" cy="986972"/>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6590416" y="2766807"/>
            <a:ext cx="581690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una vista </a:t>
            </a:r>
            <a:r>
              <a:rPr lang="en-GB" sz="2400" b="1" dirty="0" err="1">
                <a:solidFill>
                  <a:schemeClr val="accent1">
                    <a:lumMod val="50000"/>
                  </a:schemeClr>
                </a:solidFill>
                <a:latin typeface="Century Gothic" panose="020B0502020202020204" pitchFamily="34" charset="0"/>
              </a:rPr>
              <a:t>hermosa</a:t>
            </a:r>
            <a:r>
              <a:rPr lang="en-GB" sz="2400" b="1" dirty="0">
                <a:solidFill>
                  <a:schemeClr val="accent1">
                    <a:lumMod val="50000"/>
                  </a:schemeClr>
                </a:solidFill>
                <a:latin typeface="Century Gothic" panose="020B0502020202020204" pitchFamily="34" charset="0"/>
              </a:rPr>
              <a:t>.</a:t>
            </a:r>
          </a:p>
        </p:txBody>
      </p:sp>
      <p:sp>
        <p:nvSpPr>
          <p:cNvPr id="24" name="TextBox 23"/>
          <p:cNvSpPr txBox="1"/>
          <p:nvPr/>
        </p:nvSpPr>
        <p:spPr>
          <a:xfrm>
            <a:off x="6590418" y="2745902"/>
            <a:ext cx="409285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una v_ _ _ _  h_ _ _ _ _ _</a:t>
            </a:r>
          </a:p>
        </p:txBody>
      </p:sp>
      <p:sp>
        <p:nvSpPr>
          <p:cNvPr id="25" name="TextBox 24"/>
          <p:cNvSpPr txBox="1"/>
          <p:nvPr/>
        </p:nvSpPr>
        <p:spPr>
          <a:xfrm>
            <a:off x="8040968" y="406379"/>
            <a:ext cx="178434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[interesting]</a:t>
            </a:r>
          </a:p>
        </p:txBody>
      </p:sp>
      <p:sp>
        <p:nvSpPr>
          <p:cNvPr id="26" name="TextBox 25"/>
          <p:cNvSpPr txBox="1"/>
          <p:nvPr/>
        </p:nvSpPr>
        <p:spPr>
          <a:xfrm>
            <a:off x="7714524" y="2035720"/>
            <a:ext cx="178434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[beautiful]</a:t>
            </a:r>
          </a:p>
        </p:txBody>
      </p:sp>
      <p:pic>
        <p:nvPicPr>
          <p:cNvPr id="1040" name="Picture 16" descr="Dinner plate clip art free clipart imag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687" r="-3796"/>
          <a:stretch/>
        </p:blipFill>
        <p:spPr bwMode="auto">
          <a:xfrm>
            <a:off x="6500297" y="3348410"/>
            <a:ext cx="1286933" cy="944496"/>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6640620" y="4274405"/>
            <a:ext cx="307685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a:t>
            </a:r>
            <a:r>
              <a:rPr lang="en-GB" sz="2400" b="1" dirty="0" err="1">
                <a:solidFill>
                  <a:schemeClr val="accent1">
                    <a:lumMod val="50000"/>
                  </a:schemeClr>
                </a:solidFill>
                <a:latin typeface="Century Gothic" panose="020B0502020202020204" pitchFamily="34" charset="0"/>
              </a:rPr>
              <a:t>plato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azul</a:t>
            </a:r>
            <a:r>
              <a:rPr lang="en-GB" sz="2400" b="1" dirty="0">
                <a:solidFill>
                  <a:schemeClr val="accent1">
                    <a:lumMod val="50000"/>
                  </a:schemeClr>
                </a:solidFill>
                <a:latin typeface="Century Gothic" panose="020B0502020202020204" pitchFamily="34" charset="0"/>
              </a:rPr>
              <a:t>.</a:t>
            </a:r>
          </a:p>
        </p:txBody>
      </p:sp>
      <p:pic>
        <p:nvPicPr>
          <p:cNvPr id="1044" name="Picture 20" descr="Sketch Pad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0620" y="4875029"/>
            <a:ext cx="1115942" cy="1482979"/>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p:cNvSpPr txBox="1"/>
          <p:nvPr/>
        </p:nvSpPr>
        <p:spPr>
          <a:xfrm>
            <a:off x="7800422" y="5389347"/>
            <a:ext cx="377657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 </a:t>
            </a:r>
            <a:r>
              <a:rPr lang="en-GB" sz="2400" b="1" dirty="0" err="1">
                <a:solidFill>
                  <a:schemeClr val="accent1">
                    <a:lumMod val="50000"/>
                  </a:schemeClr>
                </a:solidFill>
                <a:latin typeface="Century Gothic" panose="020B0502020202020204" pitchFamily="34" charset="0"/>
              </a:rPr>
              <a:t>dibujo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famoso</a:t>
            </a:r>
            <a:r>
              <a:rPr lang="en-GB" sz="2400" b="1" dirty="0">
                <a:solidFill>
                  <a:schemeClr val="accent1">
                    <a:lumMod val="50000"/>
                  </a:schemeClr>
                </a:solidFill>
                <a:latin typeface="Century Gothic" panose="020B0502020202020204" pitchFamily="34" charset="0"/>
              </a:rPr>
              <a:t>.</a:t>
            </a:r>
          </a:p>
        </p:txBody>
      </p:sp>
      <p:sp>
        <p:nvSpPr>
          <p:cNvPr id="35" name="TextBox 34"/>
          <p:cNvSpPr txBox="1"/>
          <p:nvPr/>
        </p:nvSpPr>
        <p:spPr>
          <a:xfrm>
            <a:off x="7357036" y="6026617"/>
            <a:ext cx="178434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[famous]</a:t>
            </a:r>
          </a:p>
        </p:txBody>
      </p:sp>
      <p:sp>
        <p:nvSpPr>
          <p:cNvPr id="6" name="Rectangle 5"/>
          <p:cNvSpPr/>
          <p:nvPr/>
        </p:nvSpPr>
        <p:spPr>
          <a:xfrm>
            <a:off x="327699" y="1411863"/>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A</a:t>
            </a:r>
          </a:p>
        </p:txBody>
      </p:sp>
      <p:sp>
        <p:nvSpPr>
          <p:cNvPr id="37" name="Rectangle 36"/>
          <p:cNvSpPr/>
          <p:nvPr/>
        </p:nvSpPr>
        <p:spPr>
          <a:xfrm>
            <a:off x="993884" y="2656735"/>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B</a:t>
            </a:r>
          </a:p>
        </p:txBody>
      </p:sp>
      <p:sp>
        <p:nvSpPr>
          <p:cNvPr id="38" name="Rectangle 37"/>
          <p:cNvSpPr/>
          <p:nvPr/>
        </p:nvSpPr>
        <p:spPr>
          <a:xfrm>
            <a:off x="1048477" y="3990204"/>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C</a:t>
            </a:r>
          </a:p>
        </p:txBody>
      </p:sp>
      <p:sp>
        <p:nvSpPr>
          <p:cNvPr id="39" name="Rectangle 38"/>
          <p:cNvSpPr/>
          <p:nvPr/>
        </p:nvSpPr>
        <p:spPr>
          <a:xfrm>
            <a:off x="1062128" y="5387628"/>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D</a:t>
            </a:r>
          </a:p>
        </p:txBody>
      </p:sp>
      <p:sp>
        <p:nvSpPr>
          <p:cNvPr id="40" name="Rectangle 39"/>
          <p:cNvSpPr/>
          <p:nvPr/>
        </p:nvSpPr>
        <p:spPr>
          <a:xfrm>
            <a:off x="6235550" y="1341797"/>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sp>
        <p:nvSpPr>
          <p:cNvPr id="41" name="Rectangle 40"/>
          <p:cNvSpPr/>
          <p:nvPr/>
        </p:nvSpPr>
        <p:spPr>
          <a:xfrm>
            <a:off x="6230431" y="2847203"/>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42" name="Rectangle 41"/>
          <p:cNvSpPr/>
          <p:nvPr/>
        </p:nvSpPr>
        <p:spPr>
          <a:xfrm>
            <a:off x="6235549" y="4358809"/>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G</a:t>
            </a:r>
          </a:p>
        </p:txBody>
      </p:sp>
      <p:sp>
        <p:nvSpPr>
          <p:cNvPr id="43" name="Rectangle 42"/>
          <p:cNvSpPr/>
          <p:nvPr/>
        </p:nvSpPr>
        <p:spPr>
          <a:xfrm>
            <a:off x="6230430" y="5618461"/>
            <a:ext cx="360000" cy="324000"/>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18" name="TextBox 17"/>
          <p:cNvSpPr txBox="1"/>
          <p:nvPr/>
        </p:nvSpPr>
        <p:spPr>
          <a:xfrm>
            <a:off x="1422958" y="5311006"/>
            <a:ext cx="448388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 una v_ _ _ _ _ _ g_ _ _ _ _</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177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9" grpId="0"/>
      <p:bldP spid="3" grpId="0"/>
      <p:bldP spid="5" grpId="0"/>
      <p:bldP spid="9" grpId="0"/>
      <p:bldP spid="10" grpId="0"/>
      <p:bldP spid="13" grpId="0"/>
      <p:bldP spid="14" grpId="0"/>
      <p:bldP spid="17" grpId="0"/>
      <p:bldP spid="20" grpId="0"/>
      <p:bldP spid="21" grpId="0"/>
      <p:bldP spid="23" grpId="0"/>
      <p:bldP spid="24" grpId="0"/>
      <p:bldP spid="28" grpId="0"/>
      <p:bldP spid="33"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932888748"/>
              </p:ext>
            </p:extLst>
          </p:nvPr>
        </p:nvGraphicFramePr>
        <p:xfrm>
          <a:off x="141410" y="1150824"/>
          <a:ext cx="5645780" cy="5153724"/>
        </p:xfrm>
        <a:graphic>
          <a:graphicData uri="http://schemas.openxmlformats.org/drawingml/2006/table">
            <a:tbl>
              <a:tblPr firstRow="1" bandRow="1">
                <a:tableStyleId>{5DA37D80-6434-44D0-A028-1B22A696006F}</a:tableStyleId>
              </a:tblPr>
              <a:tblGrid>
                <a:gridCol w="672649">
                  <a:extLst>
                    <a:ext uri="{9D8B030D-6E8A-4147-A177-3AD203B41FA5}">
                      <a16:colId xmlns:a16="http://schemas.microsoft.com/office/drawing/2014/main" val="3268348531"/>
                    </a:ext>
                  </a:extLst>
                </a:gridCol>
                <a:gridCol w="2363406">
                  <a:extLst>
                    <a:ext uri="{9D8B030D-6E8A-4147-A177-3AD203B41FA5}">
                      <a16:colId xmlns:a16="http://schemas.microsoft.com/office/drawing/2014/main" val="1056511941"/>
                    </a:ext>
                  </a:extLst>
                </a:gridCol>
                <a:gridCol w="2609725">
                  <a:extLst>
                    <a:ext uri="{9D8B030D-6E8A-4147-A177-3AD203B41FA5}">
                      <a16:colId xmlns:a16="http://schemas.microsoft.com/office/drawing/2014/main" val="2623055726"/>
                    </a:ext>
                  </a:extLst>
                </a:gridCol>
              </a:tblGrid>
              <a:tr h="572636">
                <a:tc>
                  <a:txBody>
                    <a:bodyPr/>
                    <a:lstStyle/>
                    <a:p>
                      <a:endParaRPr lang="en-GB" dirty="0"/>
                    </a:p>
                  </a:txBody>
                  <a:tcPr/>
                </a:tc>
                <a:tc>
                  <a:txBody>
                    <a:bodyPr/>
                    <a:lstStyle/>
                    <a:p>
                      <a:pPr algn="ctr"/>
                      <a:endParaRPr lang="en-GB" b="1" dirty="0">
                        <a:solidFill>
                          <a:srgbClr val="002060"/>
                        </a:solidFill>
                        <a:latin typeface="Century Gothic" panose="020B0502020202020204" pitchFamily="34" charset="0"/>
                      </a:endParaRPr>
                    </a:p>
                  </a:txBody>
                  <a:tcPr/>
                </a:tc>
                <a:tc>
                  <a:txBody>
                    <a:bodyPr/>
                    <a:lstStyle/>
                    <a:p>
                      <a:pPr algn="ctr"/>
                      <a:endParaRPr lang="en-GB"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817439213"/>
                  </a:ext>
                </a:extLst>
              </a:tr>
              <a:tr h="572636">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10001399"/>
                  </a:ext>
                </a:extLst>
              </a:tr>
              <a:tr h="57263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87846279"/>
                  </a:ext>
                </a:extLst>
              </a:tr>
              <a:tr h="572636">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8426294"/>
                  </a:ext>
                </a:extLst>
              </a:tr>
              <a:tr h="57263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88970111"/>
                  </a:ext>
                </a:extLst>
              </a:tr>
              <a:tr h="57263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15386297"/>
                  </a:ext>
                </a:extLst>
              </a:tr>
              <a:tr h="572636">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995565239"/>
                  </a:ext>
                </a:extLst>
              </a:tr>
              <a:tr h="572636">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26699381"/>
                  </a:ext>
                </a:extLst>
              </a:tr>
              <a:tr h="572636">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62182367"/>
                  </a:ext>
                </a:extLst>
              </a:tr>
            </a:tbl>
          </a:graphicData>
        </a:graphic>
      </p:graphicFrame>
      <p:sp>
        <p:nvSpPr>
          <p:cNvPr id="2" name="Title 1"/>
          <p:cNvSpPr>
            <a:spLocks noGrp="1"/>
          </p:cNvSpPr>
          <p:nvPr>
            <p:ph type="title"/>
          </p:nvPr>
        </p:nvSpPr>
        <p:spPr>
          <a:xfrm>
            <a:off x="141410" y="117834"/>
            <a:ext cx="10515600" cy="765592"/>
          </a:xfrm>
        </p:spPr>
        <p:txBody>
          <a:bodyPr>
            <a:normAutofit/>
          </a:bodyPr>
          <a:lstStyle/>
          <a:p>
            <a:r>
              <a:rPr lang="en-GB" sz="2400" dirty="0">
                <a:latin typeface="Century Gothic" panose="020B0502020202020204" pitchFamily="34" charset="0"/>
              </a:rPr>
              <a:t>This lesson you will read a text about a Spanish family. Listen to some extracts from it. Who is being referred to?</a:t>
            </a:r>
          </a:p>
        </p:txBody>
      </p:sp>
      <p:sp>
        <p:nvSpPr>
          <p:cNvPr id="17" name="Google Shape;614;p26">
            <a:hlinkClick r:id="" action="ppaction://noaction" highlightClick="1">
              <a:snd r:embed="rId3" name="cantamos.wav"/>
            </a:hlinkClick>
            <a:extLst>
              <a:ext uri="{FF2B5EF4-FFF2-40B4-BE49-F238E27FC236}">
                <a16:creationId xmlns:a16="http://schemas.microsoft.com/office/drawing/2014/main" id="{2A2E30D2-841A-4ED1-B670-1C83F228DED0}"/>
              </a:ext>
            </a:extLst>
          </p:cNvPr>
          <p:cNvSpPr/>
          <p:nvPr/>
        </p:nvSpPr>
        <p:spPr>
          <a:xfrm>
            <a:off x="293457" y="183258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Google Shape;615;p26">
            <a:hlinkClick r:id="" action="ppaction://noaction" highlightClick="1">
              <a:snd r:embed="rId4" name="limpia el suelo.wav"/>
            </a:hlinkClick>
            <a:extLst>
              <a:ext uri="{FF2B5EF4-FFF2-40B4-BE49-F238E27FC236}">
                <a16:creationId xmlns:a16="http://schemas.microsoft.com/office/drawing/2014/main" id="{598D57C1-09CA-4B85-A901-8BF5F8E2B844}"/>
              </a:ext>
            </a:extLst>
          </p:cNvPr>
          <p:cNvSpPr/>
          <p:nvPr/>
        </p:nvSpPr>
        <p:spPr>
          <a:xfrm>
            <a:off x="293457" y="240308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9" name="Google Shape;616;p26">
            <a:hlinkClick r:id="" action="ppaction://noaction" highlightClick="1">
              <a:snd r:embed="rId5" name="organiza las revistas.wav"/>
            </a:hlinkClick>
            <a:extLst>
              <a:ext uri="{FF2B5EF4-FFF2-40B4-BE49-F238E27FC236}">
                <a16:creationId xmlns:a16="http://schemas.microsoft.com/office/drawing/2014/main" id="{E034BFCB-0288-4166-9636-7DA2D26FF970}"/>
              </a:ext>
            </a:extLst>
          </p:cNvPr>
          <p:cNvSpPr/>
          <p:nvPr/>
        </p:nvSpPr>
        <p:spPr>
          <a:xfrm>
            <a:off x="293456" y="299073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0" name="Google Shape;616;p26">
            <a:hlinkClick r:id="" action="ppaction://noaction" highlightClick="1">
              <a:snd r:embed="rId6" name="los domingos estamos enc asa.wav"/>
            </a:hlinkClick>
            <a:extLst>
              <a:ext uri="{FF2B5EF4-FFF2-40B4-BE49-F238E27FC236}">
                <a16:creationId xmlns:a16="http://schemas.microsoft.com/office/drawing/2014/main" id="{E034BFCB-0288-4166-9636-7DA2D26FF970}"/>
              </a:ext>
            </a:extLst>
          </p:cNvPr>
          <p:cNvSpPr/>
          <p:nvPr/>
        </p:nvSpPr>
        <p:spPr>
          <a:xfrm>
            <a:off x="293456" y="356756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Google Shape;616;p26">
            <a:hlinkClick r:id="" action="ppaction://noaction" highlightClick="1">
              <a:snd r:embed="rId7" name="participamos en las actividades.wav"/>
            </a:hlinkClick>
            <a:extLst>
              <a:ext uri="{FF2B5EF4-FFF2-40B4-BE49-F238E27FC236}">
                <a16:creationId xmlns:a16="http://schemas.microsoft.com/office/drawing/2014/main" id="{E034BFCB-0288-4166-9636-7DA2D26FF970}"/>
              </a:ext>
            </a:extLst>
          </p:cNvPr>
          <p:cNvSpPr/>
          <p:nvPr/>
        </p:nvSpPr>
        <p:spPr>
          <a:xfrm>
            <a:off x="293455" y="413073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2" name="Google Shape;616;p26">
            <a:hlinkClick r:id="" action="ppaction://noaction" highlightClick="1">
              <a:snd r:embed="rId8" name="disfruta la naturaleza.wav"/>
            </a:hlinkClick>
            <a:extLst>
              <a:ext uri="{FF2B5EF4-FFF2-40B4-BE49-F238E27FC236}">
                <a16:creationId xmlns:a16="http://schemas.microsoft.com/office/drawing/2014/main" id="{E034BFCB-0288-4166-9636-7DA2D26FF970}"/>
              </a:ext>
            </a:extLst>
          </p:cNvPr>
          <p:cNvSpPr/>
          <p:nvPr/>
        </p:nvSpPr>
        <p:spPr>
          <a:xfrm>
            <a:off x="293456" y="466997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Google Shape;616;p26">
            <a:hlinkClick r:id="" action="ppaction://noaction" highlightClick="1">
              <a:snd r:embed="rId9" name="trabajamos tambie%CC%81n.wav"/>
            </a:hlinkClick>
            <a:extLst>
              <a:ext uri="{FF2B5EF4-FFF2-40B4-BE49-F238E27FC236}">
                <a16:creationId xmlns:a16="http://schemas.microsoft.com/office/drawing/2014/main" id="{E034BFCB-0288-4166-9636-7DA2D26FF970}"/>
              </a:ext>
            </a:extLst>
          </p:cNvPr>
          <p:cNvSpPr/>
          <p:nvPr/>
        </p:nvSpPr>
        <p:spPr>
          <a:xfrm>
            <a:off x="293456" y="527408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Google Shape;616;p26">
            <a:hlinkClick r:id="" action="ppaction://noaction" highlightClick="1">
              <a:snd r:embed="rId10" name="montamos en bici en el campo.wav"/>
            </a:hlinkClick>
            <a:extLst>
              <a:ext uri="{FF2B5EF4-FFF2-40B4-BE49-F238E27FC236}">
                <a16:creationId xmlns:a16="http://schemas.microsoft.com/office/drawing/2014/main" id="{E034BFCB-0288-4166-9636-7DA2D26FF970}"/>
              </a:ext>
            </a:extLst>
          </p:cNvPr>
          <p:cNvSpPr/>
          <p:nvPr/>
        </p:nvSpPr>
        <p:spPr>
          <a:xfrm>
            <a:off x="293455" y="585091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3343" y="1789490"/>
            <a:ext cx="360464" cy="375483"/>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16851" y="2389119"/>
            <a:ext cx="360464" cy="375483"/>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13882" y="3016416"/>
            <a:ext cx="360464" cy="375483"/>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3343" y="3539943"/>
            <a:ext cx="360464" cy="375483"/>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3343" y="4130735"/>
            <a:ext cx="360464" cy="375483"/>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13882" y="4669970"/>
            <a:ext cx="360464" cy="375483"/>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3343" y="5205528"/>
            <a:ext cx="360464" cy="375483"/>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13882" y="5820794"/>
            <a:ext cx="360464" cy="375483"/>
          </a:xfrm>
          <a:prstGeom prst="rect">
            <a:avLst/>
          </a:prstGeom>
        </p:spPr>
      </p:pic>
      <p:graphicFrame>
        <p:nvGraphicFramePr>
          <p:cNvPr id="33" name="Table 32"/>
          <p:cNvGraphicFramePr>
            <a:graphicFrameLocks noGrp="1"/>
          </p:cNvGraphicFramePr>
          <p:nvPr>
            <p:extLst>
              <p:ext uri="{D42A27DB-BD31-4B8C-83A1-F6EECF244321}">
                <p14:modId xmlns:p14="http://schemas.microsoft.com/office/powerpoint/2010/main" val="3732713967"/>
              </p:ext>
            </p:extLst>
          </p:nvPr>
        </p:nvGraphicFramePr>
        <p:xfrm>
          <a:off x="6112041" y="1150825"/>
          <a:ext cx="4544969" cy="5153724"/>
        </p:xfrm>
        <a:graphic>
          <a:graphicData uri="http://schemas.openxmlformats.org/drawingml/2006/table">
            <a:tbl>
              <a:tblPr firstRow="1" bandRow="1">
                <a:tableStyleId>{5DA37D80-6434-44D0-A028-1B22A696006F}</a:tableStyleId>
              </a:tblPr>
              <a:tblGrid>
                <a:gridCol w="4544969">
                  <a:extLst>
                    <a:ext uri="{9D8B030D-6E8A-4147-A177-3AD203B41FA5}">
                      <a16:colId xmlns:a16="http://schemas.microsoft.com/office/drawing/2014/main" val="1316777212"/>
                    </a:ext>
                  </a:extLst>
                </a:gridCol>
              </a:tblGrid>
              <a:tr h="572636">
                <a:tc>
                  <a:txBody>
                    <a:bodyPr/>
                    <a:lstStyle/>
                    <a:p>
                      <a:endParaRPr lang="en-GB" dirty="0"/>
                    </a:p>
                  </a:txBody>
                  <a:tcPr/>
                </a:tc>
                <a:extLst>
                  <a:ext uri="{0D108BD9-81ED-4DB2-BD59-A6C34878D82A}">
                    <a16:rowId xmlns:a16="http://schemas.microsoft.com/office/drawing/2014/main" val="847942991"/>
                  </a:ext>
                </a:extLst>
              </a:tr>
              <a:tr h="572636">
                <a:tc>
                  <a:txBody>
                    <a:bodyPr/>
                    <a:lstStyle/>
                    <a:p>
                      <a:endParaRPr lang="en-GB" dirty="0"/>
                    </a:p>
                  </a:txBody>
                  <a:tcPr/>
                </a:tc>
                <a:extLst>
                  <a:ext uri="{0D108BD9-81ED-4DB2-BD59-A6C34878D82A}">
                    <a16:rowId xmlns:a16="http://schemas.microsoft.com/office/drawing/2014/main" val="1725028875"/>
                  </a:ext>
                </a:extLst>
              </a:tr>
              <a:tr h="572636">
                <a:tc>
                  <a:txBody>
                    <a:bodyPr/>
                    <a:lstStyle/>
                    <a:p>
                      <a:endParaRPr lang="en-GB" dirty="0"/>
                    </a:p>
                  </a:txBody>
                  <a:tcPr/>
                </a:tc>
                <a:extLst>
                  <a:ext uri="{0D108BD9-81ED-4DB2-BD59-A6C34878D82A}">
                    <a16:rowId xmlns:a16="http://schemas.microsoft.com/office/drawing/2014/main" val="3611362643"/>
                  </a:ext>
                </a:extLst>
              </a:tr>
              <a:tr h="572636">
                <a:tc>
                  <a:txBody>
                    <a:bodyPr/>
                    <a:lstStyle/>
                    <a:p>
                      <a:endParaRPr lang="en-GB"/>
                    </a:p>
                  </a:txBody>
                  <a:tcPr/>
                </a:tc>
                <a:extLst>
                  <a:ext uri="{0D108BD9-81ED-4DB2-BD59-A6C34878D82A}">
                    <a16:rowId xmlns:a16="http://schemas.microsoft.com/office/drawing/2014/main" val="873403727"/>
                  </a:ext>
                </a:extLst>
              </a:tr>
              <a:tr h="572636">
                <a:tc>
                  <a:txBody>
                    <a:bodyPr/>
                    <a:lstStyle/>
                    <a:p>
                      <a:endParaRPr lang="en-GB"/>
                    </a:p>
                  </a:txBody>
                  <a:tcPr/>
                </a:tc>
                <a:extLst>
                  <a:ext uri="{0D108BD9-81ED-4DB2-BD59-A6C34878D82A}">
                    <a16:rowId xmlns:a16="http://schemas.microsoft.com/office/drawing/2014/main" val="868332932"/>
                  </a:ext>
                </a:extLst>
              </a:tr>
              <a:tr h="572636">
                <a:tc>
                  <a:txBody>
                    <a:bodyPr/>
                    <a:lstStyle/>
                    <a:p>
                      <a:endParaRPr lang="en-GB"/>
                    </a:p>
                  </a:txBody>
                  <a:tcPr/>
                </a:tc>
                <a:extLst>
                  <a:ext uri="{0D108BD9-81ED-4DB2-BD59-A6C34878D82A}">
                    <a16:rowId xmlns:a16="http://schemas.microsoft.com/office/drawing/2014/main" val="2792776620"/>
                  </a:ext>
                </a:extLst>
              </a:tr>
              <a:tr h="572636">
                <a:tc>
                  <a:txBody>
                    <a:bodyPr/>
                    <a:lstStyle/>
                    <a:p>
                      <a:endParaRPr lang="en-GB" dirty="0"/>
                    </a:p>
                  </a:txBody>
                  <a:tcPr/>
                </a:tc>
                <a:extLst>
                  <a:ext uri="{0D108BD9-81ED-4DB2-BD59-A6C34878D82A}">
                    <a16:rowId xmlns:a16="http://schemas.microsoft.com/office/drawing/2014/main" val="1163170300"/>
                  </a:ext>
                </a:extLst>
              </a:tr>
              <a:tr h="572636">
                <a:tc>
                  <a:txBody>
                    <a:bodyPr/>
                    <a:lstStyle/>
                    <a:p>
                      <a:endParaRPr lang="en-GB" dirty="0"/>
                    </a:p>
                  </a:txBody>
                  <a:tcPr/>
                </a:tc>
                <a:extLst>
                  <a:ext uri="{0D108BD9-81ED-4DB2-BD59-A6C34878D82A}">
                    <a16:rowId xmlns:a16="http://schemas.microsoft.com/office/drawing/2014/main" val="3547770218"/>
                  </a:ext>
                </a:extLst>
              </a:tr>
              <a:tr h="572636">
                <a:tc>
                  <a:txBody>
                    <a:bodyPr/>
                    <a:lstStyle/>
                    <a:p>
                      <a:endParaRPr lang="en-GB" dirty="0"/>
                    </a:p>
                  </a:txBody>
                  <a:tcPr/>
                </a:tc>
                <a:extLst>
                  <a:ext uri="{0D108BD9-81ED-4DB2-BD59-A6C34878D82A}">
                    <a16:rowId xmlns:a16="http://schemas.microsoft.com/office/drawing/2014/main" val="733285814"/>
                  </a:ext>
                </a:extLst>
              </a:tr>
            </a:tbl>
          </a:graphicData>
        </a:graphic>
      </p:graphicFrame>
      <p:sp>
        <p:nvSpPr>
          <p:cNvPr id="34" name="TextBox 33"/>
          <p:cNvSpPr txBox="1"/>
          <p:nvPr/>
        </p:nvSpPr>
        <p:spPr>
          <a:xfrm>
            <a:off x="768039" y="1234552"/>
            <a:ext cx="2511072"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Talks about ‘we’</a:t>
            </a:r>
          </a:p>
        </p:txBody>
      </p:sp>
      <p:sp>
        <p:nvSpPr>
          <p:cNvPr id="35" name="TextBox 34"/>
          <p:cNvSpPr txBox="1"/>
          <p:nvPr/>
        </p:nvSpPr>
        <p:spPr>
          <a:xfrm>
            <a:off x="3344889" y="1223434"/>
            <a:ext cx="2442302" cy="707886"/>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Talks about ‘s/he’</a:t>
            </a:r>
          </a:p>
          <a:p>
            <a:endParaRPr lang="en-GB" sz="2000" dirty="0">
              <a:solidFill>
                <a:schemeClr val="accent1">
                  <a:lumMod val="50000"/>
                </a:schemeClr>
              </a:solidFill>
            </a:endParaRPr>
          </a:p>
        </p:txBody>
      </p:sp>
      <p:sp>
        <p:nvSpPr>
          <p:cNvPr id="36" name="TextBox 35"/>
          <p:cNvSpPr txBox="1"/>
          <p:nvPr/>
        </p:nvSpPr>
        <p:spPr>
          <a:xfrm>
            <a:off x="6406923" y="1223391"/>
            <a:ext cx="339290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Escribe la frase en inglés.</a:t>
            </a:r>
          </a:p>
        </p:txBody>
      </p:sp>
      <p:sp>
        <p:nvSpPr>
          <p:cNvPr id="37" name="TextBox 36"/>
          <p:cNvSpPr txBox="1"/>
          <p:nvPr/>
        </p:nvSpPr>
        <p:spPr>
          <a:xfrm>
            <a:off x="6268447" y="5233145"/>
            <a:ext cx="353137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We work too.</a:t>
            </a:r>
          </a:p>
        </p:txBody>
      </p:sp>
      <p:sp>
        <p:nvSpPr>
          <p:cNvPr id="38" name="TextBox 37"/>
          <p:cNvSpPr txBox="1"/>
          <p:nvPr/>
        </p:nvSpPr>
        <p:spPr>
          <a:xfrm>
            <a:off x="6268451" y="2358817"/>
            <a:ext cx="353137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S/he cleans the floor.</a:t>
            </a:r>
          </a:p>
        </p:txBody>
      </p:sp>
      <p:sp>
        <p:nvSpPr>
          <p:cNvPr id="39" name="TextBox 38"/>
          <p:cNvSpPr txBox="1"/>
          <p:nvPr/>
        </p:nvSpPr>
        <p:spPr>
          <a:xfrm>
            <a:off x="6268450" y="2924526"/>
            <a:ext cx="394636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S/he organises the magazines.</a:t>
            </a:r>
          </a:p>
        </p:txBody>
      </p:sp>
      <p:sp>
        <p:nvSpPr>
          <p:cNvPr id="40" name="TextBox 39"/>
          <p:cNvSpPr txBox="1"/>
          <p:nvPr/>
        </p:nvSpPr>
        <p:spPr>
          <a:xfrm>
            <a:off x="6268450" y="3482915"/>
            <a:ext cx="413829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On Sundays we are at home.</a:t>
            </a:r>
          </a:p>
        </p:txBody>
      </p:sp>
      <p:sp>
        <p:nvSpPr>
          <p:cNvPr id="41" name="TextBox 40"/>
          <p:cNvSpPr txBox="1"/>
          <p:nvPr/>
        </p:nvSpPr>
        <p:spPr>
          <a:xfrm>
            <a:off x="6268450" y="4088760"/>
            <a:ext cx="482466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We participate in the activities.</a:t>
            </a:r>
          </a:p>
        </p:txBody>
      </p:sp>
      <p:sp>
        <p:nvSpPr>
          <p:cNvPr id="42" name="TextBox 41"/>
          <p:cNvSpPr txBox="1"/>
          <p:nvPr/>
        </p:nvSpPr>
        <p:spPr>
          <a:xfrm>
            <a:off x="6268449" y="4669970"/>
            <a:ext cx="353137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S/he enjoys (the) nature.</a:t>
            </a:r>
          </a:p>
        </p:txBody>
      </p:sp>
      <p:sp>
        <p:nvSpPr>
          <p:cNvPr id="43" name="TextBox 42"/>
          <p:cNvSpPr txBox="1"/>
          <p:nvPr/>
        </p:nvSpPr>
        <p:spPr>
          <a:xfrm>
            <a:off x="6268448" y="1841692"/>
            <a:ext cx="353137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We sing.</a:t>
            </a:r>
          </a:p>
        </p:txBody>
      </p:sp>
      <p:sp>
        <p:nvSpPr>
          <p:cNvPr id="44" name="TextBox 43"/>
          <p:cNvSpPr txBox="1"/>
          <p:nvPr/>
        </p:nvSpPr>
        <p:spPr>
          <a:xfrm>
            <a:off x="6268448" y="5781231"/>
            <a:ext cx="413829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We ride bikes in the countryside.</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71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418646" y="5801874"/>
            <a:ext cx="2959769" cy="420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Preparo</a:t>
            </a:r>
            <a:r>
              <a:rPr lang="en-GB" sz="2000" dirty="0">
                <a:solidFill>
                  <a:schemeClr val="accent1">
                    <a:lumMod val="50000"/>
                  </a:schemeClr>
                </a:solidFill>
                <a:latin typeface="Century Gothic" panose="020B0502020202020204" pitchFamily="34" charset="0"/>
              </a:rPr>
              <a:t> la comida.</a:t>
            </a:r>
          </a:p>
        </p:txBody>
      </p:sp>
      <p:sp>
        <p:nvSpPr>
          <p:cNvPr id="16" name="Rounded Rectangle 15"/>
          <p:cNvSpPr/>
          <p:nvPr/>
        </p:nvSpPr>
        <p:spPr>
          <a:xfrm>
            <a:off x="348519" y="4612064"/>
            <a:ext cx="1855974" cy="3867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Bailamos</a:t>
            </a:r>
            <a:r>
              <a:rPr lang="en-GB" sz="2000" dirty="0">
                <a:solidFill>
                  <a:schemeClr val="accent1">
                    <a:lumMod val="50000"/>
                  </a:schemeClr>
                </a:solidFill>
                <a:latin typeface="Century Gothic" panose="020B0502020202020204" pitchFamily="34" charset="0"/>
              </a:rPr>
              <a:t>.</a:t>
            </a:r>
          </a:p>
        </p:txBody>
      </p:sp>
      <p:sp>
        <p:nvSpPr>
          <p:cNvPr id="17" name="Rounded Rectangle 16"/>
          <p:cNvSpPr/>
          <p:nvPr/>
        </p:nvSpPr>
        <p:spPr>
          <a:xfrm>
            <a:off x="336777" y="4015419"/>
            <a:ext cx="1908210" cy="4061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Lavo</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ropa</a:t>
            </a:r>
            <a:r>
              <a:rPr lang="en-GB" sz="2000" dirty="0">
                <a:solidFill>
                  <a:schemeClr val="accent1">
                    <a:lumMod val="50000"/>
                  </a:schemeClr>
                </a:solidFill>
                <a:latin typeface="Century Gothic" panose="020B0502020202020204" pitchFamily="34" charset="0"/>
              </a:rPr>
              <a:t>.</a:t>
            </a:r>
          </a:p>
        </p:txBody>
      </p:sp>
      <p:sp>
        <p:nvSpPr>
          <p:cNvPr id="18" name="Rounded Rectangle 17"/>
          <p:cNvSpPr/>
          <p:nvPr/>
        </p:nvSpPr>
        <p:spPr>
          <a:xfrm>
            <a:off x="338138" y="5238317"/>
            <a:ext cx="3654455" cy="4048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No llegamos tarde a clase.</a:t>
            </a:r>
          </a:p>
        </p:txBody>
      </p:sp>
      <p:sp>
        <p:nvSpPr>
          <p:cNvPr id="19" name="Rounded Rectangle 18"/>
          <p:cNvSpPr/>
          <p:nvPr/>
        </p:nvSpPr>
        <p:spPr>
          <a:xfrm>
            <a:off x="4225734" y="5238317"/>
            <a:ext cx="2959769" cy="39515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Disfruta la naturaleza.</a:t>
            </a:r>
          </a:p>
        </p:txBody>
      </p:sp>
      <p:sp>
        <p:nvSpPr>
          <p:cNvPr id="20" name="Rounded Rectangle 19"/>
          <p:cNvSpPr/>
          <p:nvPr/>
        </p:nvSpPr>
        <p:spPr>
          <a:xfrm>
            <a:off x="2900360" y="5804485"/>
            <a:ext cx="4285143" cy="41777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Trabaja en una tienda de </a:t>
            </a:r>
            <a:r>
              <a:rPr lang="en-GB" sz="2000" dirty="0" err="1">
                <a:solidFill>
                  <a:schemeClr val="accent1">
                    <a:lumMod val="50000"/>
                  </a:schemeClr>
                </a:solidFill>
                <a:latin typeface="Century Gothic" panose="020B0502020202020204" pitchFamily="34" charset="0"/>
              </a:rPr>
              <a:t>ropa</a:t>
            </a:r>
            <a:r>
              <a:rPr lang="en-GB" sz="2000" dirty="0">
                <a:solidFill>
                  <a:schemeClr val="accent1">
                    <a:lumMod val="50000"/>
                  </a:schemeClr>
                </a:solidFill>
                <a:latin typeface="Century Gothic" panose="020B0502020202020204" pitchFamily="34" charset="0"/>
              </a:rPr>
              <a:t>.</a:t>
            </a:r>
          </a:p>
        </p:txBody>
      </p:sp>
      <p:sp>
        <p:nvSpPr>
          <p:cNvPr id="21" name="Rounded Rectangle 20"/>
          <p:cNvSpPr/>
          <p:nvPr/>
        </p:nvSpPr>
        <p:spPr>
          <a:xfrm>
            <a:off x="336777" y="5804484"/>
            <a:ext cx="2266464" cy="42282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Limpia</a:t>
            </a:r>
            <a:r>
              <a:rPr lang="en-GB" sz="2000" dirty="0">
                <a:solidFill>
                  <a:schemeClr val="accent1">
                    <a:lumMod val="50000"/>
                  </a:schemeClr>
                </a:solidFill>
                <a:latin typeface="Century Gothic" panose="020B0502020202020204" pitchFamily="34" charset="0"/>
              </a:rPr>
              <a:t> el </a:t>
            </a:r>
            <a:r>
              <a:rPr lang="en-GB" sz="2000" dirty="0" err="1">
                <a:solidFill>
                  <a:schemeClr val="accent1">
                    <a:lumMod val="50000"/>
                  </a:schemeClr>
                </a:solidFill>
                <a:latin typeface="Century Gothic" panose="020B0502020202020204" pitchFamily="34" charset="0"/>
              </a:rPr>
              <a:t>suelo</a:t>
            </a:r>
            <a:r>
              <a:rPr lang="en-GB" sz="2000" dirty="0">
                <a:solidFill>
                  <a:schemeClr val="accent1">
                    <a:lumMod val="50000"/>
                  </a:schemeClr>
                </a:solidFill>
                <a:latin typeface="Century Gothic" panose="020B0502020202020204" pitchFamily="34" charset="0"/>
              </a:rPr>
              <a:t>.</a:t>
            </a:r>
          </a:p>
        </p:txBody>
      </p:sp>
      <p:sp>
        <p:nvSpPr>
          <p:cNvPr id="22" name="Rounded Rectangle 21"/>
          <p:cNvSpPr/>
          <p:nvPr/>
        </p:nvSpPr>
        <p:spPr>
          <a:xfrm>
            <a:off x="2426597" y="4005320"/>
            <a:ext cx="1817360" cy="39980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Cantamos</a:t>
            </a:r>
            <a:endParaRPr lang="en-GB" sz="2000" dirty="0">
              <a:solidFill>
                <a:schemeClr val="accent1">
                  <a:lumMod val="50000"/>
                </a:schemeClr>
              </a:solidFill>
              <a:latin typeface="Century Gothic" panose="020B0502020202020204" pitchFamily="34" charset="0"/>
            </a:endParaRPr>
          </a:p>
        </p:txBody>
      </p:sp>
      <p:sp>
        <p:nvSpPr>
          <p:cNvPr id="23" name="Rounded Rectangle 22"/>
          <p:cNvSpPr/>
          <p:nvPr/>
        </p:nvSpPr>
        <p:spPr>
          <a:xfrm>
            <a:off x="2426597" y="4579756"/>
            <a:ext cx="4160815" cy="4102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Trabajo</a:t>
            </a:r>
            <a:r>
              <a:rPr lang="en-GB" sz="2000" dirty="0">
                <a:solidFill>
                  <a:schemeClr val="accent1">
                    <a:lumMod val="50000"/>
                  </a:schemeClr>
                </a:solidFill>
                <a:latin typeface="Century Gothic" panose="020B0502020202020204" pitchFamily="34" charset="0"/>
              </a:rPr>
              <a:t> en la </a:t>
            </a:r>
            <a:r>
              <a:rPr lang="en-GB" sz="2000" dirty="0" err="1">
                <a:solidFill>
                  <a:schemeClr val="accent1">
                    <a:lumMod val="50000"/>
                  </a:schemeClr>
                </a:solidFill>
                <a:latin typeface="Century Gothic" panose="020B0502020202020204" pitchFamily="34" charset="0"/>
              </a:rPr>
              <a:t>oficina</a:t>
            </a:r>
            <a:r>
              <a:rPr lang="en-GB" sz="20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turismo</a:t>
            </a:r>
            <a:r>
              <a:rPr lang="en-GB" sz="2000" dirty="0">
                <a:solidFill>
                  <a:schemeClr val="accent1">
                    <a:lumMod val="50000"/>
                  </a:schemeClr>
                </a:solidFill>
                <a:latin typeface="Century Gothic" panose="020B0502020202020204" pitchFamily="34" charset="0"/>
              </a:rPr>
              <a:t>.</a:t>
            </a:r>
          </a:p>
        </p:txBody>
      </p:sp>
      <p:sp>
        <p:nvSpPr>
          <p:cNvPr id="24" name="Rounded Rectangle 23"/>
          <p:cNvSpPr/>
          <p:nvPr/>
        </p:nvSpPr>
        <p:spPr>
          <a:xfrm>
            <a:off x="6809516" y="4577360"/>
            <a:ext cx="2409290" cy="4215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Saco la </a:t>
            </a:r>
            <a:r>
              <a:rPr lang="en-GB" sz="2000" dirty="0" err="1">
                <a:solidFill>
                  <a:schemeClr val="accent1">
                    <a:lumMod val="50000"/>
                  </a:schemeClr>
                </a:solidFill>
                <a:latin typeface="Century Gothic" panose="020B0502020202020204" pitchFamily="34" charset="0"/>
              </a:rPr>
              <a:t>basura</a:t>
            </a:r>
            <a:r>
              <a:rPr lang="en-GB" sz="2000" dirty="0">
                <a:solidFill>
                  <a:schemeClr val="accent1">
                    <a:lumMod val="50000"/>
                  </a:schemeClr>
                </a:solidFill>
                <a:latin typeface="Century Gothic" panose="020B0502020202020204" pitchFamily="34" charset="0"/>
              </a:rPr>
              <a:t>.</a:t>
            </a:r>
          </a:p>
        </p:txBody>
      </p:sp>
      <p:sp>
        <p:nvSpPr>
          <p:cNvPr id="25" name="Rounded Rectangle 24"/>
          <p:cNvSpPr/>
          <p:nvPr/>
        </p:nvSpPr>
        <p:spPr>
          <a:xfrm>
            <a:off x="7418646" y="5248415"/>
            <a:ext cx="2616402" cy="387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latin typeface="Century Gothic" panose="020B0502020202020204" pitchFamily="34" charset="0"/>
              </a:rPr>
              <a:t>Montamos en bici.</a:t>
            </a:r>
          </a:p>
        </p:txBody>
      </p:sp>
      <p:sp>
        <p:nvSpPr>
          <p:cNvPr id="26" name="Rounded Rectangle 25"/>
          <p:cNvSpPr/>
          <p:nvPr/>
        </p:nvSpPr>
        <p:spPr>
          <a:xfrm>
            <a:off x="4506482" y="3995029"/>
            <a:ext cx="2114552" cy="42038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1">
                    <a:lumMod val="50000"/>
                  </a:schemeClr>
                </a:solidFill>
                <a:latin typeface="Century Gothic" panose="020B0502020202020204" pitchFamily="34" charset="0"/>
              </a:rPr>
              <a:t>Saca</a:t>
            </a:r>
            <a:r>
              <a:rPr lang="en-GB" sz="2000" dirty="0">
                <a:solidFill>
                  <a:schemeClr val="accent1">
                    <a:lumMod val="50000"/>
                  </a:schemeClr>
                </a:solidFill>
                <a:latin typeface="Century Gothic" panose="020B0502020202020204" pitchFamily="34" charset="0"/>
              </a:rPr>
              <a:t> </a:t>
            </a:r>
            <a:r>
              <a:rPr lang="en-GB" sz="2000">
                <a:solidFill>
                  <a:schemeClr val="accent1">
                    <a:lumMod val="50000"/>
                  </a:schemeClr>
                </a:solidFill>
                <a:latin typeface="Century Gothic" panose="020B0502020202020204" pitchFamily="34" charset="0"/>
              </a:rPr>
              <a:t>la ropa.</a:t>
            </a:r>
            <a:endParaRPr lang="en-GB" sz="2000" dirty="0">
              <a:solidFill>
                <a:schemeClr val="accent1">
                  <a:lumMod val="50000"/>
                </a:schemeClr>
              </a:solidFill>
              <a:latin typeface="Century Gothic" panose="020B0502020202020204" pitchFamily="34" charset="0"/>
            </a:endParaRPr>
          </a:p>
        </p:txBody>
      </p:sp>
      <p:sp>
        <p:nvSpPr>
          <p:cNvPr id="35" name="Title 34"/>
          <p:cNvSpPr>
            <a:spLocks noGrp="1"/>
          </p:cNvSpPr>
          <p:nvPr>
            <p:ph type="title"/>
          </p:nvPr>
        </p:nvSpPr>
        <p:spPr>
          <a:xfrm>
            <a:off x="0" y="384190"/>
            <a:ext cx="13528557" cy="567113"/>
          </a:xfrm>
        </p:spPr>
        <p:txBody>
          <a:bodyPr>
            <a:normAutofit/>
          </a:bodyPr>
          <a:lstStyle/>
          <a:p>
            <a:r>
              <a:rPr lang="en-GB" sz="2800" b="1" dirty="0">
                <a:solidFill>
                  <a:schemeClr val="accent1">
                    <a:lumMod val="50000"/>
                  </a:schemeClr>
                </a:solidFill>
                <a:latin typeface="Century Gothic" panose="020B0502020202020204" pitchFamily="34" charset="0"/>
              </a:rPr>
              <a:t>Organiza las frases. Trabaja con un </a:t>
            </a:r>
            <a:r>
              <a:rPr lang="en-GB" sz="2800" b="1" dirty="0" err="1">
                <a:solidFill>
                  <a:schemeClr val="accent1">
                    <a:lumMod val="50000"/>
                  </a:schemeClr>
                </a:solidFill>
                <a:latin typeface="Century Gothic" panose="020B0502020202020204" pitchFamily="34" charset="0"/>
              </a:rPr>
              <a:t>compañero</a:t>
            </a:r>
            <a:r>
              <a:rPr lang="en-GB" sz="2800" b="1" dirty="0">
                <a:solidFill>
                  <a:schemeClr val="accent1">
                    <a:lumMod val="50000"/>
                  </a:schemeClr>
                </a:solidFill>
                <a:latin typeface="Century Gothic" panose="020B0502020202020204" pitchFamily="34" charset="0"/>
              </a:rPr>
              <a:t>.</a:t>
            </a:r>
          </a:p>
        </p:txBody>
      </p:sp>
      <p:sp>
        <p:nvSpPr>
          <p:cNvPr id="36" name="TextBox 35"/>
          <p:cNvSpPr txBox="1"/>
          <p:nvPr/>
        </p:nvSpPr>
        <p:spPr>
          <a:xfrm>
            <a:off x="790139" y="876967"/>
            <a:ext cx="169342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a:t>
            </a:r>
          </a:p>
        </p:txBody>
      </p:sp>
      <p:sp>
        <p:nvSpPr>
          <p:cNvPr id="37" name="TextBox 36"/>
          <p:cNvSpPr txBox="1"/>
          <p:nvPr/>
        </p:nvSpPr>
        <p:spPr>
          <a:xfrm>
            <a:off x="10067301" y="886535"/>
            <a:ext cx="253205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‘we’</a:t>
            </a:r>
          </a:p>
        </p:txBody>
      </p:sp>
      <p:pic>
        <p:nvPicPr>
          <p:cNvPr id="38"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4" y="871169"/>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39" name="TextBox 38"/>
          <p:cNvSpPr txBox="1"/>
          <p:nvPr/>
        </p:nvSpPr>
        <p:spPr>
          <a:xfrm>
            <a:off x="125115" y="876967"/>
            <a:ext cx="722671" cy="584775"/>
          </a:xfrm>
          <a:prstGeom prst="rect">
            <a:avLst/>
          </a:prstGeom>
          <a:noFill/>
        </p:spPr>
        <p:txBody>
          <a:bodyPr wrap="square" rtlCol="0">
            <a:spAutoFit/>
          </a:bodyPr>
          <a:lstStyle/>
          <a:p>
            <a:r>
              <a:rPr lang="en-GB" sz="3200" b="1" dirty="0">
                <a:solidFill>
                  <a:schemeClr val="bg1"/>
                </a:solidFill>
                <a:latin typeface="Century Gothic" panose="020B0502020202020204" pitchFamily="34" charset="0"/>
              </a:rPr>
              <a:t>?</a:t>
            </a:r>
          </a:p>
        </p:txBody>
      </p:sp>
      <p:pic>
        <p:nvPicPr>
          <p:cNvPr id="40"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8111" y="886535"/>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a:xfrm>
            <a:off x="9585930" y="892333"/>
            <a:ext cx="722671" cy="584775"/>
          </a:xfrm>
          <a:prstGeom prst="rect">
            <a:avLst/>
          </a:prstGeom>
          <a:noFill/>
        </p:spPr>
        <p:txBody>
          <a:bodyPr wrap="square" rtlCol="0">
            <a:spAutoFit/>
          </a:bodyPr>
          <a:lstStyle/>
          <a:p>
            <a:r>
              <a:rPr lang="en-GB" sz="3200" b="1" dirty="0">
                <a:solidFill>
                  <a:schemeClr val="bg1"/>
                </a:solidFill>
                <a:latin typeface="Century Gothic" panose="020B0502020202020204" pitchFamily="34" charset="0"/>
              </a:rPr>
              <a:t>?</a:t>
            </a:r>
          </a:p>
        </p:txBody>
      </p:sp>
      <p:pic>
        <p:nvPicPr>
          <p:cNvPr id="42"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901" y="871169"/>
            <a:ext cx="606486" cy="626085"/>
          </a:xfrm>
          <a:prstGeom prst="ellipse">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4369072" y="876967"/>
            <a:ext cx="722671" cy="584775"/>
          </a:xfrm>
          <a:prstGeom prst="rect">
            <a:avLst/>
          </a:prstGeom>
          <a:noFill/>
        </p:spPr>
        <p:txBody>
          <a:bodyPr wrap="square" rtlCol="0">
            <a:spAutoFit/>
          </a:bodyPr>
          <a:lstStyle/>
          <a:p>
            <a:r>
              <a:rPr lang="en-GB" sz="3200" b="1" dirty="0">
                <a:solidFill>
                  <a:schemeClr val="bg1"/>
                </a:solidFill>
                <a:latin typeface="Century Gothic" panose="020B0502020202020204" pitchFamily="34" charset="0"/>
              </a:rPr>
              <a:t>?</a:t>
            </a:r>
          </a:p>
        </p:txBody>
      </p:sp>
      <p:sp>
        <p:nvSpPr>
          <p:cNvPr id="44" name="TextBox 43"/>
          <p:cNvSpPr txBox="1"/>
          <p:nvPr/>
        </p:nvSpPr>
        <p:spPr>
          <a:xfrm>
            <a:off x="4846506" y="930049"/>
            <a:ext cx="219831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‘s/he’</a:t>
            </a:r>
          </a:p>
        </p:txBody>
      </p:sp>
      <p:sp>
        <p:nvSpPr>
          <p:cNvPr id="45" name="Title 34"/>
          <p:cNvSpPr txBox="1">
            <a:spLocks/>
          </p:cNvSpPr>
          <p:nvPr/>
        </p:nvSpPr>
        <p:spPr>
          <a:xfrm>
            <a:off x="0" y="-39455"/>
            <a:ext cx="8403772" cy="567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b="1" dirty="0">
                <a:solidFill>
                  <a:schemeClr val="accent1">
                    <a:lumMod val="50000"/>
                  </a:schemeClr>
                </a:solidFill>
                <a:latin typeface="Century Gothic" panose="020B0502020202020204" pitchFamily="34" charset="0"/>
              </a:rPr>
              <a:t>¿</a:t>
            </a:r>
            <a:r>
              <a:rPr lang="en-GB" sz="2800" b="1" dirty="0" err="1">
                <a:solidFill>
                  <a:schemeClr val="accent1">
                    <a:lumMod val="50000"/>
                  </a:schemeClr>
                </a:solidFill>
                <a:latin typeface="Century Gothic" panose="020B0502020202020204" pitchFamily="34" charset="0"/>
              </a:rPr>
              <a:t>Qué</a:t>
            </a:r>
            <a:r>
              <a:rPr lang="en-GB" sz="2800" b="1" dirty="0">
                <a:solidFill>
                  <a:schemeClr val="accent1">
                    <a:lumMod val="50000"/>
                  </a:schemeClr>
                </a:solidFill>
                <a:latin typeface="Century Gothic" panose="020B0502020202020204" pitchFamily="34" charset="0"/>
              </a:rPr>
              <a:t> hacen las personas </a:t>
            </a:r>
            <a:r>
              <a:rPr lang="en-GB" sz="2800" b="1" dirty="0" err="1">
                <a:solidFill>
                  <a:schemeClr val="accent1">
                    <a:lumMod val="50000"/>
                  </a:schemeClr>
                </a:solidFill>
                <a:latin typeface="Century Gothic" panose="020B0502020202020204" pitchFamily="34" charset="0"/>
              </a:rPr>
              <a:t>misteriosas</a:t>
            </a:r>
            <a:r>
              <a:rPr lang="en-GB" sz="2800" b="1" dirty="0">
                <a:solidFill>
                  <a:schemeClr val="accent1">
                    <a:lumMod val="50000"/>
                  </a:schemeClr>
                </a:solidFill>
                <a:latin typeface="Century Gothic" panose="020B0502020202020204" pitchFamily="34" charset="0"/>
              </a:rPr>
              <a:t>? </a:t>
            </a: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4872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3.7037E-6 L -0.02708 -0.35718 " pathEditMode="relative" rAng="0" ptsTypes="AA">
                                      <p:cBhvr>
                                        <p:cTn id="6" dur="2000" fill="hold"/>
                                        <p:tgtEl>
                                          <p:spTgt spid="17"/>
                                        </p:tgtEl>
                                        <p:attrNameLst>
                                          <p:attrName>ppt_x</p:attrName>
                                          <p:attrName>ppt_y</p:attrName>
                                        </p:attrNameLst>
                                      </p:cBhvr>
                                      <p:rCtr x="-1354" y="-1787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4.44444E-6 L 0.62877 -0.353 " pathEditMode="relative" rAng="0" ptsTypes="AA">
                                      <p:cBhvr>
                                        <p:cTn id="10" dur="2000" fill="hold"/>
                                        <p:tgtEl>
                                          <p:spTgt spid="22"/>
                                        </p:tgtEl>
                                        <p:attrNameLst>
                                          <p:attrName>ppt_x</p:attrName>
                                          <p:attrName>ppt_y</p:attrName>
                                        </p:attrNameLst>
                                      </p:cBhvr>
                                      <p:rCtr x="31432" y="-1766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7 -4.44444E-6 L 0.01536 -0.36504 " pathEditMode="relative" rAng="0" ptsTypes="AA">
                                      <p:cBhvr>
                                        <p:cTn id="14" dur="2000" fill="hold"/>
                                        <p:tgtEl>
                                          <p:spTgt spid="26"/>
                                        </p:tgtEl>
                                        <p:attrNameLst>
                                          <p:attrName>ppt_x</p:attrName>
                                          <p:attrName>ppt_y</p:attrName>
                                        </p:attrNameLst>
                                      </p:cBhvr>
                                      <p:rCtr x="768" y="-1826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4.44444E-6 L 0.79987 -0.37268 " pathEditMode="relative" rAng="0" ptsTypes="AA">
                                      <p:cBhvr>
                                        <p:cTn id="18" dur="2000" fill="hold"/>
                                        <p:tgtEl>
                                          <p:spTgt spid="16"/>
                                        </p:tgtEl>
                                        <p:attrNameLst>
                                          <p:attrName>ppt_x</p:attrName>
                                          <p:attrName>ppt_y</p:attrName>
                                        </p:attrNameLst>
                                      </p:cBhvr>
                                      <p:rCtr x="39987" y="-1863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45833E-6 4.81481E-6 L -0.19778 -0.36621 " pathEditMode="relative" rAng="0" ptsTypes="AA">
                                      <p:cBhvr>
                                        <p:cTn id="22" dur="2000" fill="hold"/>
                                        <p:tgtEl>
                                          <p:spTgt spid="23"/>
                                        </p:tgtEl>
                                        <p:attrNameLst>
                                          <p:attrName>ppt_x</p:attrName>
                                          <p:attrName>ppt_y</p:attrName>
                                        </p:attrNameLst>
                                      </p:cBhvr>
                                      <p:rCtr x="-9896" y="-1831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66667E-6 1.85185E-6 L -0.55416 -0.29236 " pathEditMode="relative" rAng="0" ptsTypes="AA">
                                      <p:cBhvr>
                                        <p:cTn id="26" dur="2000" fill="hold"/>
                                        <p:tgtEl>
                                          <p:spTgt spid="24"/>
                                        </p:tgtEl>
                                        <p:attrNameLst>
                                          <p:attrName>ppt_x</p:attrName>
                                          <p:attrName>ppt_y</p:attrName>
                                        </p:attrNameLst>
                                      </p:cBhvr>
                                      <p:rCtr x="-27708" y="-1463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2.96296E-6 L 0.66797 -0.3875 " pathEditMode="relative" rAng="0" ptsTypes="AA">
                                      <p:cBhvr>
                                        <p:cTn id="30" dur="2000" fill="hold"/>
                                        <p:tgtEl>
                                          <p:spTgt spid="18"/>
                                        </p:tgtEl>
                                        <p:attrNameLst>
                                          <p:attrName>ppt_x</p:attrName>
                                          <p:attrName>ppt_y</p:attrName>
                                        </p:attrNameLst>
                                      </p:cBhvr>
                                      <p:rCtr x="33398" y="-1937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25E-6 -2.59259E-6 L 0.03255 -0.475 " pathEditMode="relative" rAng="0" ptsTypes="AA">
                                      <p:cBhvr>
                                        <p:cTn id="34" dur="2000" fill="hold"/>
                                        <p:tgtEl>
                                          <p:spTgt spid="19"/>
                                        </p:tgtEl>
                                        <p:attrNameLst>
                                          <p:attrName>ppt_x</p:attrName>
                                          <p:attrName>ppt_y</p:attrName>
                                        </p:attrNameLst>
                                      </p:cBhvr>
                                      <p:rCtr x="1628" y="-2375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79167E-6 1.48148E-6 L 0.16888 -0.31597 " pathEditMode="relative" rAng="0" ptsTypes="AA">
                                      <p:cBhvr>
                                        <p:cTn id="38" dur="2000" fill="hold"/>
                                        <p:tgtEl>
                                          <p:spTgt spid="25"/>
                                        </p:tgtEl>
                                        <p:attrNameLst>
                                          <p:attrName>ppt_x</p:attrName>
                                          <p:attrName>ppt_y</p:attrName>
                                        </p:attrNameLst>
                                      </p:cBhvr>
                                      <p:rCtr x="8438" y="-1581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91667E-6 -3.33333E-6 L 0.35756 -0.48588 " pathEditMode="relative" rAng="0" ptsTypes="AA">
                                      <p:cBhvr>
                                        <p:cTn id="42" dur="2000" fill="hold"/>
                                        <p:tgtEl>
                                          <p:spTgt spid="21"/>
                                        </p:tgtEl>
                                        <p:attrNameLst>
                                          <p:attrName>ppt_x</p:attrName>
                                          <p:attrName>ppt_y</p:attrName>
                                        </p:attrNameLst>
                                      </p:cBhvr>
                                      <p:rCtr x="17878" y="-24306"/>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66667E-6 -1.85185E-6 L 0.08529 -0.4081 " pathEditMode="relative" rAng="0" ptsTypes="AA">
                                      <p:cBhvr>
                                        <p:cTn id="46" dur="2000" fill="hold"/>
                                        <p:tgtEl>
                                          <p:spTgt spid="20"/>
                                        </p:tgtEl>
                                        <p:attrNameLst>
                                          <p:attrName>ppt_x</p:attrName>
                                          <p:attrName>ppt_y</p:attrName>
                                        </p:attrNameLst>
                                      </p:cBhvr>
                                      <p:rCtr x="4258" y="-2041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2.29167E-6 -3.7037E-7 L -0.6069 -0.38588 " pathEditMode="relative" rAng="0" ptsTypes="AA">
                                      <p:cBhvr>
                                        <p:cTn id="50" dur="2000" fill="hold"/>
                                        <p:tgtEl>
                                          <p:spTgt spid="15"/>
                                        </p:tgtEl>
                                        <p:attrNameLst>
                                          <p:attrName>ppt_x</p:attrName>
                                          <p:attrName>ppt_y</p:attrName>
                                        </p:attrNameLst>
                                      </p:cBhvr>
                                      <p:rCtr x="-30352" y="-1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2099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691335" y="1902119"/>
            <a:ext cx="4809330" cy="1938992"/>
          </a:xfrm>
          <a:prstGeom prst="rect">
            <a:avLst/>
          </a:prstGeom>
        </p:spPr>
        <p:txBody>
          <a:bodyPr wrap="none">
            <a:spAutoFit/>
          </a:bodyPr>
          <a:lstStyle/>
          <a:p>
            <a:r>
              <a:rPr lang="en-GB" sz="12000" dirty="0" err="1">
                <a:solidFill>
                  <a:srgbClr val="E56700"/>
                </a:solidFill>
                <a:latin typeface="Century Gothic" panose="020B0502020202020204" pitchFamily="34" charset="0"/>
                <a:cs typeface="Calibri" panose="020F0502020204030204" pitchFamily="34" charset="0"/>
              </a:rPr>
              <a:t>ll</a:t>
            </a:r>
            <a:r>
              <a:rPr lang="en-GB" sz="12000" dirty="0" err="1">
                <a:solidFill>
                  <a:srgbClr val="115076"/>
                </a:solidFill>
                <a:latin typeface="Century Gothic" panose="020B0502020202020204" pitchFamily="34" charset="0"/>
                <a:cs typeface="Calibri" panose="020F0502020204030204" pitchFamily="34" charset="0"/>
              </a:rPr>
              <a:t>amar</a:t>
            </a:r>
            <a:endParaRPr lang="en-GB" sz="12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1739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_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141409" y="1059967"/>
            <a:ext cx="11950507" cy="5323618"/>
          </a:xfrm>
          <a:prstGeom prst="wedgeRoundRectCallout">
            <a:avLst>
              <a:gd name="adj1" fmla="val -5983"/>
              <a:gd name="adj2" fmla="val -6410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41409" y="-342624"/>
            <a:ext cx="10515600" cy="1325563"/>
          </a:xfrm>
        </p:spPr>
        <p:txBody>
          <a:bodyPr>
            <a:normAutofit/>
          </a:bodyPr>
          <a:lstStyle/>
          <a:p>
            <a:r>
              <a:rPr lang="en-GB" sz="3600" b="1" dirty="0">
                <a:solidFill>
                  <a:schemeClr val="accent1">
                    <a:lumMod val="50000"/>
                  </a:schemeClr>
                </a:solidFill>
                <a:latin typeface="Century Gothic" panose="020B0502020202020204" pitchFamily="34" charset="0"/>
              </a:rPr>
              <a:t>La </a:t>
            </a:r>
            <a:r>
              <a:rPr lang="en-GB" sz="3600" b="1" dirty="0" err="1">
                <a:solidFill>
                  <a:schemeClr val="accent1">
                    <a:lumMod val="50000"/>
                  </a:schemeClr>
                </a:solidFill>
                <a:latin typeface="Century Gothic" panose="020B0502020202020204" pitchFamily="34" charset="0"/>
              </a:rPr>
              <a:t>familia</a:t>
            </a:r>
            <a:r>
              <a:rPr lang="en-GB" sz="3600" b="1" dirty="0">
                <a:solidFill>
                  <a:schemeClr val="accent1">
                    <a:lumMod val="50000"/>
                  </a:schemeClr>
                </a:solidFill>
                <a:latin typeface="Century Gothic" panose="020B0502020202020204" pitchFamily="34" charset="0"/>
              </a:rPr>
              <a:t> </a:t>
            </a:r>
            <a:r>
              <a:rPr lang="en-GB" sz="3600" b="1" dirty="0" err="1">
                <a:solidFill>
                  <a:schemeClr val="accent1">
                    <a:lumMod val="50000"/>
                  </a:schemeClr>
                </a:solidFill>
                <a:latin typeface="Century Gothic" panose="020B0502020202020204" pitchFamily="34" charset="0"/>
              </a:rPr>
              <a:t>López</a:t>
            </a:r>
            <a:endParaRPr lang="en-GB" sz="3600" b="1" dirty="0">
              <a:solidFill>
                <a:schemeClr val="accent1">
                  <a:lumMod val="50000"/>
                </a:schemeClr>
              </a:solidFill>
              <a:latin typeface="Century Gothic" panose="020B0502020202020204" pitchFamily="34" charset="0"/>
            </a:endParaRP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9443253" y="-95268"/>
            <a:ext cx="2508107" cy="1410810"/>
          </a:xfrm>
          <a:prstGeom prst="rect">
            <a:avLst/>
          </a:prstGeom>
        </p:spPr>
      </p:pic>
      <p:sp>
        <p:nvSpPr>
          <p:cNvPr id="5" name="TextBox 4"/>
          <p:cNvSpPr txBox="1"/>
          <p:nvPr/>
        </p:nvSpPr>
        <p:spPr>
          <a:xfrm>
            <a:off x="4628805" y="-1258"/>
            <a:ext cx="106585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Daniel</a:t>
            </a:r>
          </a:p>
        </p:txBody>
      </p:sp>
      <p:sp>
        <p:nvSpPr>
          <p:cNvPr id="6" name="TextBox 5"/>
          <p:cNvSpPr txBox="1"/>
          <p:nvPr/>
        </p:nvSpPr>
        <p:spPr>
          <a:xfrm>
            <a:off x="6818286" y="-16923"/>
            <a:ext cx="9114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Ana</a:t>
            </a:r>
          </a:p>
        </p:txBody>
      </p:sp>
      <p:sp>
        <p:nvSpPr>
          <p:cNvPr id="7" name="TextBox 6"/>
          <p:cNvSpPr txBox="1"/>
          <p:nvPr/>
        </p:nvSpPr>
        <p:spPr>
          <a:xfrm>
            <a:off x="8971258" y="-79953"/>
            <a:ext cx="98344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Diego</a:t>
            </a:r>
          </a:p>
        </p:txBody>
      </p:sp>
      <p:sp>
        <p:nvSpPr>
          <p:cNvPr id="8" name="TextBox 7"/>
          <p:cNvSpPr txBox="1"/>
          <p:nvPr/>
        </p:nvSpPr>
        <p:spPr>
          <a:xfrm>
            <a:off x="11337156" y="-79953"/>
            <a:ext cx="92528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Lucía</a:t>
            </a:r>
          </a:p>
        </p:txBody>
      </p:sp>
      <p:sp>
        <p:nvSpPr>
          <p:cNvPr id="9" name="TextBox 8"/>
          <p:cNvSpPr txBox="1"/>
          <p:nvPr/>
        </p:nvSpPr>
        <p:spPr>
          <a:xfrm>
            <a:off x="518616" y="1205244"/>
            <a:ext cx="11627892" cy="5178341"/>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Soy Daniel, </a:t>
            </a:r>
            <a:r>
              <a:rPr lang="en-GB" sz="2000">
                <a:solidFill>
                  <a:schemeClr val="accent1">
                    <a:lumMod val="50000"/>
                  </a:schemeClr>
                </a:solidFill>
                <a:latin typeface="Century Gothic" panose="020B0502020202020204" pitchFamily="34" charset="0"/>
              </a:rPr>
              <a:t>de San Sebastián, </a:t>
            </a:r>
            <a:r>
              <a:rPr lang="en-GB" sz="2000" dirty="0">
                <a:solidFill>
                  <a:schemeClr val="accent1">
                    <a:lumMod val="50000"/>
                  </a:schemeClr>
                </a:solidFill>
                <a:latin typeface="Century Gothic" panose="020B0502020202020204" pitchFamily="34" charset="0"/>
              </a:rPr>
              <a:t>una ciudad </a:t>
            </a:r>
            <a:r>
              <a:rPr lang="en-GB" sz="2000" dirty="0" err="1">
                <a:solidFill>
                  <a:schemeClr val="accent1">
                    <a:lumMod val="50000"/>
                  </a:schemeClr>
                </a:solidFill>
                <a:latin typeface="Century Gothic" panose="020B0502020202020204" pitchFamily="34" charset="0"/>
              </a:rPr>
              <a:t>antigua</a:t>
            </a:r>
            <a:r>
              <a:rPr lang="en-GB" sz="2000" dirty="0">
                <a:solidFill>
                  <a:schemeClr val="accent1">
                    <a:lumMod val="50000"/>
                  </a:schemeClr>
                </a:solidFill>
                <a:latin typeface="Century Gothic" panose="020B0502020202020204" pitchFamily="34" charset="0"/>
              </a:rPr>
              <a:t> en el </a:t>
            </a:r>
            <a:r>
              <a:rPr lang="en-GB" sz="2000" dirty="0" err="1">
                <a:solidFill>
                  <a:schemeClr val="accent1">
                    <a:lumMod val="50000"/>
                  </a:schemeClr>
                </a:solidFill>
                <a:latin typeface="Century Gothic" panose="020B0502020202020204" pitchFamily="34" charset="0"/>
              </a:rPr>
              <a:t>norte</a:t>
            </a:r>
            <a:r>
              <a:rPr lang="en-GB" sz="20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España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Quiero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decir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unas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cosas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sobre</a:t>
            </a:r>
            <a:r>
              <a:rPr lang="en-GB" sz="2000" dirty="0">
                <a:solidFill>
                  <a:schemeClr val="accent1">
                    <a:lumMod val="50000"/>
                  </a:schemeClr>
                </a:solidFill>
                <a:latin typeface="Century Gothic" panose="020B0502020202020204" pitchFamily="34" charset="0"/>
              </a:rPr>
              <a:t> mi </a:t>
            </a:r>
            <a:r>
              <a:rPr lang="en-GB" sz="2000" dirty="0" err="1">
                <a:solidFill>
                  <a:schemeClr val="accent1">
                    <a:lumMod val="50000"/>
                  </a:schemeClr>
                </a:solidFill>
                <a:latin typeface="Century Gothic" panose="020B0502020202020204" pitchFamily="34" charset="0"/>
              </a:rPr>
              <a:t>familia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Tengo</a:t>
            </a:r>
            <a:r>
              <a:rPr lang="en-GB" sz="2000" dirty="0">
                <a:solidFill>
                  <a:schemeClr val="accent1">
                    <a:lumMod val="50000"/>
                  </a:schemeClr>
                </a:solidFill>
                <a:latin typeface="Century Gothic" panose="020B0502020202020204" pitchFamily="34" charset="0"/>
              </a:rPr>
              <a:t> una </a:t>
            </a:r>
            <a:r>
              <a:rPr lang="en-GB" sz="2000" dirty="0" err="1">
                <a:solidFill>
                  <a:schemeClr val="accent1">
                    <a:lumMod val="50000"/>
                  </a:schemeClr>
                </a:solidFill>
                <a:latin typeface="Century Gothic" panose="020B0502020202020204" pitchFamily="34" charset="0"/>
              </a:rPr>
              <a:t>hermana</a:t>
            </a:r>
            <a:r>
              <a:rPr lang="en-GB" sz="2000" dirty="0">
                <a:solidFill>
                  <a:schemeClr val="accent1">
                    <a:lumMod val="50000"/>
                  </a:schemeClr>
                </a:solidFill>
                <a:latin typeface="Century Gothic" panose="020B0502020202020204" pitchFamily="34" charset="0"/>
              </a:rPr>
              <a:t>, Lucía. Es una </a:t>
            </a:r>
            <a:r>
              <a:rPr lang="en-GB" sz="2000" dirty="0" err="1">
                <a:solidFill>
                  <a:schemeClr val="accent1">
                    <a:lumMod val="50000"/>
                  </a:schemeClr>
                </a:solidFill>
                <a:latin typeface="Century Gothic" panose="020B0502020202020204" pitchFamily="34" charset="0"/>
              </a:rPr>
              <a:t>chica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simpática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aunque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está</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rara</a:t>
            </a:r>
            <a:r>
              <a:rPr lang="en-GB" sz="2000" dirty="0">
                <a:solidFill>
                  <a:schemeClr val="accent1">
                    <a:lumMod val="50000"/>
                  </a:schemeClr>
                </a:solidFill>
                <a:latin typeface="Century Gothic" panose="020B0502020202020204" pitchFamily="34" charset="0"/>
              </a:rPr>
              <a:t> hoy. </a:t>
            </a:r>
            <a:r>
              <a:rPr lang="en-GB" sz="2000" dirty="0" err="1">
                <a:solidFill>
                  <a:schemeClr val="accent1">
                    <a:lumMod val="50000"/>
                  </a:schemeClr>
                </a:solidFill>
                <a:latin typeface="Century Gothic" panose="020B0502020202020204" pitchFamily="34" charset="0"/>
              </a:rPr>
              <a:t>Estudiamos</a:t>
            </a:r>
            <a:r>
              <a:rPr lang="en-GB" sz="2000" dirty="0">
                <a:solidFill>
                  <a:schemeClr val="accent1">
                    <a:lumMod val="50000"/>
                  </a:schemeClr>
                </a:solidFill>
                <a:latin typeface="Century Gothic" panose="020B0502020202020204" pitchFamily="34" charset="0"/>
              </a:rPr>
              <a:t> en una escuela </a:t>
            </a:r>
            <a:r>
              <a:rPr lang="en-GB" sz="2000" dirty="0" err="1">
                <a:solidFill>
                  <a:schemeClr val="accent1">
                    <a:lumMod val="50000"/>
                  </a:schemeClr>
                </a:solidFill>
                <a:latin typeface="Century Gothic" panose="020B0502020202020204" pitchFamily="34" charset="0"/>
              </a:rPr>
              <a:t>detrás</a:t>
            </a:r>
            <a:r>
              <a:rPr lang="en-GB" sz="2000" dirty="0">
                <a:solidFill>
                  <a:schemeClr val="accent1">
                    <a:lumMod val="50000"/>
                  </a:schemeClr>
                </a:solidFill>
                <a:latin typeface="Century Gothic" panose="020B0502020202020204" pitchFamily="34" charset="0"/>
              </a:rPr>
              <a:t> del </a:t>
            </a:r>
            <a:r>
              <a:rPr lang="en-GB" sz="2000" dirty="0" err="1">
                <a:solidFill>
                  <a:schemeClr val="accent1">
                    <a:lumMod val="50000"/>
                  </a:schemeClr>
                </a:solidFill>
                <a:latin typeface="Century Gothic" panose="020B0502020202020204" pitchFamily="34" charset="0"/>
              </a:rPr>
              <a:t>teatro</a:t>
            </a:r>
            <a:r>
              <a:rPr lang="en-GB" sz="2000" dirty="0">
                <a:solidFill>
                  <a:schemeClr val="accent1">
                    <a:lumMod val="50000"/>
                  </a:schemeClr>
                </a:solidFill>
                <a:latin typeface="Century Gothic" panose="020B0502020202020204" pitchFamily="34" charset="0"/>
              </a:rPr>
              <a:t>. En general </a:t>
            </a:r>
            <a:r>
              <a:rPr lang="en-GB" sz="2000" dirty="0" err="1">
                <a:solidFill>
                  <a:schemeClr val="accent1">
                    <a:lumMod val="50000"/>
                  </a:schemeClr>
                </a:solidFill>
                <a:latin typeface="Century Gothic" panose="020B0502020202020204" pitchFamily="34" charset="0"/>
              </a:rPr>
              <a:t>somos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buenos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estudiantes</a:t>
            </a:r>
            <a:r>
              <a:rPr lang="en-GB" sz="2000" dirty="0">
                <a:solidFill>
                  <a:schemeClr val="accent1">
                    <a:lumMod val="50000"/>
                  </a:schemeClr>
                </a:solidFill>
                <a:latin typeface="Century Gothic" panose="020B0502020202020204" pitchFamily="34" charset="0"/>
              </a:rPr>
              <a:t>. No llegamos tarde a clase, </a:t>
            </a:r>
            <a:r>
              <a:rPr lang="en-GB" sz="2000" dirty="0" err="1">
                <a:solidFill>
                  <a:schemeClr val="accent1">
                    <a:lumMod val="50000"/>
                  </a:schemeClr>
                </a:solidFill>
                <a:latin typeface="Century Gothic" panose="020B0502020202020204" pitchFamily="34" charset="0"/>
              </a:rPr>
              <a:t>escuchamos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cuando</a:t>
            </a:r>
            <a:r>
              <a:rPr lang="en-GB" sz="2000" dirty="0">
                <a:solidFill>
                  <a:schemeClr val="accent1">
                    <a:lumMod val="50000"/>
                  </a:schemeClr>
                </a:solidFill>
                <a:latin typeface="Century Gothic" panose="020B0502020202020204" pitchFamily="34" charset="0"/>
              </a:rPr>
              <a:t> habla </a:t>
            </a:r>
            <a:r>
              <a:rPr lang="en-GB" sz="2000" dirty="0" err="1">
                <a:solidFill>
                  <a:schemeClr val="accent1">
                    <a:lumMod val="50000"/>
                  </a:schemeClr>
                </a:solidFill>
                <a:latin typeface="Century Gothic" panose="020B0502020202020204" pitchFamily="34" charset="0"/>
              </a:rPr>
              <a:t>otra</a:t>
            </a:r>
            <a:r>
              <a:rPr lang="en-GB" sz="2000" dirty="0">
                <a:solidFill>
                  <a:schemeClr val="accent1">
                    <a:lumMod val="50000"/>
                  </a:schemeClr>
                </a:solidFill>
                <a:latin typeface="Century Gothic" panose="020B0502020202020204" pitchFamily="34" charset="0"/>
              </a:rPr>
              <a:t> persona, </a:t>
            </a:r>
            <a:r>
              <a:rPr lang="en-GB" sz="2000" dirty="0" err="1">
                <a:solidFill>
                  <a:schemeClr val="accent1">
                    <a:lumMod val="50000"/>
                  </a:schemeClr>
                </a:solidFill>
                <a:latin typeface="Century Gothic" panose="020B0502020202020204" pitchFamily="34" charset="0"/>
              </a:rPr>
              <a:t>preguntamos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si</a:t>
            </a:r>
            <a:r>
              <a:rPr lang="en-GB" sz="2000" dirty="0">
                <a:solidFill>
                  <a:schemeClr val="accent1">
                    <a:lumMod val="50000"/>
                  </a:schemeClr>
                </a:solidFill>
                <a:latin typeface="Century Gothic" panose="020B0502020202020204" pitchFamily="34" charset="0"/>
              </a:rPr>
              <a:t> las </a:t>
            </a:r>
            <a:r>
              <a:rPr lang="en-GB" sz="2000" dirty="0" err="1">
                <a:solidFill>
                  <a:schemeClr val="accent1">
                    <a:lumMod val="50000"/>
                  </a:schemeClr>
                </a:solidFill>
                <a:latin typeface="Century Gothic" panose="020B0502020202020204" pitchFamily="34" charset="0"/>
              </a:rPr>
              <a:t>cosas</a:t>
            </a:r>
            <a:r>
              <a:rPr lang="en-GB" sz="2000" dirty="0">
                <a:solidFill>
                  <a:schemeClr val="accent1">
                    <a:lumMod val="50000"/>
                  </a:schemeClr>
                </a:solidFill>
                <a:latin typeface="Century Gothic" panose="020B0502020202020204" pitchFamily="34" charset="0"/>
              </a:rPr>
              <a:t> no están </a:t>
            </a:r>
            <a:r>
              <a:rPr lang="en-GB" sz="2000" dirty="0" err="1">
                <a:solidFill>
                  <a:schemeClr val="accent1">
                    <a:lumMod val="50000"/>
                  </a:schemeClr>
                </a:solidFill>
                <a:latin typeface="Century Gothic" panose="020B0502020202020204" pitchFamily="34" charset="0"/>
              </a:rPr>
              <a:t>claras</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participamos</a:t>
            </a:r>
            <a:r>
              <a:rPr lang="en-GB" sz="2000" dirty="0">
                <a:solidFill>
                  <a:schemeClr val="accent1">
                    <a:lumMod val="50000"/>
                  </a:schemeClr>
                </a:solidFill>
                <a:latin typeface="Century Gothic" panose="020B0502020202020204" pitchFamily="34" charset="0"/>
              </a:rPr>
              <a:t> en las </a:t>
            </a:r>
            <a:r>
              <a:rPr lang="en-GB" sz="2000" dirty="0" err="1">
                <a:solidFill>
                  <a:schemeClr val="accent1">
                    <a:lumMod val="50000"/>
                  </a:schemeClr>
                </a:solidFill>
                <a:latin typeface="Century Gothic" panose="020B0502020202020204" pitchFamily="34" charset="0"/>
              </a:rPr>
              <a:t>actividades</a:t>
            </a:r>
            <a:r>
              <a:rPr lang="en-GB" sz="2000" dirty="0">
                <a:solidFill>
                  <a:schemeClr val="accent1">
                    <a:lumMod val="50000"/>
                  </a:schemeClr>
                </a:solidFill>
                <a:latin typeface="Century Gothic" panose="020B0502020202020204" pitchFamily="34" charset="0"/>
              </a:rPr>
              <a:t>. </a:t>
            </a:r>
          </a:p>
          <a:p>
            <a:endParaRPr lang="en-GB" sz="1000" dirty="0">
              <a:solidFill>
                <a:schemeClr val="accent1">
                  <a:lumMod val="50000"/>
                </a:schemeClr>
              </a:solidFill>
              <a:latin typeface="Century Gothic" panose="020B0502020202020204" pitchFamily="34" charset="0"/>
            </a:endParaRPr>
          </a:p>
          <a:p>
            <a:r>
              <a:rPr lang="en-GB" sz="2000" dirty="0" err="1">
                <a:solidFill>
                  <a:schemeClr val="accent1">
                    <a:lumMod val="50000"/>
                  </a:schemeClr>
                </a:solidFill>
                <a:latin typeface="Century Gothic" panose="020B0502020202020204" pitchFamily="34" charset="0"/>
              </a:rPr>
              <a:t>Pasamos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tiempo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juntos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fuera</a:t>
            </a:r>
            <a:r>
              <a:rPr lang="en-GB" sz="2000" dirty="0">
                <a:solidFill>
                  <a:schemeClr val="accent1">
                    <a:lumMod val="50000"/>
                  </a:schemeClr>
                </a:solidFill>
                <a:latin typeface="Century Gothic" panose="020B0502020202020204" pitchFamily="34" charset="0"/>
              </a:rPr>
              <a:t> de la escuela. </a:t>
            </a:r>
            <a:r>
              <a:rPr lang="en-GB" sz="2000" dirty="0" err="1">
                <a:solidFill>
                  <a:schemeClr val="accent1">
                    <a:lumMod val="50000"/>
                  </a:schemeClr>
                </a:solidFill>
                <a:latin typeface="Century Gothic" panose="020B0502020202020204" pitchFamily="34" charset="0"/>
              </a:rPr>
              <a:t>Cantamos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bailamos</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montamos</a:t>
            </a:r>
            <a:r>
              <a:rPr lang="en-GB" sz="2000" dirty="0">
                <a:solidFill>
                  <a:schemeClr val="accent1">
                    <a:lumMod val="50000"/>
                  </a:schemeClr>
                </a:solidFill>
                <a:latin typeface="Century Gothic" panose="020B0502020202020204" pitchFamily="34" charset="0"/>
              </a:rPr>
              <a:t> en bici en el campo los sábados. </a:t>
            </a:r>
            <a:r>
              <a:rPr lang="en-GB" sz="2000" dirty="0" err="1">
                <a:solidFill>
                  <a:schemeClr val="accent1">
                    <a:lumMod val="50000"/>
                  </a:schemeClr>
                </a:solidFill>
                <a:latin typeface="Century Gothic" panose="020B0502020202020204" pitchFamily="34" charset="0"/>
              </a:rPr>
              <a:t>Trabajamos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también</a:t>
            </a:r>
            <a:r>
              <a:rPr lang="en-GB" sz="2000" dirty="0">
                <a:solidFill>
                  <a:schemeClr val="accent1">
                    <a:lumMod val="50000"/>
                  </a:schemeClr>
                </a:solidFill>
                <a:latin typeface="Century Gothic" panose="020B0502020202020204" pitchFamily="34" charset="0"/>
              </a:rPr>
              <a:t>. Lucía </a:t>
            </a:r>
            <a:r>
              <a:rPr lang="en-GB" sz="2000" dirty="0" err="1">
                <a:solidFill>
                  <a:schemeClr val="accent1">
                    <a:lumMod val="50000"/>
                  </a:schemeClr>
                </a:solidFill>
                <a:latin typeface="Century Gothic" panose="020B0502020202020204" pitchFamily="34" charset="0"/>
              </a:rPr>
              <a:t>trabaja</a:t>
            </a:r>
            <a:r>
              <a:rPr lang="en-GB" sz="2000" dirty="0">
                <a:solidFill>
                  <a:schemeClr val="accent1">
                    <a:lumMod val="50000"/>
                  </a:schemeClr>
                </a:solidFill>
                <a:latin typeface="Century Gothic" panose="020B0502020202020204" pitchFamily="34" charset="0"/>
              </a:rPr>
              <a:t> en una tienda de </a:t>
            </a:r>
            <a:r>
              <a:rPr lang="en-GB" sz="2000" dirty="0" err="1">
                <a:solidFill>
                  <a:schemeClr val="accent1">
                    <a:lumMod val="50000"/>
                  </a:schemeClr>
                </a:solidFill>
                <a:latin typeface="Century Gothic" panose="020B0502020202020204" pitchFamily="34" charset="0"/>
              </a:rPr>
              <a:t>regalos</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yo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trabajo</a:t>
            </a:r>
            <a:r>
              <a:rPr lang="en-GB" sz="2000" dirty="0">
                <a:solidFill>
                  <a:schemeClr val="accent1">
                    <a:lumMod val="50000"/>
                  </a:schemeClr>
                </a:solidFill>
                <a:latin typeface="Century Gothic" panose="020B0502020202020204" pitchFamily="34" charset="0"/>
              </a:rPr>
              <a:t> en la </a:t>
            </a:r>
            <a:r>
              <a:rPr lang="en-GB" sz="2000" dirty="0" err="1">
                <a:solidFill>
                  <a:schemeClr val="accent1">
                    <a:lumMod val="50000"/>
                  </a:schemeClr>
                </a:solidFill>
                <a:latin typeface="Century Gothic" panose="020B0502020202020204" pitchFamily="34" charset="0"/>
              </a:rPr>
              <a:t>oficina</a:t>
            </a:r>
            <a:r>
              <a:rPr lang="en-GB" sz="20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turismo</a:t>
            </a:r>
            <a:r>
              <a:rPr lang="en-GB" sz="2000" dirty="0">
                <a:solidFill>
                  <a:schemeClr val="accent1">
                    <a:lumMod val="50000"/>
                  </a:schemeClr>
                </a:solidFill>
                <a:latin typeface="Century Gothic" panose="020B0502020202020204" pitchFamily="34" charset="0"/>
              </a:rPr>
              <a:t> </a:t>
            </a:r>
            <a:r>
              <a:rPr lang="en-GB" sz="2000" err="1">
                <a:solidFill>
                  <a:schemeClr val="accent1">
                    <a:lumMod val="50000"/>
                  </a:schemeClr>
                </a:solidFill>
                <a:latin typeface="Century Gothic" panose="020B0502020202020204" pitchFamily="34" charset="0"/>
              </a:rPr>
              <a:t>cerca</a:t>
            </a:r>
            <a:r>
              <a:rPr lang="en-GB" sz="2000">
                <a:solidFill>
                  <a:schemeClr val="accent1">
                    <a:lumMod val="50000"/>
                  </a:schemeClr>
                </a:solidFill>
                <a:latin typeface="Century Gothic" panose="020B0502020202020204" pitchFamily="34" charset="0"/>
              </a:rPr>
              <a:t> del museo. </a:t>
            </a:r>
            <a:r>
              <a:rPr lang="en-GB" sz="2000" dirty="0" err="1">
                <a:solidFill>
                  <a:schemeClr val="accent1">
                    <a:lumMod val="50000"/>
                  </a:schemeClr>
                </a:solidFill>
                <a:latin typeface="Century Gothic" panose="020B0502020202020204" pitchFamily="34" charset="0"/>
              </a:rPr>
              <a:t>Doy</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información</a:t>
            </a:r>
            <a:r>
              <a:rPr lang="en-GB" sz="2000" dirty="0">
                <a:solidFill>
                  <a:schemeClr val="accent1">
                    <a:lumMod val="50000"/>
                  </a:schemeClr>
                </a:solidFill>
                <a:latin typeface="Century Gothic" panose="020B0502020202020204" pitchFamily="34" charset="0"/>
              </a:rPr>
              <a:t> a los </a:t>
            </a:r>
            <a:r>
              <a:rPr lang="en-GB" sz="2000" dirty="0" err="1">
                <a:solidFill>
                  <a:schemeClr val="accent1">
                    <a:lumMod val="50000"/>
                  </a:schemeClr>
                </a:solidFill>
                <a:latin typeface="Century Gothic" panose="020B0502020202020204" pitchFamily="34" charset="0"/>
              </a:rPr>
              <a:t>turistas</a:t>
            </a:r>
            <a:r>
              <a:rPr lang="en-GB" sz="2000" dirty="0">
                <a:solidFill>
                  <a:schemeClr val="accent1">
                    <a:lumMod val="50000"/>
                  </a:schemeClr>
                </a:solidFill>
                <a:latin typeface="Century Gothic" panose="020B0502020202020204" pitchFamily="34" charset="0"/>
              </a:rPr>
              <a:t>.</a:t>
            </a:r>
          </a:p>
          <a:p>
            <a:endParaRPr lang="en-GB" sz="105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Los </a:t>
            </a:r>
            <a:r>
              <a:rPr lang="en-GB" sz="2000" dirty="0" err="1">
                <a:solidFill>
                  <a:schemeClr val="accent1">
                    <a:lumMod val="50000"/>
                  </a:schemeClr>
                </a:solidFill>
                <a:latin typeface="Century Gothic" panose="020B0502020202020204" pitchFamily="34" charset="0"/>
              </a:rPr>
              <a:t>domingos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estamos</a:t>
            </a:r>
            <a:r>
              <a:rPr lang="en-GB" sz="2000" dirty="0">
                <a:solidFill>
                  <a:schemeClr val="accent1">
                    <a:lumMod val="50000"/>
                  </a:schemeClr>
                </a:solidFill>
                <a:latin typeface="Century Gothic" panose="020B0502020202020204" pitchFamily="34" charset="0"/>
              </a:rPr>
              <a:t> en casa </a:t>
            </a:r>
            <a:r>
              <a:rPr lang="en-GB" sz="2000" dirty="0" err="1">
                <a:solidFill>
                  <a:schemeClr val="accent1">
                    <a:lumMod val="50000"/>
                  </a:schemeClr>
                </a:solidFill>
                <a:latin typeface="Century Gothic" panose="020B0502020202020204" pitchFamily="34" charset="0"/>
              </a:rPr>
              <a:t>porque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mis</a:t>
            </a:r>
            <a:r>
              <a:rPr lang="en-GB" sz="2000" dirty="0">
                <a:solidFill>
                  <a:schemeClr val="accent1">
                    <a:lumMod val="50000"/>
                  </a:schemeClr>
                </a:solidFill>
                <a:latin typeface="Century Gothic" panose="020B0502020202020204" pitchFamily="34" charset="0"/>
              </a:rPr>
              <a:t> padres </a:t>
            </a:r>
            <a:r>
              <a:rPr lang="en-GB" sz="2000" dirty="0" err="1">
                <a:solidFill>
                  <a:schemeClr val="accent1">
                    <a:lumMod val="50000"/>
                  </a:schemeClr>
                </a:solidFill>
                <a:latin typeface="Century Gothic" panose="020B0502020202020204" pitchFamily="34" charset="0"/>
              </a:rPr>
              <a:t>necesitan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ayuda</a:t>
            </a:r>
            <a:r>
              <a:rPr lang="en-GB" sz="2000" dirty="0">
                <a:solidFill>
                  <a:schemeClr val="accent1">
                    <a:lumMod val="50000"/>
                  </a:schemeClr>
                </a:solidFill>
                <a:latin typeface="Century Gothic" panose="020B0502020202020204" pitchFamily="34" charset="0"/>
              </a:rPr>
              <a:t> con las </a:t>
            </a:r>
            <a:r>
              <a:rPr lang="en-GB" sz="2000" dirty="0" err="1">
                <a:solidFill>
                  <a:schemeClr val="accent1">
                    <a:lumMod val="50000"/>
                  </a:schemeClr>
                </a:solidFill>
                <a:latin typeface="Century Gothic" panose="020B0502020202020204" pitchFamily="34" charset="0"/>
              </a:rPr>
              <a:t>tareas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domesticas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Yo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lavo</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ropa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saco</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basura</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preparo</a:t>
            </a:r>
            <a:r>
              <a:rPr lang="en-GB" sz="2000" dirty="0">
                <a:solidFill>
                  <a:schemeClr val="accent1">
                    <a:lumMod val="50000"/>
                  </a:schemeClr>
                </a:solidFill>
                <a:latin typeface="Century Gothic" panose="020B0502020202020204" pitchFamily="34" charset="0"/>
              </a:rPr>
              <a:t> la comida. Lucía </a:t>
            </a:r>
            <a:r>
              <a:rPr lang="en-GB" sz="2000" dirty="0" err="1">
                <a:solidFill>
                  <a:schemeClr val="accent1">
                    <a:lumMod val="50000"/>
                  </a:schemeClr>
                </a:solidFill>
                <a:latin typeface="Century Gothic" panose="020B0502020202020204" pitchFamily="34" charset="0"/>
              </a:rPr>
              <a:t>limpia</a:t>
            </a:r>
            <a:r>
              <a:rPr lang="en-GB" sz="2000" dirty="0">
                <a:solidFill>
                  <a:schemeClr val="accent1">
                    <a:lumMod val="50000"/>
                  </a:schemeClr>
                </a:solidFill>
                <a:latin typeface="Century Gothic" panose="020B0502020202020204" pitchFamily="34" charset="0"/>
              </a:rPr>
              <a:t> el </a:t>
            </a:r>
            <a:r>
              <a:rPr lang="en-GB" sz="2000" dirty="0" err="1">
                <a:solidFill>
                  <a:schemeClr val="accent1">
                    <a:lumMod val="50000"/>
                  </a:schemeClr>
                </a:solidFill>
                <a:latin typeface="Century Gothic" panose="020B0502020202020204" pitchFamily="34" charset="0"/>
              </a:rPr>
              <a:t>suelo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saca</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ropa</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organiza</a:t>
            </a:r>
            <a:r>
              <a:rPr lang="en-GB" sz="2000" dirty="0">
                <a:solidFill>
                  <a:schemeClr val="accent1">
                    <a:lumMod val="50000"/>
                  </a:schemeClr>
                </a:solidFill>
                <a:latin typeface="Century Gothic" panose="020B0502020202020204" pitchFamily="34" charset="0"/>
              </a:rPr>
              <a:t> las </a:t>
            </a:r>
            <a:r>
              <a:rPr lang="en-GB" sz="2000" dirty="0" err="1">
                <a:solidFill>
                  <a:schemeClr val="accent1">
                    <a:lumMod val="50000"/>
                  </a:schemeClr>
                </a:solidFill>
                <a:latin typeface="Century Gothic" panose="020B0502020202020204" pitchFamily="34" charset="0"/>
              </a:rPr>
              <a:t>revistas</a:t>
            </a:r>
            <a:r>
              <a:rPr lang="en-GB" sz="2000" dirty="0">
                <a:solidFill>
                  <a:schemeClr val="accent1">
                    <a:lumMod val="50000"/>
                  </a:schemeClr>
                </a:solidFill>
                <a:latin typeface="Century Gothic" panose="020B0502020202020204" pitchFamily="34" charset="0"/>
              </a:rPr>
              <a:t>. Es un </a:t>
            </a:r>
            <a:r>
              <a:rPr lang="en-GB" sz="2000" dirty="0" err="1">
                <a:solidFill>
                  <a:schemeClr val="accent1">
                    <a:lumMod val="50000"/>
                  </a:schemeClr>
                </a:solidFill>
                <a:latin typeface="Century Gothic" panose="020B0502020202020204" pitchFamily="34" charset="0"/>
              </a:rPr>
              <a:t>día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aburrido</a:t>
            </a:r>
            <a:r>
              <a:rPr lang="en-GB" sz="2000" dirty="0">
                <a:solidFill>
                  <a:schemeClr val="accent1">
                    <a:lumMod val="50000"/>
                  </a:schemeClr>
                </a:solidFill>
                <a:latin typeface="Century Gothic" panose="020B0502020202020204" pitchFamily="34" charset="0"/>
              </a:rPr>
              <a:t> para </a:t>
            </a:r>
            <a:r>
              <a:rPr lang="en-GB" sz="2000" dirty="0" err="1">
                <a:solidFill>
                  <a:schemeClr val="accent1">
                    <a:lumMod val="50000"/>
                  </a:schemeClr>
                </a:solidFill>
                <a:latin typeface="Century Gothic" panose="020B0502020202020204" pitchFamily="34" charset="0"/>
              </a:rPr>
              <a:t>nosotros</a:t>
            </a:r>
            <a:r>
              <a:rPr lang="en-GB" sz="2000" dirty="0">
                <a:solidFill>
                  <a:schemeClr val="accent1">
                    <a:lumMod val="50000"/>
                  </a:schemeClr>
                </a:solidFill>
                <a:latin typeface="Century Gothic" panose="020B0502020202020204" pitchFamily="34" charset="0"/>
              </a:rPr>
              <a:t>.</a:t>
            </a:r>
          </a:p>
          <a:p>
            <a:endParaRPr lang="en-GB" sz="1000" dirty="0">
              <a:solidFill>
                <a:schemeClr val="accent1">
                  <a:lumMod val="50000"/>
                </a:schemeClr>
              </a:solidFill>
              <a:latin typeface="Century Gothic" panose="020B0502020202020204" pitchFamily="34" charset="0"/>
            </a:endParaRPr>
          </a:p>
          <a:p>
            <a:r>
              <a:rPr lang="en-GB" sz="2000" dirty="0" err="1">
                <a:solidFill>
                  <a:schemeClr val="accent1">
                    <a:lumMod val="50000"/>
                  </a:schemeClr>
                </a:solidFill>
                <a:latin typeface="Century Gothic" panose="020B0502020202020204" pitchFamily="34" charset="0"/>
              </a:rPr>
              <a:t>Mis</a:t>
            </a:r>
            <a:r>
              <a:rPr lang="en-GB" sz="2000" dirty="0">
                <a:solidFill>
                  <a:schemeClr val="accent1">
                    <a:lumMod val="50000"/>
                  </a:schemeClr>
                </a:solidFill>
                <a:latin typeface="Century Gothic" panose="020B0502020202020204" pitchFamily="34" charset="0"/>
              </a:rPr>
              <a:t> padres son </a:t>
            </a:r>
            <a:r>
              <a:rPr lang="en-GB" sz="2000" dirty="0" err="1">
                <a:solidFill>
                  <a:schemeClr val="accent1">
                    <a:lumMod val="50000"/>
                  </a:schemeClr>
                </a:solidFill>
                <a:latin typeface="Century Gothic" panose="020B0502020202020204" pitchFamily="34" charset="0"/>
              </a:rPr>
              <a:t>normales</a:t>
            </a:r>
            <a:r>
              <a:rPr lang="en-GB" sz="2000" dirty="0">
                <a:solidFill>
                  <a:schemeClr val="accent1">
                    <a:lumMod val="50000"/>
                  </a:schemeClr>
                </a:solidFill>
                <a:latin typeface="Century Gothic" panose="020B0502020202020204" pitchFamily="34" charset="0"/>
              </a:rPr>
              <a:t>. Los dos </a:t>
            </a:r>
            <a:r>
              <a:rPr lang="en-GB" sz="2000" dirty="0" err="1">
                <a:solidFill>
                  <a:schemeClr val="accent1">
                    <a:lumMod val="50000"/>
                  </a:schemeClr>
                </a:solidFill>
                <a:latin typeface="Century Gothic" panose="020B0502020202020204" pitchFamily="34" charset="0"/>
              </a:rPr>
              <a:t>trabajan</a:t>
            </a:r>
            <a:r>
              <a:rPr lang="en-GB" sz="2000" dirty="0">
                <a:solidFill>
                  <a:schemeClr val="accent1">
                    <a:lumMod val="50000"/>
                  </a:schemeClr>
                </a:solidFill>
                <a:latin typeface="Century Gothic" panose="020B0502020202020204" pitchFamily="34" charset="0"/>
              </a:rPr>
              <a:t> de lunes a viernes. </a:t>
            </a:r>
            <a:r>
              <a:rPr lang="en-GB" sz="2000" dirty="0" err="1">
                <a:solidFill>
                  <a:schemeClr val="accent1">
                    <a:lumMod val="50000"/>
                  </a:schemeClr>
                </a:solidFill>
                <a:latin typeface="Century Gothic" panose="020B0502020202020204" pitchFamily="34" charset="0"/>
              </a:rPr>
              <a:t>Descansan</a:t>
            </a:r>
            <a:r>
              <a:rPr lang="en-GB" sz="2000" dirty="0">
                <a:solidFill>
                  <a:schemeClr val="accent1">
                    <a:lumMod val="50000"/>
                  </a:schemeClr>
                </a:solidFill>
                <a:latin typeface="Century Gothic" panose="020B0502020202020204" pitchFamily="34" charset="0"/>
              </a:rPr>
              <a:t> los sábados y </a:t>
            </a:r>
            <a:r>
              <a:rPr lang="en-GB" sz="2000" dirty="0" err="1">
                <a:solidFill>
                  <a:schemeClr val="accent1">
                    <a:lumMod val="50000"/>
                  </a:schemeClr>
                </a:solidFill>
                <a:latin typeface="Century Gothic" panose="020B0502020202020204" pitchFamily="34" charset="0"/>
              </a:rPr>
              <a:t>domingos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a:t>
            </a:r>
            <a:r>
              <a:rPr lang="en-GB" sz="2000" dirty="0">
                <a:solidFill>
                  <a:schemeClr val="accent1">
                    <a:lumMod val="50000"/>
                  </a:schemeClr>
                </a:solidFill>
                <a:latin typeface="Century Gothic" panose="020B0502020202020204" pitchFamily="34" charset="0"/>
              </a:rPr>
              <a:t> padre, Diego, </a:t>
            </a:r>
            <a:r>
              <a:rPr lang="en-GB" sz="2000" dirty="0" err="1">
                <a:solidFill>
                  <a:schemeClr val="accent1">
                    <a:lumMod val="50000"/>
                  </a:schemeClr>
                </a:solidFill>
                <a:latin typeface="Century Gothic" panose="020B0502020202020204" pitchFamily="34" charset="0"/>
              </a:rPr>
              <a:t>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profesor</a:t>
            </a:r>
            <a:r>
              <a:rPr lang="en-GB" sz="20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ciencias</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camina</a:t>
            </a:r>
            <a:r>
              <a:rPr lang="en-GB" sz="2000" dirty="0">
                <a:solidFill>
                  <a:schemeClr val="accent1">
                    <a:lumMod val="50000"/>
                  </a:schemeClr>
                </a:solidFill>
                <a:latin typeface="Century Gothic" panose="020B0502020202020204" pitchFamily="34" charset="0"/>
              </a:rPr>
              <a:t> a la escuela los </a:t>
            </a:r>
            <a:r>
              <a:rPr lang="en-GB" sz="2000" dirty="0" err="1">
                <a:solidFill>
                  <a:schemeClr val="accent1">
                    <a:lumMod val="50000"/>
                  </a:schemeClr>
                </a:solidFill>
                <a:latin typeface="Century Gothic" panose="020B0502020202020204" pitchFamily="34" charset="0"/>
              </a:rPr>
              <a:t>martes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miércoles</a:t>
            </a:r>
            <a:r>
              <a:rPr lang="en-GB" sz="2000" dirty="0">
                <a:solidFill>
                  <a:schemeClr val="accent1">
                    <a:lumMod val="50000"/>
                  </a:schemeClr>
                </a:solidFill>
                <a:latin typeface="Century Gothic" panose="020B0502020202020204" pitchFamily="34" charset="0"/>
              </a:rPr>
              <a:t> y </a:t>
            </a:r>
            <a:r>
              <a:rPr lang="en-GB" sz="2000" dirty="0" err="1">
                <a:solidFill>
                  <a:schemeClr val="accent1">
                    <a:lumMod val="50000"/>
                  </a:schemeClr>
                </a:solidFill>
                <a:latin typeface="Century Gothic" panose="020B0502020202020204" pitchFamily="34" charset="0"/>
              </a:rPr>
              <a:t>jueves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Quiere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ser</a:t>
            </a:r>
            <a:r>
              <a:rPr lang="en-GB" sz="2000" dirty="0">
                <a:solidFill>
                  <a:schemeClr val="accent1">
                    <a:lumMod val="50000"/>
                  </a:schemeClr>
                </a:solidFill>
                <a:latin typeface="Century Gothic" panose="020B0502020202020204" pitchFamily="34" charset="0"/>
              </a:rPr>
              <a:t> director de la escuela un </a:t>
            </a:r>
            <a:r>
              <a:rPr lang="en-GB" sz="2000" dirty="0" err="1">
                <a:solidFill>
                  <a:schemeClr val="accent1">
                    <a:lumMod val="50000"/>
                  </a:schemeClr>
                </a:solidFill>
                <a:latin typeface="Century Gothic" panose="020B0502020202020204" pitchFamily="34" charset="0"/>
              </a:rPr>
              <a:t>día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madre</a:t>
            </a:r>
            <a:r>
              <a:rPr lang="en-GB" sz="2000" dirty="0">
                <a:solidFill>
                  <a:schemeClr val="accent1">
                    <a:lumMod val="50000"/>
                  </a:schemeClr>
                </a:solidFill>
                <a:latin typeface="Century Gothic" panose="020B0502020202020204" pitchFamily="34" charset="0"/>
              </a:rPr>
              <a:t>, Ana, </a:t>
            </a:r>
            <a:r>
              <a:rPr lang="en-GB" sz="2000" dirty="0" err="1">
                <a:solidFill>
                  <a:schemeClr val="accent1">
                    <a:lumMod val="50000"/>
                  </a:schemeClr>
                </a:solidFill>
                <a:latin typeface="Century Gothic" panose="020B0502020202020204" pitchFamily="34" charset="0"/>
              </a:rPr>
              <a:t>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autora</a:t>
            </a:r>
            <a:r>
              <a:rPr lang="en-GB" sz="20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libros</a:t>
            </a:r>
            <a:r>
              <a:rPr lang="en-GB" sz="2000" dirty="0">
                <a:solidFill>
                  <a:schemeClr val="accent1">
                    <a:lumMod val="50000"/>
                  </a:schemeClr>
                </a:solidFill>
                <a:latin typeface="Century Gothic" panose="020B0502020202020204" pitchFamily="34" charset="0"/>
              </a:rPr>
              <a:t> en inglés para </a:t>
            </a:r>
            <a:r>
              <a:rPr lang="en-GB" sz="2000" dirty="0" err="1">
                <a:solidFill>
                  <a:schemeClr val="accent1">
                    <a:lumMod val="50000"/>
                  </a:schemeClr>
                </a:solidFill>
                <a:latin typeface="Century Gothic" panose="020B0502020202020204" pitchFamily="34" charset="0"/>
              </a:rPr>
              <a:t>niños</a:t>
            </a:r>
            <a:r>
              <a:rPr lang="en-GB" sz="2000" dirty="0">
                <a:solidFill>
                  <a:schemeClr val="accent1">
                    <a:lumMod val="50000"/>
                  </a:schemeClr>
                </a:solidFill>
                <a:latin typeface="Century Gothic" panose="020B0502020202020204" pitchFamily="34" charset="0"/>
              </a:rPr>
              <a:t>. Disfruta la naturaleza lejos de la ciudad.</a:t>
            </a:r>
          </a:p>
        </p:txBody>
      </p:sp>
      <p:grpSp>
        <p:nvGrpSpPr>
          <p:cNvPr id="12" name="Group 11"/>
          <p:cNvGrpSpPr/>
          <p:nvPr/>
        </p:nvGrpSpPr>
        <p:grpSpPr>
          <a:xfrm>
            <a:off x="5308952" y="0"/>
            <a:ext cx="1157330" cy="1158523"/>
            <a:chOff x="-236705" y="610137"/>
            <a:chExt cx="1157330" cy="1158523"/>
          </a:xfrm>
        </p:grpSpPr>
        <p:pic>
          <p:nvPicPr>
            <p:cNvPr id="4" name="Picture 3"/>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11" name="Rectangle 10"/>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6942" t="8654" r="57902" b="7692"/>
          <a:stretch/>
        </p:blipFill>
        <p:spPr>
          <a:xfrm>
            <a:off x="7675475" y="9357"/>
            <a:ext cx="835928" cy="1118859"/>
          </a:xfrm>
          <a:prstGeom prst="rect">
            <a:avLst/>
          </a:prstGeom>
        </p:spPr>
      </p:pic>
    </p:spTree>
    <p:extLst>
      <p:ext uri="{BB962C8B-B14F-4D97-AF65-F5344CB8AC3E}">
        <p14:creationId xmlns:p14="http://schemas.microsoft.com/office/powerpoint/2010/main" val="232206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5607523" y="4682324"/>
            <a:ext cx="3242305"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Work too.</a:t>
            </a:r>
            <a:endParaRPr lang="en-GB" b="1" dirty="0">
              <a:solidFill>
                <a:schemeClr val="accent1">
                  <a:lumMod val="50000"/>
                </a:schemeClr>
              </a:solidFill>
            </a:endParaRPr>
          </a:p>
        </p:txBody>
      </p:sp>
      <p:sp>
        <p:nvSpPr>
          <p:cNvPr id="2" name="Title 1"/>
          <p:cNvSpPr>
            <a:spLocks noGrp="1"/>
          </p:cNvSpPr>
          <p:nvPr>
            <p:ph type="title"/>
          </p:nvPr>
        </p:nvSpPr>
        <p:spPr>
          <a:xfrm>
            <a:off x="0" y="9812"/>
            <a:ext cx="8407996" cy="506251"/>
          </a:xfrm>
        </p:spPr>
        <p:txBody>
          <a:bodyPr>
            <a:normAutofit/>
          </a:bodyPr>
          <a:lstStyle/>
          <a:p>
            <a:r>
              <a:rPr lang="en-GB" sz="2400" b="1" dirty="0" err="1">
                <a:solidFill>
                  <a:schemeClr val="accent1">
                    <a:lumMod val="50000"/>
                  </a:schemeClr>
                </a:solidFill>
                <a:latin typeface="Century Gothic" panose="020B0502020202020204" pitchFamily="34" charset="0"/>
              </a:rPr>
              <a:t>Busca</a:t>
            </a:r>
            <a:r>
              <a:rPr lang="en-GB" sz="2400" b="1" dirty="0">
                <a:solidFill>
                  <a:schemeClr val="accent1">
                    <a:lumMod val="50000"/>
                  </a:schemeClr>
                </a:solidFill>
                <a:latin typeface="Century Gothic" panose="020B0502020202020204" pitchFamily="34" charset="0"/>
              </a:rPr>
              <a:t> la </a:t>
            </a:r>
            <a:r>
              <a:rPr lang="en-GB" sz="2400" b="1" dirty="0" err="1">
                <a:solidFill>
                  <a:schemeClr val="accent1">
                    <a:lumMod val="50000"/>
                  </a:schemeClr>
                </a:solidFill>
                <a:latin typeface="Century Gothic" panose="020B0502020202020204" pitchFamily="34" charset="0"/>
              </a:rPr>
              <a:t>información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el </a:t>
            </a:r>
            <a:r>
              <a:rPr lang="en-GB" sz="2400" b="1" dirty="0" err="1">
                <a:solidFill>
                  <a:schemeClr val="accent1">
                    <a:lumMod val="50000"/>
                  </a:schemeClr>
                </a:solidFill>
                <a:latin typeface="Century Gothic" panose="020B0502020202020204" pitchFamily="34" charset="0"/>
              </a:rPr>
              <a:t>texto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sobre</a:t>
            </a:r>
            <a:r>
              <a:rPr lang="en-GB" sz="2400" b="1" dirty="0">
                <a:solidFill>
                  <a:schemeClr val="accent1">
                    <a:lumMod val="50000"/>
                  </a:schemeClr>
                </a:solidFill>
                <a:latin typeface="Century Gothic" panose="020B0502020202020204" pitchFamily="34" charset="0"/>
              </a:rPr>
              <a:t> Daniel y Lucía.</a:t>
            </a:r>
          </a:p>
        </p:txBody>
      </p:sp>
      <p:sp>
        <p:nvSpPr>
          <p:cNvPr id="3" name="Oval 2"/>
          <p:cNvSpPr/>
          <p:nvPr/>
        </p:nvSpPr>
        <p:spPr>
          <a:xfrm>
            <a:off x="66854" y="972458"/>
            <a:ext cx="9062631" cy="49645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499472" y="972458"/>
            <a:ext cx="8566633" cy="51500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865145" y="1468513"/>
            <a:ext cx="1643270"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Daniel (‘I’)</a:t>
            </a:r>
          </a:p>
        </p:txBody>
      </p:sp>
      <p:sp>
        <p:nvSpPr>
          <p:cNvPr id="6" name="TextBox 5"/>
          <p:cNvSpPr txBox="1"/>
          <p:nvPr/>
        </p:nvSpPr>
        <p:spPr>
          <a:xfrm>
            <a:off x="4801765" y="1568581"/>
            <a:ext cx="2709993"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Daniel y Lucía (‘we’)</a:t>
            </a:r>
          </a:p>
        </p:txBody>
      </p:sp>
      <p:sp>
        <p:nvSpPr>
          <p:cNvPr id="7" name="TextBox 6"/>
          <p:cNvSpPr txBox="1"/>
          <p:nvPr/>
        </p:nvSpPr>
        <p:spPr>
          <a:xfrm>
            <a:off x="8907679" y="1708734"/>
            <a:ext cx="2498034"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Lucía (‘she’)</a:t>
            </a:r>
          </a:p>
        </p:txBody>
      </p:sp>
      <p:sp>
        <p:nvSpPr>
          <p:cNvPr id="8" name="TextBox 7"/>
          <p:cNvSpPr txBox="1"/>
          <p:nvPr/>
        </p:nvSpPr>
        <p:spPr>
          <a:xfrm>
            <a:off x="9195990" y="3131442"/>
            <a:ext cx="311300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Works in a gift shop.</a:t>
            </a:r>
            <a:endParaRPr lang="en-GB" sz="2000" dirty="0">
              <a:solidFill>
                <a:schemeClr val="accent1">
                  <a:lumMod val="50000"/>
                </a:schemeClr>
              </a:solidFill>
            </a:endParaRPr>
          </a:p>
        </p:txBody>
      </p:sp>
      <p:sp>
        <p:nvSpPr>
          <p:cNvPr id="10" name="TextBox 9"/>
          <p:cNvSpPr txBox="1"/>
          <p:nvPr/>
        </p:nvSpPr>
        <p:spPr>
          <a:xfrm>
            <a:off x="9087370" y="3656201"/>
            <a:ext cx="29763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Takes the clothes out.</a:t>
            </a:r>
            <a:endParaRPr lang="en-GB" sz="2000" dirty="0">
              <a:solidFill>
                <a:schemeClr val="accent1">
                  <a:lumMod val="50000"/>
                </a:schemeClr>
              </a:solidFill>
            </a:endParaRPr>
          </a:p>
        </p:txBody>
      </p:sp>
      <p:sp>
        <p:nvSpPr>
          <p:cNvPr id="11" name="TextBox 10"/>
          <p:cNvSpPr txBox="1"/>
          <p:nvPr/>
        </p:nvSpPr>
        <p:spPr>
          <a:xfrm>
            <a:off x="8858348" y="4221364"/>
            <a:ext cx="3702328"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Organises the magazines.</a:t>
            </a:r>
            <a:endParaRPr lang="en-GB" dirty="0">
              <a:solidFill>
                <a:schemeClr val="accent1">
                  <a:lumMod val="50000"/>
                </a:schemeClr>
              </a:solidFill>
            </a:endParaRPr>
          </a:p>
        </p:txBody>
      </p:sp>
      <p:sp>
        <p:nvSpPr>
          <p:cNvPr id="12" name="TextBox 11"/>
          <p:cNvSpPr txBox="1"/>
          <p:nvPr/>
        </p:nvSpPr>
        <p:spPr>
          <a:xfrm>
            <a:off x="9157235" y="2126435"/>
            <a:ext cx="2783307" cy="1015663"/>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Is nice (in general), but </a:t>
            </a:r>
            <a:r>
              <a:rPr lang="en-GB" sz="2000" b="1">
                <a:solidFill>
                  <a:schemeClr val="accent1">
                    <a:lumMod val="50000"/>
                  </a:schemeClr>
                </a:solidFill>
                <a:latin typeface="Century Gothic" panose="020B0502020202020204" pitchFamily="34" charset="0"/>
              </a:rPr>
              <a:t>is acting strange </a:t>
            </a:r>
            <a:r>
              <a:rPr lang="en-GB" sz="2000" b="1" dirty="0">
                <a:solidFill>
                  <a:schemeClr val="accent1">
                    <a:lumMod val="50000"/>
                  </a:schemeClr>
                </a:solidFill>
                <a:latin typeface="Century Gothic" panose="020B0502020202020204" pitchFamily="34" charset="0"/>
              </a:rPr>
              <a:t>today.</a:t>
            </a:r>
            <a:endParaRPr lang="en-GB" sz="2000" dirty="0">
              <a:solidFill>
                <a:schemeClr val="accent1">
                  <a:lumMod val="50000"/>
                </a:schemeClr>
              </a:solidFill>
            </a:endParaRPr>
          </a:p>
        </p:txBody>
      </p:sp>
      <p:sp>
        <p:nvSpPr>
          <p:cNvPr id="13" name="TextBox 12"/>
          <p:cNvSpPr txBox="1"/>
          <p:nvPr/>
        </p:nvSpPr>
        <p:spPr>
          <a:xfrm>
            <a:off x="455349" y="2480666"/>
            <a:ext cx="329993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Work in the tourist office.</a:t>
            </a:r>
            <a:endParaRPr lang="en-GB" sz="2000" dirty="0">
              <a:solidFill>
                <a:schemeClr val="accent1">
                  <a:lumMod val="50000"/>
                </a:schemeClr>
              </a:solidFill>
            </a:endParaRPr>
          </a:p>
        </p:txBody>
      </p:sp>
      <p:sp>
        <p:nvSpPr>
          <p:cNvPr id="14" name="TextBox 13"/>
          <p:cNvSpPr txBox="1"/>
          <p:nvPr/>
        </p:nvSpPr>
        <p:spPr>
          <a:xfrm>
            <a:off x="140592" y="2914550"/>
            <a:ext cx="392944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Give information to tourists.</a:t>
            </a:r>
            <a:endParaRPr lang="en-GB" sz="2000" dirty="0">
              <a:solidFill>
                <a:schemeClr val="accent1">
                  <a:lumMod val="50000"/>
                </a:schemeClr>
              </a:solidFill>
            </a:endParaRPr>
          </a:p>
        </p:txBody>
      </p:sp>
      <p:sp>
        <p:nvSpPr>
          <p:cNvPr id="16" name="TextBox 15"/>
          <p:cNvSpPr txBox="1"/>
          <p:nvPr/>
        </p:nvSpPr>
        <p:spPr>
          <a:xfrm>
            <a:off x="741505" y="3494066"/>
            <a:ext cx="283506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Wash the clothes.</a:t>
            </a:r>
            <a:endParaRPr lang="en-GB" sz="2000" dirty="0">
              <a:solidFill>
                <a:schemeClr val="accent1">
                  <a:lumMod val="50000"/>
                </a:schemeClr>
              </a:solidFill>
            </a:endParaRPr>
          </a:p>
        </p:txBody>
      </p:sp>
      <p:sp>
        <p:nvSpPr>
          <p:cNvPr id="17" name="TextBox 16"/>
          <p:cNvSpPr txBox="1"/>
          <p:nvPr/>
        </p:nvSpPr>
        <p:spPr>
          <a:xfrm>
            <a:off x="594620" y="4049479"/>
            <a:ext cx="322148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Take out the rubbish.</a:t>
            </a:r>
            <a:endParaRPr lang="en-GB" sz="2000" dirty="0">
              <a:solidFill>
                <a:schemeClr val="accent1">
                  <a:lumMod val="50000"/>
                </a:schemeClr>
              </a:solidFill>
            </a:endParaRPr>
          </a:p>
        </p:txBody>
      </p:sp>
      <p:sp>
        <p:nvSpPr>
          <p:cNvPr id="18" name="TextBox 17"/>
          <p:cNvSpPr txBox="1"/>
          <p:nvPr/>
        </p:nvSpPr>
        <p:spPr>
          <a:xfrm>
            <a:off x="1253112" y="4523878"/>
            <a:ext cx="276967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Prepare the food.</a:t>
            </a:r>
            <a:endParaRPr lang="en-GB" sz="2000" dirty="0">
              <a:solidFill>
                <a:schemeClr val="accent1">
                  <a:lumMod val="50000"/>
                </a:schemeClr>
              </a:solidFill>
            </a:endParaRPr>
          </a:p>
        </p:txBody>
      </p:sp>
      <p:sp>
        <p:nvSpPr>
          <p:cNvPr id="22" name="TextBox 21"/>
          <p:cNvSpPr txBox="1"/>
          <p:nvPr/>
        </p:nvSpPr>
        <p:spPr>
          <a:xfrm>
            <a:off x="4235000" y="1989101"/>
            <a:ext cx="4851946"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Study in a school behind the theatre.</a:t>
            </a:r>
            <a:endParaRPr lang="en-GB" b="1" dirty="0">
              <a:solidFill>
                <a:schemeClr val="accent1">
                  <a:lumMod val="50000"/>
                </a:schemeClr>
              </a:solidFill>
            </a:endParaRPr>
          </a:p>
        </p:txBody>
      </p:sp>
      <p:sp>
        <p:nvSpPr>
          <p:cNvPr id="23" name="TextBox 22"/>
          <p:cNvSpPr txBox="1"/>
          <p:nvPr/>
        </p:nvSpPr>
        <p:spPr>
          <a:xfrm>
            <a:off x="6619741" y="2401111"/>
            <a:ext cx="2417174"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Don’t arrive late.</a:t>
            </a:r>
            <a:endParaRPr lang="en-GB" b="1" dirty="0">
              <a:solidFill>
                <a:schemeClr val="accent1">
                  <a:lumMod val="50000"/>
                </a:schemeClr>
              </a:solidFill>
            </a:endParaRPr>
          </a:p>
        </p:txBody>
      </p:sp>
      <p:sp>
        <p:nvSpPr>
          <p:cNvPr id="24" name="TextBox 23"/>
          <p:cNvSpPr txBox="1"/>
          <p:nvPr/>
        </p:nvSpPr>
        <p:spPr>
          <a:xfrm>
            <a:off x="4354595" y="2807321"/>
            <a:ext cx="4680843"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Listen when another person speaks.</a:t>
            </a:r>
            <a:endParaRPr lang="en-GB" b="1" dirty="0">
              <a:solidFill>
                <a:schemeClr val="accent1">
                  <a:lumMod val="50000"/>
                </a:schemeClr>
              </a:solidFill>
            </a:endParaRPr>
          </a:p>
        </p:txBody>
      </p:sp>
      <p:sp>
        <p:nvSpPr>
          <p:cNvPr id="25" name="TextBox 24"/>
          <p:cNvSpPr txBox="1"/>
          <p:nvPr/>
        </p:nvSpPr>
        <p:spPr>
          <a:xfrm>
            <a:off x="4928045" y="3155319"/>
            <a:ext cx="3282865"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Ask if things aren’t clear.</a:t>
            </a:r>
            <a:endParaRPr lang="en-GB" b="1" dirty="0">
              <a:solidFill>
                <a:schemeClr val="accent1">
                  <a:lumMod val="50000"/>
                </a:schemeClr>
              </a:solidFill>
            </a:endParaRPr>
          </a:p>
        </p:txBody>
      </p:sp>
      <p:sp>
        <p:nvSpPr>
          <p:cNvPr id="26" name="TextBox 25"/>
          <p:cNvSpPr txBox="1"/>
          <p:nvPr/>
        </p:nvSpPr>
        <p:spPr>
          <a:xfrm>
            <a:off x="4927109" y="3506466"/>
            <a:ext cx="4680843"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Participate in activities.</a:t>
            </a:r>
            <a:endParaRPr lang="en-GB" b="1" dirty="0">
              <a:solidFill>
                <a:schemeClr val="accent1">
                  <a:lumMod val="50000"/>
                </a:schemeClr>
              </a:solidFill>
            </a:endParaRPr>
          </a:p>
        </p:txBody>
      </p:sp>
      <p:sp>
        <p:nvSpPr>
          <p:cNvPr id="27" name="TextBox 26"/>
          <p:cNvSpPr txBox="1"/>
          <p:nvPr/>
        </p:nvSpPr>
        <p:spPr>
          <a:xfrm>
            <a:off x="4404166" y="3867315"/>
            <a:ext cx="4680843"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Spend time together outside school.</a:t>
            </a:r>
            <a:endParaRPr lang="en-GB" b="1" dirty="0">
              <a:solidFill>
                <a:schemeClr val="accent1">
                  <a:lumMod val="50000"/>
                </a:schemeClr>
              </a:solidFill>
            </a:endParaRPr>
          </a:p>
        </p:txBody>
      </p:sp>
      <p:sp>
        <p:nvSpPr>
          <p:cNvPr id="28" name="TextBox 27"/>
          <p:cNvSpPr txBox="1"/>
          <p:nvPr/>
        </p:nvSpPr>
        <p:spPr>
          <a:xfrm>
            <a:off x="4870926" y="4290792"/>
            <a:ext cx="3242305"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Sing, dance and ride bikes.</a:t>
            </a:r>
            <a:endParaRPr lang="en-GB" b="1" dirty="0">
              <a:solidFill>
                <a:schemeClr val="accent1">
                  <a:lumMod val="50000"/>
                </a:schemeClr>
              </a:solidFill>
            </a:endParaRPr>
          </a:p>
        </p:txBody>
      </p:sp>
      <p:sp>
        <p:nvSpPr>
          <p:cNvPr id="29" name="Rounded Rectangle 28"/>
          <p:cNvSpPr/>
          <p:nvPr/>
        </p:nvSpPr>
        <p:spPr>
          <a:xfrm>
            <a:off x="477895" y="2486549"/>
            <a:ext cx="3121224"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0" name="Rounded Rectangle 29"/>
          <p:cNvSpPr/>
          <p:nvPr/>
        </p:nvSpPr>
        <p:spPr>
          <a:xfrm>
            <a:off x="178704" y="2988278"/>
            <a:ext cx="3372882"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1" name="Rounded Rectangle 30"/>
          <p:cNvSpPr/>
          <p:nvPr/>
        </p:nvSpPr>
        <p:spPr>
          <a:xfrm>
            <a:off x="542889" y="4024570"/>
            <a:ext cx="2734785"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2" name="Rounded Rectangle 31"/>
          <p:cNvSpPr/>
          <p:nvPr/>
        </p:nvSpPr>
        <p:spPr>
          <a:xfrm>
            <a:off x="597416" y="3506424"/>
            <a:ext cx="2613182"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3" name="Rounded Rectangle 32"/>
          <p:cNvSpPr/>
          <p:nvPr/>
        </p:nvSpPr>
        <p:spPr>
          <a:xfrm>
            <a:off x="1294726" y="4523878"/>
            <a:ext cx="2613182"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TextBox 35"/>
          <p:cNvSpPr txBox="1"/>
          <p:nvPr/>
        </p:nvSpPr>
        <p:spPr>
          <a:xfrm>
            <a:off x="955427" y="1932960"/>
            <a:ext cx="188365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Have a sister.</a:t>
            </a:r>
            <a:endParaRPr lang="en-GB" sz="2000" dirty="0">
              <a:solidFill>
                <a:schemeClr val="accent1">
                  <a:lumMod val="50000"/>
                </a:schemeClr>
              </a:solidFill>
            </a:endParaRPr>
          </a:p>
        </p:txBody>
      </p:sp>
      <p:sp>
        <p:nvSpPr>
          <p:cNvPr id="37" name="Rounded Rectangle 36"/>
          <p:cNvSpPr/>
          <p:nvPr/>
        </p:nvSpPr>
        <p:spPr>
          <a:xfrm>
            <a:off x="950763" y="1942912"/>
            <a:ext cx="1902033"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TextBox 37"/>
          <p:cNvSpPr txBox="1"/>
          <p:nvPr/>
        </p:nvSpPr>
        <p:spPr>
          <a:xfrm>
            <a:off x="3816104" y="2406244"/>
            <a:ext cx="2986932"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Are good students.</a:t>
            </a:r>
            <a:endParaRPr lang="en-GB" b="1" dirty="0">
              <a:solidFill>
                <a:schemeClr val="accent1">
                  <a:lumMod val="50000"/>
                </a:schemeClr>
              </a:solidFill>
            </a:endParaRPr>
          </a:p>
        </p:txBody>
      </p:sp>
      <p:sp>
        <p:nvSpPr>
          <p:cNvPr id="43" name="Rounded Rectangle 42"/>
          <p:cNvSpPr/>
          <p:nvPr/>
        </p:nvSpPr>
        <p:spPr>
          <a:xfrm>
            <a:off x="4421100" y="2834450"/>
            <a:ext cx="4114472" cy="3334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0" name="Rounded Rectangle 49"/>
          <p:cNvSpPr/>
          <p:nvPr/>
        </p:nvSpPr>
        <p:spPr>
          <a:xfrm>
            <a:off x="4294478" y="2023148"/>
            <a:ext cx="4100681" cy="31987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1" name="Rounded Rectangle 50"/>
          <p:cNvSpPr/>
          <p:nvPr/>
        </p:nvSpPr>
        <p:spPr>
          <a:xfrm>
            <a:off x="4981118" y="3219458"/>
            <a:ext cx="2754996" cy="30766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3" name="Rounded Rectangle 52"/>
          <p:cNvSpPr/>
          <p:nvPr/>
        </p:nvSpPr>
        <p:spPr>
          <a:xfrm>
            <a:off x="4358613" y="3935165"/>
            <a:ext cx="4114472" cy="3334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4" name="Rounded Rectangle 53"/>
          <p:cNvSpPr/>
          <p:nvPr/>
        </p:nvSpPr>
        <p:spPr>
          <a:xfrm>
            <a:off x="4940799" y="3586637"/>
            <a:ext cx="2807283" cy="31154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5" name="Rounded Rectangle 54"/>
          <p:cNvSpPr/>
          <p:nvPr/>
        </p:nvSpPr>
        <p:spPr>
          <a:xfrm>
            <a:off x="4346461" y="4342569"/>
            <a:ext cx="4114472" cy="3334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8" name="Rounded Rectangle 57"/>
          <p:cNvSpPr/>
          <p:nvPr/>
        </p:nvSpPr>
        <p:spPr>
          <a:xfrm>
            <a:off x="9213030" y="2179633"/>
            <a:ext cx="2608616" cy="8797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9" name="Rounded Rectangle 58"/>
          <p:cNvSpPr/>
          <p:nvPr/>
        </p:nvSpPr>
        <p:spPr>
          <a:xfrm>
            <a:off x="9272379" y="3191430"/>
            <a:ext cx="2648471" cy="370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Rounded Rectangle 59"/>
          <p:cNvSpPr/>
          <p:nvPr/>
        </p:nvSpPr>
        <p:spPr>
          <a:xfrm>
            <a:off x="9152031" y="3650591"/>
            <a:ext cx="2648471" cy="370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1" name="Rounded Rectangle 60"/>
          <p:cNvSpPr/>
          <p:nvPr/>
        </p:nvSpPr>
        <p:spPr>
          <a:xfrm>
            <a:off x="8925432" y="4222546"/>
            <a:ext cx="2904852" cy="370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4" name="TextBox 63"/>
          <p:cNvSpPr txBox="1"/>
          <p:nvPr/>
        </p:nvSpPr>
        <p:spPr>
          <a:xfrm>
            <a:off x="4782544" y="4998794"/>
            <a:ext cx="3242305"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Are at home on Sundays.</a:t>
            </a:r>
            <a:endParaRPr lang="en-GB" b="1" dirty="0">
              <a:solidFill>
                <a:schemeClr val="accent1">
                  <a:lumMod val="50000"/>
                </a:schemeClr>
              </a:solidFill>
            </a:endParaRPr>
          </a:p>
        </p:txBody>
      </p:sp>
      <p:sp>
        <p:nvSpPr>
          <p:cNvPr id="65" name="Rounded Rectangle 64"/>
          <p:cNvSpPr/>
          <p:nvPr/>
        </p:nvSpPr>
        <p:spPr>
          <a:xfrm>
            <a:off x="3909685" y="2465343"/>
            <a:ext cx="2110946" cy="2961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6" name="Rounded Rectangle 65"/>
          <p:cNvSpPr/>
          <p:nvPr/>
        </p:nvSpPr>
        <p:spPr>
          <a:xfrm>
            <a:off x="6561102" y="2442837"/>
            <a:ext cx="2110946" cy="2961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8" name="Rounded Rectangle 67"/>
          <p:cNvSpPr/>
          <p:nvPr/>
        </p:nvSpPr>
        <p:spPr>
          <a:xfrm>
            <a:off x="5589273" y="4716618"/>
            <a:ext cx="1362758" cy="27584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9" name="Rounded Rectangle 68"/>
          <p:cNvSpPr/>
          <p:nvPr/>
        </p:nvSpPr>
        <p:spPr>
          <a:xfrm>
            <a:off x="4818866" y="5071966"/>
            <a:ext cx="2917247" cy="2961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4044323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5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1"/>
                                        </p:tgtEl>
                                      </p:cBhvr>
                                    </p:animEffect>
                                    <p:set>
                                      <p:cBhvr>
                                        <p:cTn id="5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8" restart="whenNotActive" fill="hold" evtFilter="cancelBubble" nodeType="interactiveSeq">
                <p:stCondLst>
                  <p:cond evt="onClick" delay="0">
                    <p:tgtEl>
                      <p:spTgt spid="5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4" restart="whenNotActive" fill="hold" evtFilter="cancelBubble" nodeType="interactiveSeq">
                <p:stCondLst>
                  <p:cond evt="onClick" delay="0">
                    <p:tgtEl>
                      <p:spTgt spid="5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8"/>
                                        </p:tgtEl>
                                      </p:cBhvr>
                                    </p:animEffect>
                                    <p:set>
                                      <p:cBhvr>
                                        <p:cTn id="7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6" restart="whenNotActive" fill="hold" evtFilter="cancelBubble" nodeType="interactiveSeq">
                <p:stCondLst>
                  <p:cond evt="onClick" delay="0">
                    <p:tgtEl>
                      <p:spTgt spid="6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0"/>
                                        </p:tgtEl>
                                      </p:cBhvr>
                                    </p:animEffect>
                                    <p:set>
                                      <p:cBhvr>
                                        <p:cTn id="9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92" restart="whenNotActive" fill="hold" evtFilter="cancelBubble" nodeType="interactiveSeq">
                <p:stCondLst>
                  <p:cond evt="onClick" delay="0">
                    <p:tgtEl>
                      <p:spTgt spid="6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1"/>
                                        </p:tgtEl>
                                      </p:cBhvr>
                                    </p:animEffect>
                                    <p:set>
                                      <p:cBhvr>
                                        <p:cTn id="9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5"/>
                                        </p:tgtEl>
                                      </p:cBhvr>
                                    </p:animEffect>
                                    <p:set>
                                      <p:cBhvr>
                                        <p:cTn id="10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4" restart="whenNotActive" fill="hold" evtFilter="cancelBubble" nodeType="interactiveSeq">
                <p:stCondLst>
                  <p:cond evt="onClick" delay="0">
                    <p:tgtEl>
                      <p:spTgt spid="6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66"/>
                                        </p:tgtEl>
                                      </p:cBhvr>
                                    </p:animEffect>
                                    <p:set>
                                      <p:cBhvr>
                                        <p:cTn id="109"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68"/>
                                        </p:tgtEl>
                                      </p:cBhvr>
                                    </p:animEffect>
                                    <p:set>
                                      <p:cBhvr>
                                        <p:cTn id="115"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16" restart="whenNotActive" fill="hold" evtFilter="cancelBubble" nodeType="interactiveSeq">
                <p:stCondLst>
                  <p:cond evt="onClick" delay="0">
                    <p:tgtEl>
                      <p:spTgt spid="69"/>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69"/>
                                        </p:tgtEl>
                                      </p:cBhvr>
                                    </p:animEffect>
                                    <p:set>
                                      <p:cBhvr>
                                        <p:cTn id="12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animBg="1"/>
      <p:bldP spid="30" grpId="0" animBg="1"/>
      <p:bldP spid="31" grpId="0" animBg="1"/>
      <p:bldP spid="32" grpId="0" animBg="1"/>
      <p:bldP spid="33" grpId="0" animBg="1"/>
      <p:bldP spid="37" grpId="0" animBg="1"/>
      <p:bldP spid="43" grpId="0" animBg="1"/>
      <p:bldP spid="50" grpId="0" animBg="1"/>
      <p:bldP spid="51" grpId="0" animBg="1"/>
      <p:bldP spid="53" grpId="0" animBg="1"/>
      <p:bldP spid="54" grpId="0" animBg="1"/>
      <p:bldP spid="55" grpId="0" animBg="1"/>
      <p:bldP spid="58" grpId="0" animBg="1"/>
      <p:bldP spid="59" grpId="0" animBg="1"/>
      <p:bldP spid="60" grpId="0" animBg="1"/>
      <p:bldP spid="61" grpId="0" animBg="1"/>
      <p:bldP spid="65" grpId="0" animBg="1"/>
      <p:bldP spid="66" grpId="0" animBg="1"/>
      <p:bldP spid="68" grpId="0" animBg="1"/>
      <p:bldP spid="6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812"/>
            <a:ext cx="8287657" cy="521031"/>
          </a:xfrm>
        </p:spPr>
        <p:txBody>
          <a:bodyPr>
            <a:noAutofit/>
          </a:bodyPr>
          <a:lstStyle/>
          <a:p>
            <a:r>
              <a:rPr lang="en-GB" sz="2400" b="1" dirty="0" err="1">
                <a:solidFill>
                  <a:schemeClr val="accent1">
                    <a:lumMod val="50000"/>
                  </a:schemeClr>
                </a:solidFill>
                <a:latin typeface="Century Gothic" panose="020B0502020202020204" pitchFamily="34" charset="0"/>
              </a:rPr>
              <a:t>Busca</a:t>
            </a:r>
            <a:r>
              <a:rPr lang="en-GB" sz="2400" b="1" dirty="0">
                <a:solidFill>
                  <a:schemeClr val="accent1">
                    <a:lumMod val="50000"/>
                  </a:schemeClr>
                </a:solidFill>
                <a:latin typeface="Century Gothic" panose="020B0502020202020204" pitchFamily="34" charset="0"/>
              </a:rPr>
              <a:t> la </a:t>
            </a:r>
            <a:r>
              <a:rPr lang="en-GB" sz="2400" b="1" dirty="0" err="1">
                <a:solidFill>
                  <a:schemeClr val="accent1">
                    <a:lumMod val="50000"/>
                  </a:schemeClr>
                </a:solidFill>
                <a:latin typeface="Century Gothic" panose="020B0502020202020204" pitchFamily="34" charset="0"/>
              </a:rPr>
              <a:t>información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el </a:t>
            </a:r>
            <a:r>
              <a:rPr lang="en-GB" sz="2400" b="1" dirty="0" err="1">
                <a:solidFill>
                  <a:schemeClr val="accent1">
                    <a:lumMod val="50000"/>
                  </a:schemeClr>
                </a:solidFill>
                <a:latin typeface="Century Gothic" panose="020B0502020202020204" pitchFamily="34" charset="0"/>
              </a:rPr>
              <a:t>texto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sobre</a:t>
            </a:r>
            <a:r>
              <a:rPr lang="en-GB" sz="2400" b="1" dirty="0">
                <a:solidFill>
                  <a:schemeClr val="accent1">
                    <a:lumMod val="50000"/>
                  </a:schemeClr>
                </a:solidFill>
                <a:latin typeface="Century Gothic" panose="020B0502020202020204" pitchFamily="34" charset="0"/>
              </a:rPr>
              <a:t> Ana y Diego.</a:t>
            </a:r>
            <a:endParaRPr lang="en-GB" sz="2400" dirty="0">
              <a:solidFill>
                <a:schemeClr val="accent1">
                  <a:lumMod val="50000"/>
                </a:schemeClr>
              </a:solidFill>
            </a:endParaRPr>
          </a:p>
        </p:txBody>
      </p:sp>
      <p:sp>
        <p:nvSpPr>
          <p:cNvPr id="3" name="Oval 2"/>
          <p:cNvSpPr/>
          <p:nvPr/>
        </p:nvSpPr>
        <p:spPr>
          <a:xfrm>
            <a:off x="66855" y="972458"/>
            <a:ext cx="8687338" cy="49645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499472" y="972458"/>
            <a:ext cx="8566633" cy="51500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585035" y="1642413"/>
            <a:ext cx="2092201" cy="461665"/>
          </a:xfrm>
          <a:prstGeom prst="rect">
            <a:avLst/>
          </a:prstGeom>
          <a:noFill/>
        </p:spPr>
        <p:txBody>
          <a:bodyPr wrap="square" rtlCol="0">
            <a:spAutoFit/>
          </a:bodyPr>
          <a:lstStyle/>
          <a:p>
            <a:r>
              <a:rPr lang="en-GB" sz="2300" b="1" dirty="0">
                <a:solidFill>
                  <a:srgbClr val="E25B00"/>
                </a:solidFill>
                <a:latin typeface="Century Gothic" panose="020B0502020202020204" pitchFamily="34" charset="0"/>
              </a:rPr>
              <a:t> Ana (‘she’)</a:t>
            </a:r>
          </a:p>
        </p:txBody>
      </p:sp>
      <p:sp>
        <p:nvSpPr>
          <p:cNvPr id="6" name="TextBox 5"/>
          <p:cNvSpPr txBox="1"/>
          <p:nvPr/>
        </p:nvSpPr>
        <p:spPr>
          <a:xfrm>
            <a:off x="4546507" y="1697649"/>
            <a:ext cx="3403953" cy="461665"/>
          </a:xfrm>
          <a:prstGeom prst="rect">
            <a:avLst/>
          </a:prstGeom>
          <a:noFill/>
        </p:spPr>
        <p:txBody>
          <a:bodyPr wrap="square" rtlCol="0">
            <a:spAutoFit/>
          </a:bodyPr>
          <a:lstStyle/>
          <a:p>
            <a:r>
              <a:rPr lang="en-GB" sz="2300" b="1" dirty="0">
                <a:solidFill>
                  <a:srgbClr val="E25B00"/>
                </a:solidFill>
                <a:latin typeface="Century Gothic" panose="020B0502020202020204" pitchFamily="34" charset="0"/>
              </a:rPr>
              <a:t>Ana y Diego (‘they’)</a:t>
            </a:r>
          </a:p>
        </p:txBody>
      </p:sp>
      <p:sp>
        <p:nvSpPr>
          <p:cNvPr id="7" name="TextBox 6"/>
          <p:cNvSpPr txBox="1"/>
          <p:nvPr/>
        </p:nvSpPr>
        <p:spPr>
          <a:xfrm>
            <a:off x="8907679" y="1708734"/>
            <a:ext cx="2498034" cy="461665"/>
          </a:xfrm>
          <a:prstGeom prst="rect">
            <a:avLst/>
          </a:prstGeom>
          <a:noFill/>
        </p:spPr>
        <p:txBody>
          <a:bodyPr wrap="square" rtlCol="0">
            <a:spAutoFit/>
          </a:bodyPr>
          <a:lstStyle/>
          <a:p>
            <a:r>
              <a:rPr lang="en-GB" sz="2300" b="1" dirty="0">
                <a:solidFill>
                  <a:srgbClr val="E25B00"/>
                </a:solidFill>
                <a:latin typeface="Century Gothic" panose="020B0502020202020204" pitchFamily="34" charset="0"/>
              </a:rPr>
              <a:t>Diego (‘he’)</a:t>
            </a:r>
          </a:p>
        </p:txBody>
      </p:sp>
      <p:sp>
        <p:nvSpPr>
          <p:cNvPr id="12" name="TextBox 11"/>
          <p:cNvSpPr txBox="1"/>
          <p:nvPr/>
        </p:nvSpPr>
        <p:spPr>
          <a:xfrm>
            <a:off x="9009999" y="2335034"/>
            <a:ext cx="278330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Is a science teacher.</a:t>
            </a:r>
            <a:endParaRPr lang="en-GB" sz="2000" dirty="0">
              <a:solidFill>
                <a:schemeClr val="accent1">
                  <a:lumMod val="50000"/>
                </a:schemeClr>
              </a:solidFill>
            </a:endParaRPr>
          </a:p>
        </p:txBody>
      </p:sp>
      <p:sp>
        <p:nvSpPr>
          <p:cNvPr id="13" name="TextBox 12"/>
          <p:cNvSpPr txBox="1"/>
          <p:nvPr/>
        </p:nvSpPr>
        <p:spPr>
          <a:xfrm>
            <a:off x="455349" y="2335034"/>
            <a:ext cx="3299930" cy="707886"/>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Is an author of English books for children.</a:t>
            </a:r>
            <a:endParaRPr lang="en-GB" sz="2000" dirty="0">
              <a:solidFill>
                <a:schemeClr val="accent1">
                  <a:lumMod val="50000"/>
                </a:schemeClr>
              </a:solidFill>
            </a:endParaRPr>
          </a:p>
        </p:txBody>
      </p:sp>
      <p:sp>
        <p:nvSpPr>
          <p:cNvPr id="22" name="TextBox 21"/>
          <p:cNvSpPr txBox="1"/>
          <p:nvPr/>
        </p:nvSpPr>
        <p:spPr>
          <a:xfrm>
            <a:off x="4143774" y="2274662"/>
            <a:ext cx="4143883" cy="707886"/>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Need help with tasks at home (on Sundays).</a:t>
            </a:r>
            <a:endParaRPr lang="en-GB" sz="2000" b="1" dirty="0">
              <a:solidFill>
                <a:schemeClr val="accent1">
                  <a:lumMod val="50000"/>
                </a:schemeClr>
              </a:solidFill>
            </a:endParaRPr>
          </a:p>
        </p:txBody>
      </p:sp>
      <p:sp>
        <p:nvSpPr>
          <p:cNvPr id="29" name="TextBox 28"/>
          <p:cNvSpPr txBox="1"/>
          <p:nvPr/>
        </p:nvSpPr>
        <p:spPr>
          <a:xfrm>
            <a:off x="215179" y="3282231"/>
            <a:ext cx="3299930" cy="707886"/>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Enjoys the nature far from the city.</a:t>
            </a:r>
            <a:endParaRPr lang="en-GB" sz="2000" dirty="0">
              <a:solidFill>
                <a:schemeClr val="accent1">
                  <a:lumMod val="50000"/>
                </a:schemeClr>
              </a:solidFill>
            </a:endParaRPr>
          </a:p>
        </p:txBody>
      </p:sp>
      <p:sp>
        <p:nvSpPr>
          <p:cNvPr id="30" name="TextBox 29"/>
          <p:cNvSpPr txBox="1"/>
          <p:nvPr/>
        </p:nvSpPr>
        <p:spPr>
          <a:xfrm>
            <a:off x="4074397" y="3092714"/>
            <a:ext cx="486622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Work from Monday to Friday.</a:t>
            </a:r>
            <a:endParaRPr lang="en-GB" sz="2000" b="1" dirty="0">
              <a:solidFill>
                <a:schemeClr val="accent1">
                  <a:lumMod val="50000"/>
                </a:schemeClr>
              </a:solidFill>
            </a:endParaRPr>
          </a:p>
        </p:txBody>
      </p:sp>
      <p:sp>
        <p:nvSpPr>
          <p:cNvPr id="31" name="TextBox 30"/>
          <p:cNvSpPr txBox="1"/>
          <p:nvPr/>
        </p:nvSpPr>
        <p:spPr>
          <a:xfrm>
            <a:off x="3989157" y="3698823"/>
            <a:ext cx="486622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Rest on Saturdays and Sundays.</a:t>
            </a:r>
            <a:endParaRPr lang="en-GB" sz="2000" b="1" dirty="0">
              <a:solidFill>
                <a:schemeClr val="accent1">
                  <a:lumMod val="50000"/>
                </a:schemeClr>
              </a:solidFill>
            </a:endParaRPr>
          </a:p>
        </p:txBody>
      </p:sp>
      <p:sp>
        <p:nvSpPr>
          <p:cNvPr id="32" name="TextBox 31"/>
          <p:cNvSpPr txBox="1"/>
          <p:nvPr/>
        </p:nvSpPr>
        <p:spPr>
          <a:xfrm>
            <a:off x="8927283" y="3052412"/>
            <a:ext cx="3217439" cy="1015663"/>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Walks to school on Tuesdays, Wednesdays and Thursdays. </a:t>
            </a:r>
            <a:endParaRPr lang="en-GB" sz="2000" dirty="0">
              <a:solidFill>
                <a:schemeClr val="accent1">
                  <a:lumMod val="50000"/>
                </a:schemeClr>
              </a:solidFill>
            </a:endParaRPr>
          </a:p>
        </p:txBody>
      </p:sp>
      <p:sp>
        <p:nvSpPr>
          <p:cNvPr id="33" name="Rounded Rectangle 32"/>
          <p:cNvSpPr/>
          <p:nvPr/>
        </p:nvSpPr>
        <p:spPr>
          <a:xfrm>
            <a:off x="473492" y="2381324"/>
            <a:ext cx="3121224" cy="7076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4" name="Rounded Rectangle 33"/>
          <p:cNvSpPr/>
          <p:nvPr/>
        </p:nvSpPr>
        <p:spPr>
          <a:xfrm>
            <a:off x="280730" y="3282478"/>
            <a:ext cx="3144580" cy="7076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5" name="Rounded Rectangle 34"/>
          <p:cNvSpPr/>
          <p:nvPr/>
        </p:nvSpPr>
        <p:spPr>
          <a:xfrm>
            <a:off x="4088512" y="2285555"/>
            <a:ext cx="3850802" cy="7076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Rounded Rectangle 35"/>
          <p:cNvSpPr/>
          <p:nvPr/>
        </p:nvSpPr>
        <p:spPr>
          <a:xfrm>
            <a:off x="4122951" y="3132455"/>
            <a:ext cx="3671219"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Rounded Rectangle 36"/>
          <p:cNvSpPr/>
          <p:nvPr/>
        </p:nvSpPr>
        <p:spPr>
          <a:xfrm>
            <a:off x="4088512" y="3732673"/>
            <a:ext cx="4097545"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Rounded Rectangle 37"/>
          <p:cNvSpPr/>
          <p:nvPr/>
        </p:nvSpPr>
        <p:spPr>
          <a:xfrm>
            <a:off x="8866111" y="2374323"/>
            <a:ext cx="2783307" cy="40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9" name="Rounded Rectangle 38"/>
          <p:cNvSpPr/>
          <p:nvPr/>
        </p:nvSpPr>
        <p:spPr>
          <a:xfrm>
            <a:off x="8866111" y="3004711"/>
            <a:ext cx="3010186" cy="11110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90316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3" grpId="0" animBg="1"/>
      <p:bldP spid="34" grpId="0" animBg="1"/>
      <p:bldP spid="35" grpId="0" animBg="1"/>
      <p:bldP spid="36" grpId="0" animBg="1"/>
      <p:bldP spid="37" grpId="0" animBg="1"/>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0"/>
            <a:ext cx="1214734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Some sentences from the text are now in English. </a:t>
            </a:r>
          </a:p>
        </p:txBody>
      </p:sp>
      <p:graphicFrame>
        <p:nvGraphicFramePr>
          <p:cNvPr id="33" name="Table 32"/>
          <p:cNvGraphicFramePr>
            <a:graphicFrameLocks noGrp="1"/>
          </p:cNvGraphicFramePr>
          <p:nvPr>
            <p:extLst>
              <p:ext uri="{D42A27DB-BD31-4B8C-83A1-F6EECF244321}">
                <p14:modId xmlns:p14="http://schemas.microsoft.com/office/powerpoint/2010/main" val="719386174"/>
              </p:ext>
            </p:extLst>
          </p:nvPr>
        </p:nvGraphicFramePr>
        <p:xfrm>
          <a:off x="152607" y="504751"/>
          <a:ext cx="4952794" cy="5712700"/>
        </p:xfrm>
        <a:graphic>
          <a:graphicData uri="http://schemas.openxmlformats.org/drawingml/2006/table">
            <a:tbl>
              <a:tblPr firstRow="1" bandRow="1">
                <a:tableStyleId>{8A107856-5554-42FB-B03E-39F5DBC370BA}</a:tableStyleId>
              </a:tblPr>
              <a:tblGrid>
                <a:gridCol w="382187">
                  <a:extLst>
                    <a:ext uri="{9D8B030D-6E8A-4147-A177-3AD203B41FA5}">
                      <a16:colId xmlns:a16="http://schemas.microsoft.com/office/drawing/2014/main" val="3414094443"/>
                    </a:ext>
                  </a:extLst>
                </a:gridCol>
                <a:gridCol w="4570607">
                  <a:extLst>
                    <a:ext uri="{9D8B030D-6E8A-4147-A177-3AD203B41FA5}">
                      <a16:colId xmlns:a16="http://schemas.microsoft.com/office/drawing/2014/main" val="2650547401"/>
                    </a:ext>
                  </a:extLst>
                </a:gridCol>
              </a:tblGrid>
              <a:tr h="431062">
                <a:tc rowSpan="2">
                  <a:txBody>
                    <a:bodyPr/>
                    <a:lstStyle/>
                    <a:p>
                      <a:pPr algn="ctr"/>
                      <a:r>
                        <a:rPr lang="en-GB" sz="2000" b="1" dirty="0">
                          <a:solidFill>
                            <a:schemeClr val="accent1">
                              <a:lumMod val="50000"/>
                            </a:schemeClr>
                          </a:solidFill>
                          <a:latin typeface="Century Gothic" panose="020B0502020202020204" pitchFamily="34" charset="0"/>
                        </a:rPr>
                        <a:t>1</a:t>
                      </a:r>
                    </a:p>
                  </a:txBody>
                  <a:tcPr anchor="ctr"/>
                </a:tc>
                <a:tc>
                  <a:txBody>
                    <a:bodyPr/>
                    <a:lstStyle/>
                    <a:p>
                      <a:r>
                        <a:rPr lang="en-GB" sz="2000" dirty="0">
                          <a:solidFill>
                            <a:schemeClr val="accent1">
                              <a:lumMod val="50000"/>
                            </a:schemeClr>
                          </a:solidFill>
                          <a:latin typeface="Century Gothic" panose="020B0502020202020204" pitchFamily="34" charset="0"/>
                        </a:rPr>
                        <a:t>We don’t arrive late to class.</a:t>
                      </a:r>
                    </a:p>
                  </a:txBody>
                  <a:tcPr anchor="ctr"/>
                </a:tc>
                <a:extLst>
                  <a:ext uri="{0D108BD9-81ED-4DB2-BD59-A6C34878D82A}">
                    <a16:rowId xmlns:a16="http://schemas.microsoft.com/office/drawing/2014/main" val="3825139035"/>
                  </a:ext>
                </a:extLst>
              </a:tr>
              <a:tr h="431062">
                <a:tc vMerge="1">
                  <a:txBody>
                    <a:bodyPr/>
                    <a:lstStyle/>
                    <a:p>
                      <a:endParaRPr lang="en-GB" sz="2200" dirty="0">
                        <a:latin typeface="Century Gothic" panose="020B0502020202020204" pitchFamily="34" charset="0"/>
                      </a:endParaRPr>
                    </a:p>
                  </a:txBody>
                  <a:tcPr/>
                </a:tc>
                <a:tc>
                  <a:txBody>
                    <a:bodyPr/>
                    <a:lstStyle/>
                    <a:p>
                      <a:r>
                        <a:rPr lang="en-GB" sz="2000" b="1" u="none" dirty="0">
                          <a:solidFill>
                            <a:schemeClr val="accent1">
                              <a:lumMod val="50000"/>
                            </a:schemeClr>
                          </a:solidFill>
                          <a:latin typeface="Century Gothic" panose="020B0502020202020204" pitchFamily="34" charset="0"/>
                        </a:rPr>
                        <a:t>No </a:t>
                      </a:r>
                      <a:r>
                        <a:rPr lang="en-GB" sz="2000" b="1" u="none" dirty="0" err="1">
                          <a:solidFill>
                            <a:srgbClr val="E25B00"/>
                          </a:solidFill>
                          <a:latin typeface="Century Gothic" panose="020B0502020202020204" pitchFamily="34" charset="0"/>
                        </a:rPr>
                        <a:t>llegamos</a:t>
                      </a:r>
                      <a:r>
                        <a:rPr lang="en-GB" sz="2000" b="1" u="none" dirty="0">
                          <a:solidFill>
                            <a:schemeClr val="accent1">
                              <a:lumMod val="50000"/>
                            </a:schemeClr>
                          </a:solidFill>
                          <a:latin typeface="Century Gothic" panose="020B0502020202020204" pitchFamily="34" charset="0"/>
                        </a:rPr>
                        <a:t> </a:t>
                      </a:r>
                      <a:r>
                        <a:rPr lang="en-GB" sz="2000" b="1" u="none" dirty="0" err="1">
                          <a:solidFill>
                            <a:schemeClr val="accent1">
                              <a:lumMod val="50000"/>
                            </a:schemeClr>
                          </a:solidFill>
                          <a:latin typeface="Century Gothic" panose="020B0502020202020204" pitchFamily="34" charset="0"/>
                        </a:rPr>
                        <a:t>tarde</a:t>
                      </a:r>
                      <a:r>
                        <a:rPr lang="en-GB" sz="2000" b="1" u="none"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a clase</a:t>
                      </a:r>
                      <a:r>
                        <a:rPr lang="en-GB" sz="2000" b="1" baseline="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694457346"/>
                  </a:ext>
                </a:extLst>
              </a:tr>
              <a:tr h="43106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2</a:t>
                      </a:r>
                    </a:p>
                  </a:txBody>
                  <a:tcPr anchor="ctr"/>
                </a:tc>
                <a:tc>
                  <a:txBody>
                    <a:bodyPr/>
                    <a:lstStyle/>
                    <a:p>
                      <a:r>
                        <a:rPr lang="en-GB" sz="2000" b="1" dirty="0">
                          <a:solidFill>
                            <a:schemeClr val="accent1">
                              <a:lumMod val="50000"/>
                            </a:schemeClr>
                          </a:solidFill>
                          <a:latin typeface="Century Gothic" panose="020B0502020202020204" pitchFamily="34" charset="0"/>
                        </a:rPr>
                        <a:t>I take out the rubbish.</a:t>
                      </a:r>
                    </a:p>
                  </a:txBody>
                  <a:tcPr anchor="ctr"/>
                </a:tc>
                <a:extLst>
                  <a:ext uri="{0D108BD9-81ED-4DB2-BD59-A6C34878D82A}">
                    <a16:rowId xmlns:a16="http://schemas.microsoft.com/office/drawing/2014/main" val="6060242"/>
                  </a:ext>
                </a:extLst>
              </a:tr>
              <a:tr h="43106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a:solidFill>
                            <a:srgbClr val="E25B00"/>
                          </a:solidFill>
                          <a:latin typeface="Century Gothic" panose="020B0502020202020204" pitchFamily="34" charset="0"/>
                        </a:rPr>
                        <a:t>Saco</a:t>
                      </a:r>
                      <a:r>
                        <a:rPr lang="en-GB" sz="2000" b="1" u="none" baseline="0" dirty="0">
                          <a:solidFill>
                            <a:schemeClr val="accent1">
                              <a:lumMod val="50000"/>
                            </a:schemeClr>
                          </a:solidFill>
                          <a:latin typeface="Century Gothic" panose="020B0502020202020204" pitchFamily="34" charset="0"/>
                        </a:rPr>
                        <a:t> la </a:t>
                      </a:r>
                      <a:r>
                        <a:rPr lang="en-GB" sz="2000" b="1" baseline="0" dirty="0" err="1">
                          <a:solidFill>
                            <a:schemeClr val="accent1">
                              <a:lumMod val="50000"/>
                            </a:schemeClr>
                          </a:solidFill>
                          <a:latin typeface="Century Gothic" panose="020B0502020202020204" pitchFamily="34" charset="0"/>
                        </a:rPr>
                        <a:t>basura</a:t>
                      </a:r>
                      <a:r>
                        <a:rPr lang="en-GB" sz="2000" b="1" baseline="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43063290"/>
                  </a:ext>
                </a:extLst>
              </a:tr>
              <a:tr h="693576">
                <a:tc rowSpan="2">
                  <a:txBody>
                    <a:bodyPr/>
                    <a:lstStyle/>
                    <a:p>
                      <a:pPr algn="ctr"/>
                      <a:r>
                        <a:rPr lang="en-GB" sz="2000" b="1" dirty="0">
                          <a:solidFill>
                            <a:schemeClr val="accent1">
                              <a:lumMod val="50000"/>
                            </a:schemeClr>
                          </a:solidFill>
                          <a:latin typeface="Century Gothic" panose="020B0502020202020204" pitchFamily="34" charset="0"/>
                        </a:rPr>
                        <a:t>3</a:t>
                      </a:r>
                    </a:p>
                  </a:txBody>
                  <a:tcPr anchor="ctr"/>
                </a:tc>
                <a:tc>
                  <a:txBody>
                    <a:bodyPr/>
                    <a:lstStyle/>
                    <a:p>
                      <a:r>
                        <a:rPr lang="en-GB" sz="2000" b="1" dirty="0">
                          <a:solidFill>
                            <a:schemeClr val="accent1">
                              <a:lumMod val="50000"/>
                            </a:schemeClr>
                          </a:solidFill>
                          <a:latin typeface="Century Gothic" panose="020B0502020202020204" pitchFamily="34" charset="0"/>
                        </a:rPr>
                        <a:t>She enjoys the nature far from the</a:t>
                      </a:r>
                      <a:r>
                        <a:rPr lang="en-GB" sz="2000" b="1" baseline="0" dirty="0">
                          <a:solidFill>
                            <a:schemeClr val="accent1">
                              <a:lumMod val="50000"/>
                            </a:schemeClr>
                          </a:solidFill>
                          <a:latin typeface="Century Gothic" panose="020B0502020202020204" pitchFamily="34" charset="0"/>
                        </a:rPr>
                        <a:t> city</a:t>
                      </a:r>
                      <a:r>
                        <a:rPr lang="en-GB" sz="2000" b="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1288599321"/>
                  </a:ext>
                </a:extLst>
              </a:tr>
              <a:tr h="693576">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Disfruta</a:t>
                      </a:r>
                      <a:r>
                        <a:rPr lang="en-GB" sz="2000" b="1" u="none" baseline="0" dirty="0">
                          <a:solidFill>
                            <a:schemeClr val="accent1">
                              <a:lumMod val="50000"/>
                            </a:schemeClr>
                          </a:solidFill>
                          <a:latin typeface="Century Gothic" panose="020B0502020202020204" pitchFamily="34" charset="0"/>
                        </a:rPr>
                        <a:t> la </a:t>
                      </a:r>
                      <a:r>
                        <a:rPr lang="en-GB" sz="2000" b="1" baseline="0" dirty="0">
                          <a:solidFill>
                            <a:schemeClr val="accent1">
                              <a:lumMod val="50000"/>
                            </a:schemeClr>
                          </a:solidFill>
                          <a:latin typeface="Century Gothic" panose="020B0502020202020204" pitchFamily="34" charset="0"/>
                        </a:rPr>
                        <a:t>naturaleza lejos de la ciudad.</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431062">
                <a:tc rowSpan="2">
                  <a:txBody>
                    <a:bodyPr/>
                    <a:lstStyle/>
                    <a:p>
                      <a:pPr algn="ctr"/>
                      <a:r>
                        <a:rPr lang="en-GB" sz="2000" b="1" dirty="0">
                          <a:solidFill>
                            <a:schemeClr val="accent1">
                              <a:lumMod val="50000"/>
                            </a:schemeClr>
                          </a:solidFill>
                          <a:latin typeface="Century Gothic" panose="020B0502020202020204" pitchFamily="34" charset="0"/>
                        </a:rPr>
                        <a:t>4</a:t>
                      </a:r>
                    </a:p>
                  </a:txBody>
                  <a:tcPr anchor="ctr"/>
                </a:tc>
                <a:tc>
                  <a:txBody>
                    <a:bodyPr/>
                    <a:lstStyle/>
                    <a:p>
                      <a:r>
                        <a:rPr lang="en-GB" sz="2000" b="1" dirty="0">
                          <a:solidFill>
                            <a:schemeClr val="accent1">
                              <a:lumMod val="50000"/>
                            </a:schemeClr>
                          </a:solidFill>
                          <a:latin typeface="Century Gothic" panose="020B0502020202020204" pitchFamily="34" charset="0"/>
                        </a:rPr>
                        <a:t>I prepare the food.</a:t>
                      </a:r>
                    </a:p>
                  </a:txBody>
                  <a:tcPr anchor="ctr"/>
                </a:tc>
                <a:extLst>
                  <a:ext uri="{0D108BD9-81ED-4DB2-BD59-A6C34878D82A}">
                    <a16:rowId xmlns:a16="http://schemas.microsoft.com/office/drawing/2014/main" val="3615599129"/>
                  </a:ext>
                </a:extLst>
              </a:tr>
              <a:tr h="43106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Preparo</a:t>
                      </a:r>
                      <a:r>
                        <a:rPr lang="en-GB" sz="2000" b="1" u="none" baseline="0" dirty="0">
                          <a:solidFill>
                            <a:schemeClr val="accent1">
                              <a:lumMod val="50000"/>
                            </a:schemeClr>
                          </a:solidFill>
                          <a:latin typeface="Century Gothic" panose="020B0502020202020204" pitchFamily="34" charset="0"/>
                        </a:rPr>
                        <a:t> la </a:t>
                      </a:r>
                      <a:r>
                        <a:rPr lang="en-GB" sz="2000" b="1" baseline="0" dirty="0">
                          <a:solidFill>
                            <a:schemeClr val="accent1">
                              <a:lumMod val="50000"/>
                            </a:schemeClr>
                          </a:solidFill>
                          <a:latin typeface="Century Gothic" panose="020B0502020202020204" pitchFamily="34" charset="0"/>
                        </a:rPr>
                        <a:t>comida.</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6496710"/>
                  </a:ext>
                </a:extLst>
              </a:tr>
              <a:tr h="431062">
                <a:tc rowSpan="2">
                  <a:txBody>
                    <a:bodyPr/>
                    <a:lstStyle/>
                    <a:p>
                      <a:pPr algn="ctr"/>
                      <a:r>
                        <a:rPr lang="en-GB" sz="2000" b="1" dirty="0">
                          <a:solidFill>
                            <a:schemeClr val="accent1">
                              <a:lumMod val="50000"/>
                            </a:schemeClr>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She cleans the floor.</a:t>
                      </a:r>
                    </a:p>
                  </a:txBody>
                  <a:tcPr anchor="ctr"/>
                </a:tc>
                <a:extLst>
                  <a:ext uri="{0D108BD9-81ED-4DB2-BD59-A6C34878D82A}">
                    <a16:rowId xmlns:a16="http://schemas.microsoft.com/office/drawing/2014/main" val="3328729214"/>
                  </a:ext>
                </a:extLst>
              </a:tr>
              <a:tr h="43106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Limpia</a:t>
                      </a:r>
                      <a:r>
                        <a:rPr lang="en-GB" sz="2000" b="1" u="none" baseline="0" dirty="0">
                          <a:solidFill>
                            <a:schemeClr val="accent1">
                              <a:lumMod val="50000"/>
                            </a:schemeClr>
                          </a:solidFill>
                          <a:latin typeface="Century Gothic" panose="020B0502020202020204" pitchFamily="34" charset="0"/>
                        </a:rPr>
                        <a:t> el </a:t>
                      </a:r>
                      <a:r>
                        <a:rPr lang="en-GB" sz="2000" b="1" baseline="0" dirty="0" err="1">
                          <a:solidFill>
                            <a:schemeClr val="accent1">
                              <a:lumMod val="50000"/>
                            </a:schemeClr>
                          </a:solidFill>
                          <a:latin typeface="Century Gothic" panose="020B0502020202020204" pitchFamily="34" charset="0"/>
                        </a:rPr>
                        <a:t>suelo</a:t>
                      </a:r>
                      <a:r>
                        <a:rPr lang="en-GB" sz="2000" b="1" baseline="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444607551"/>
                  </a:ext>
                </a:extLst>
              </a:tr>
              <a:tr h="43106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We ride bikes</a:t>
                      </a:r>
                      <a:r>
                        <a:rPr lang="en-GB" sz="2000" b="1" baseline="0" dirty="0">
                          <a:solidFill>
                            <a:schemeClr val="accent1">
                              <a:lumMod val="50000"/>
                            </a:schemeClr>
                          </a:solidFill>
                          <a:latin typeface="Century Gothic" panose="020B0502020202020204" pitchFamily="34" charset="0"/>
                        </a:rPr>
                        <a:t> on Saturdays.</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500117878"/>
                  </a:ext>
                </a:extLst>
              </a:tr>
              <a:tr h="431062">
                <a:tc vMerge="1">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Montamos</a:t>
                      </a:r>
                      <a:r>
                        <a:rPr lang="en-GB" sz="2000" b="1" u="none" baseline="0" dirty="0">
                          <a:solidFill>
                            <a:schemeClr val="accent1">
                              <a:lumMod val="50000"/>
                            </a:schemeClr>
                          </a:solidFill>
                          <a:latin typeface="Century Gothic" panose="020B0502020202020204" pitchFamily="34" charset="0"/>
                        </a:rPr>
                        <a:t> </a:t>
                      </a:r>
                      <a:r>
                        <a:rPr lang="en-GB" sz="2000" b="1" baseline="0" dirty="0" err="1">
                          <a:solidFill>
                            <a:schemeClr val="accent1">
                              <a:lumMod val="50000"/>
                            </a:schemeClr>
                          </a:solidFill>
                          <a:latin typeface="Century Gothic" panose="020B0502020202020204" pitchFamily="34" charset="0"/>
                        </a:rPr>
                        <a:t>en</a:t>
                      </a:r>
                      <a:r>
                        <a:rPr lang="en-GB" sz="2000" b="1" baseline="0" dirty="0">
                          <a:solidFill>
                            <a:schemeClr val="accent1">
                              <a:lumMod val="50000"/>
                            </a:schemeClr>
                          </a:solidFill>
                          <a:latin typeface="Century Gothic" panose="020B0502020202020204" pitchFamily="34" charset="0"/>
                        </a:rPr>
                        <a:t> bici los sábados.</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625824724"/>
                  </a:ext>
                </a:extLst>
              </a:tr>
            </a:tbl>
          </a:graphicData>
        </a:graphic>
      </p:graphicFrame>
      <p:sp>
        <p:nvSpPr>
          <p:cNvPr id="48" name="TextBox 47"/>
          <p:cNvSpPr txBox="1"/>
          <p:nvPr/>
        </p:nvSpPr>
        <p:spPr>
          <a:xfrm>
            <a:off x="6073670" y="0"/>
            <a:ext cx="4314930"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Completa</a:t>
            </a:r>
            <a:r>
              <a:rPr lang="en-GB" sz="2000" b="1" dirty="0">
                <a:solidFill>
                  <a:schemeClr val="accent1">
                    <a:lumMod val="50000"/>
                  </a:schemeClr>
                </a:solidFill>
                <a:latin typeface="Century Gothic" panose="020B0502020202020204" pitchFamily="34" charset="0"/>
              </a:rPr>
              <a:t> las frases en español.</a:t>
            </a:r>
          </a:p>
        </p:txBody>
      </p:sp>
      <p:graphicFrame>
        <p:nvGraphicFramePr>
          <p:cNvPr id="21" name="Table 20"/>
          <p:cNvGraphicFramePr>
            <a:graphicFrameLocks noGrp="1"/>
          </p:cNvGraphicFramePr>
          <p:nvPr>
            <p:extLst>
              <p:ext uri="{D42A27DB-BD31-4B8C-83A1-F6EECF244321}">
                <p14:modId xmlns:p14="http://schemas.microsoft.com/office/powerpoint/2010/main" val="1923393576"/>
              </p:ext>
            </p:extLst>
          </p:nvPr>
        </p:nvGraphicFramePr>
        <p:xfrm>
          <a:off x="5205046" y="504751"/>
          <a:ext cx="6942294" cy="5697771"/>
        </p:xfrm>
        <a:graphic>
          <a:graphicData uri="http://schemas.openxmlformats.org/drawingml/2006/table">
            <a:tbl>
              <a:tblPr firstRow="1" bandRow="1">
                <a:tableStyleId>{8A107856-5554-42FB-B03E-39F5DBC370BA}</a:tableStyleId>
              </a:tblPr>
              <a:tblGrid>
                <a:gridCol w="562708">
                  <a:extLst>
                    <a:ext uri="{9D8B030D-6E8A-4147-A177-3AD203B41FA5}">
                      <a16:colId xmlns:a16="http://schemas.microsoft.com/office/drawing/2014/main" val="3414094443"/>
                    </a:ext>
                  </a:extLst>
                </a:gridCol>
                <a:gridCol w="6379586">
                  <a:extLst>
                    <a:ext uri="{9D8B030D-6E8A-4147-A177-3AD203B41FA5}">
                      <a16:colId xmlns:a16="http://schemas.microsoft.com/office/drawing/2014/main" val="2650547401"/>
                    </a:ext>
                  </a:extLst>
                </a:gridCol>
              </a:tblGrid>
              <a:tr h="456682">
                <a:tc rowSpan="2">
                  <a:txBody>
                    <a:bodyPr/>
                    <a:lstStyle/>
                    <a:p>
                      <a:pPr algn="ctr"/>
                      <a:r>
                        <a:rPr lang="en-GB" sz="2000" b="1" dirty="0">
                          <a:solidFill>
                            <a:schemeClr val="accent1">
                              <a:lumMod val="50000"/>
                            </a:schemeClr>
                          </a:solidFill>
                          <a:latin typeface="Century Gothic" panose="020B0502020202020204" pitchFamily="34" charset="0"/>
                        </a:rPr>
                        <a:t>7</a:t>
                      </a:r>
                    </a:p>
                  </a:txBody>
                  <a:tcPr anchor="ctr"/>
                </a:tc>
                <a:tc>
                  <a:txBody>
                    <a:bodyPr/>
                    <a:lstStyle/>
                    <a:p>
                      <a:r>
                        <a:rPr lang="en-GB" sz="2000" dirty="0">
                          <a:solidFill>
                            <a:schemeClr val="accent1">
                              <a:lumMod val="50000"/>
                            </a:schemeClr>
                          </a:solidFill>
                          <a:latin typeface="Century Gothic" panose="020B0502020202020204" pitchFamily="34" charset="0"/>
                        </a:rPr>
                        <a:t>We study in a school behind the theatre.</a:t>
                      </a:r>
                    </a:p>
                  </a:txBody>
                  <a:tcPr anchor="ctr"/>
                </a:tc>
                <a:extLst>
                  <a:ext uri="{0D108BD9-81ED-4DB2-BD59-A6C34878D82A}">
                    <a16:rowId xmlns:a16="http://schemas.microsoft.com/office/drawing/2014/main" val="3825139035"/>
                  </a:ext>
                </a:extLst>
              </a:tr>
              <a:tr h="674269">
                <a:tc vMerge="1">
                  <a:txBody>
                    <a:bodyPr/>
                    <a:lstStyle/>
                    <a:p>
                      <a:endParaRPr lang="en-GB" sz="2200" dirty="0">
                        <a:latin typeface="Century Gothic" panose="020B0502020202020204" pitchFamily="34" charset="0"/>
                      </a:endParaRPr>
                    </a:p>
                  </a:txBody>
                  <a:tcPr/>
                </a:tc>
                <a:tc>
                  <a:txBody>
                    <a:bodyPr/>
                    <a:lstStyle/>
                    <a:p>
                      <a:r>
                        <a:rPr lang="en-GB" sz="2000" b="1" u="none" dirty="0" err="1">
                          <a:solidFill>
                            <a:srgbClr val="E25B00"/>
                          </a:solidFill>
                          <a:latin typeface="Century Gothic" panose="020B0502020202020204" pitchFamily="34" charset="0"/>
                        </a:rPr>
                        <a:t>Estudiamos</a:t>
                      </a:r>
                      <a:r>
                        <a:rPr lang="en-GB" sz="2000" b="1" u="none" baseline="0" dirty="0">
                          <a:solidFill>
                            <a:schemeClr val="accent1">
                              <a:lumMod val="50000"/>
                            </a:schemeClr>
                          </a:solidFill>
                          <a:latin typeface="Century Gothic" panose="020B0502020202020204" pitchFamily="34" charset="0"/>
                        </a:rPr>
                        <a:t> </a:t>
                      </a:r>
                      <a:r>
                        <a:rPr lang="en-GB" sz="2000" b="1" u="none" dirty="0" err="1">
                          <a:solidFill>
                            <a:schemeClr val="accent1">
                              <a:lumMod val="50000"/>
                            </a:schemeClr>
                          </a:solidFill>
                          <a:latin typeface="Century Gothic" panose="020B0502020202020204" pitchFamily="34" charset="0"/>
                        </a:rPr>
                        <a:t>en</a:t>
                      </a:r>
                      <a:r>
                        <a:rPr lang="en-GB" sz="2000" b="1" u="none"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una escuela </a:t>
                      </a:r>
                      <a:r>
                        <a:rPr lang="en-GB" sz="2000" b="1" dirty="0" err="1">
                          <a:solidFill>
                            <a:schemeClr val="accent1">
                              <a:lumMod val="50000"/>
                            </a:schemeClr>
                          </a:solidFill>
                          <a:latin typeface="Century Gothic" panose="020B0502020202020204" pitchFamily="34" charset="0"/>
                        </a:rPr>
                        <a:t>detrás</a:t>
                      </a:r>
                      <a:r>
                        <a:rPr lang="en-GB" sz="2000" b="1" dirty="0">
                          <a:solidFill>
                            <a:schemeClr val="accent1">
                              <a:lumMod val="50000"/>
                            </a:schemeClr>
                          </a:solidFill>
                          <a:latin typeface="Century Gothic" panose="020B0502020202020204" pitchFamily="34" charset="0"/>
                        </a:rPr>
                        <a:t> del </a:t>
                      </a:r>
                      <a:r>
                        <a:rPr lang="en-GB" sz="2000" b="1" dirty="0" err="1">
                          <a:solidFill>
                            <a:schemeClr val="accent1">
                              <a:lumMod val="50000"/>
                            </a:schemeClr>
                          </a:solidFill>
                          <a:latin typeface="Century Gothic" panose="020B0502020202020204" pitchFamily="34" charset="0"/>
                        </a:rPr>
                        <a:t>teatro</a:t>
                      </a:r>
                      <a:r>
                        <a:rPr lang="en-GB" sz="2000" b="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694457346"/>
                  </a:ext>
                </a:extLst>
              </a:tr>
              <a:tr h="45668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8</a:t>
                      </a:r>
                    </a:p>
                  </a:txBody>
                  <a:tcPr anchor="ctr"/>
                </a:tc>
                <a:tc>
                  <a:txBody>
                    <a:bodyPr/>
                    <a:lstStyle/>
                    <a:p>
                      <a:r>
                        <a:rPr lang="en-GB" sz="2000" b="1" dirty="0">
                          <a:solidFill>
                            <a:schemeClr val="accent1">
                              <a:lumMod val="50000"/>
                            </a:schemeClr>
                          </a:solidFill>
                          <a:latin typeface="Century Gothic" panose="020B0502020202020204" pitchFamily="34" charset="0"/>
                        </a:rPr>
                        <a:t>She organises the magazines.</a:t>
                      </a:r>
                    </a:p>
                  </a:txBody>
                  <a:tcPr anchor="ctr"/>
                </a:tc>
                <a:extLst>
                  <a:ext uri="{0D108BD9-81ED-4DB2-BD59-A6C34878D82A}">
                    <a16:rowId xmlns:a16="http://schemas.microsoft.com/office/drawing/2014/main" val="6060242"/>
                  </a:ext>
                </a:extLst>
              </a:tr>
              <a:tr h="45668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Organiza</a:t>
                      </a:r>
                      <a:r>
                        <a:rPr lang="en-GB" sz="2000" b="1" u="none" baseline="0" dirty="0">
                          <a:solidFill>
                            <a:schemeClr val="accent1">
                              <a:lumMod val="50000"/>
                            </a:schemeClr>
                          </a:solidFill>
                          <a:latin typeface="Century Gothic" panose="020B0502020202020204" pitchFamily="34" charset="0"/>
                        </a:rPr>
                        <a:t> las </a:t>
                      </a:r>
                      <a:r>
                        <a:rPr lang="en-GB" sz="2000" b="1" baseline="0" dirty="0" err="1">
                          <a:solidFill>
                            <a:schemeClr val="accent1">
                              <a:lumMod val="50000"/>
                            </a:schemeClr>
                          </a:solidFill>
                          <a:latin typeface="Century Gothic" panose="020B0502020202020204" pitchFamily="34" charset="0"/>
                        </a:rPr>
                        <a:t>revistas</a:t>
                      </a:r>
                      <a:r>
                        <a:rPr lang="en-GB" sz="2000" b="1" baseline="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43063290"/>
                  </a:ext>
                </a:extLst>
              </a:tr>
              <a:tr h="456682">
                <a:tc rowSpan="2">
                  <a:txBody>
                    <a:bodyPr/>
                    <a:lstStyle/>
                    <a:p>
                      <a:pPr algn="ctr"/>
                      <a:r>
                        <a:rPr lang="en-GB" sz="2000" b="1" dirty="0">
                          <a:solidFill>
                            <a:schemeClr val="accent1">
                              <a:lumMod val="50000"/>
                            </a:schemeClr>
                          </a:solidFill>
                          <a:latin typeface="Century Gothic" panose="020B0502020202020204" pitchFamily="34" charset="0"/>
                        </a:rPr>
                        <a:t>9</a:t>
                      </a:r>
                    </a:p>
                  </a:txBody>
                  <a:tcPr anchor="ctr"/>
                </a:tc>
                <a:tc>
                  <a:txBody>
                    <a:bodyPr/>
                    <a:lstStyle/>
                    <a:p>
                      <a:r>
                        <a:rPr lang="en-GB" sz="2000" b="1" dirty="0">
                          <a:solidFill>
                            <a:schemeClr val="accent1">
                              <a:lumMod val="50000"/>
                            </a:schemeClr>
                          </a:solidFill>
                          <a:latin typeface="Century Gothic" panose="020B0502020202020204" pitchFamily="34" charset="0"/>
                        </a:rPr>
                        <a:t>I wash</a:t>
                      </a:r>
                      <a:r>
                        <a:rPr lang="en-GB" sz="2000" b="1" baseline="0" dirty="0">
                          <a:solidFill>
                            <a:schemeClr val="accent1">
                              <a:lumMod val="50000"/>
                            </a:schemeClr>
                          </a:solidFill>
                          <a:latin typeface="Century Gothic" panose="020B0502020202020204" pitchFamily="34" charset="0"/>
                        </a:rPr>
                        <a:t> the clothes on Sundays.</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288599321"/>
                  </a:ext>
                </a:extLst>
              </a:tr>
              <a:tr h="45668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Lavo</a:t>
                      </a:r>
                      <a:r>
                        <a:rPr lang="en-GB" sz="2000" b="1" u="none" baseline="0" dirty="0">
                          <a:solidFill>
                            <a:schemeClr val="accent1">
                              <a:lumMod val="50000"/>
                            </a:schemeClr>
                          </a:solidFill>
                          <a:latin typeface="Century Gothic" panose="020B0502020202020204" pitchFamily="34" charset="0"/>
                        </a:rPr>
                        <a:t> la </a:t>
                      </a:r>
                      <a:r>
                        <a:rPr lang="en-GB" sz="2000" b="1" baseline="0" dirty="0" err="1">
                          <a:solidFill>
                            <a:schemeClr val="accent1">
                              <a:lumMod val="50000"/>
                            </a:schemeClr>
                          </a:solidFill>
                          <a:latin typeface="Century Gothic" panose="020B0502020202020204" pitchFamily="34" charset="0"/>
                        </a:rPr>
                        <a:t>ropa</a:t>
                      </a:r>
                      <a:r>
                        <a:rPr lang="en-GB" sz="2000" b="1" baseline="0" dirty="0">
                          <a:solidFill>
                            <a:schemeClr val="accent1">
                              <a:lumMod val="50000"/>
                            </a:schemeClr>
                          </a:solidFill>
                          <a:latin typeface="Century Gothic" panose="020B0502020202020204" pitchFamily="34" charset="0"/>
                        </a:rPr>
                        <a:t> los </a:t>
                      </a:r>
                      <a:r>
                        <a:rPr lang="en-GB" sz="2000" b="1" baseline="0" dirty="0" err="1">
                          <a:solidFill>
                            <a:schemeClr val="accent1">
                              <a:lumMod val="50000"/>
                            </a:schemeClr>
                          </a:solidFill>
                          <a:latin typeface="Century Gothic" panose="020B0502020202020204" pitchFamily="34" charset="0"/>
                        </a:rPr>
                        <a:t>domingos</a:t>
                      </a:r>
                      <a:r>
                        <a:rPr lang="en-GB" sz="2000" b="1" baseline="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456682">
                <a:tc rowSpan="2">
                  <a:txBody>
                    <a:bodyPr/>
                    <a:lstStyle/>
                    <a:p>
                      <a:pPr algn="ctr"/>
                      <a:r>
                        <a:rPr lang="en-GB" sz="2000" b="1" dirty="0">
                          <a:solidFill>
                            <a:schemeClr val="accent1">
                              <a:lumMod val="50000"/>
                            </a:schemeClr>
                          </a:solidFill>
                          <a:latin typeface="Century Gothic" panose="020B0502020202020204" pitchFamily="34" charset="0"/>
                        </a:rPr>
                        <a:t>10</a:t>
                      </a:r>
                    </a:p>
                  </a:txBody>
                  <a:tcPr anchor="ctr"/>
                </a:tc>
                <a:tc>
                  <a:txBody>
                    <a:bodyPr/>
                    <a:lstStyle/>
                    <a:p>
                      <a:r>
                        <a:rPr lang="en-GB" sz="2000" b="1" dirty="0">
                          <a:solidFill>
                            <a:schemeClr val="accent1">
                              <a:lumMod val="50000"/>
                            </a:schemeClr>
                          </a:solidFill>
                          <a:latin typeface="Century Gothic" panose="020B0502020202020204" pitchFamily="34" charset="0"/>
                        </a:rPr>
                        <a:t>She travels</a:t>
                      </a:r>
                      <a:r>
                        <a:rPr lang="en-GB" sz="2000" b="1" baseline="0" dirty="0">
                          <a:solidFill>
                            <a:schemeClr val="accent1">
                              <a:lumMod val="50000"/>
                            </a:schemeClr>
                          </a:solidFill>
                          <a:latin typeface="Century Gothic" panose="020B0502020202020204" pitchFamily="34" charset="0"/>
                        </a:rPr>
                        <a:t> to the mountains</a:t>
                      </a:r>
                      <a:r>
                        <a:rPr lang="en-GB" sz="2000" b="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3615599129"/>
                  </a:ext>
                </a:extLst>
              </a:tr>
              <a:tr h="45668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Viaja</a:t>
                      </a:r>
                      <a:r>
                        <a:rPr lang="en-GB" sz="2000" b="1" u="none" baseline="0" dirty="0">
                          <a:solidFill>
                            <a:schemeClr val="accent1">
                              <a:lumMod val="50000"/>
                            </a:schemeClr>
                          </a:solidFill>
                          <a:latin typeface="Century Gothic" panose="020B0502020202020204" pitchFamily="34" charset="0"/>
                        </a:rPr>
                        <a:t> a </a:t>
                      </a:r>
                      <a:r>
                        <a:rPr lang="en-GB" sz="2000" b="1" baseline="0" dirty="0">
                          <a:solidFill>
                            <a:schemeClr val="accent1">
                              <a:lumMod val="50000"/>
                            </a:schemeClr>
                          </a:solidFill>
                          <a:latin typeface="Century Gothic" panose="020B0502020202020204" pitchFamily="34" charset="0"/>
                        </a:rPr>
                        <a:t>las </a:t>
                      </a:r>
                      <a:r>
                        <a:rPr lang="en-GB" sz="2000" b="1" baseline="0" dirty="0" err="1">
                          <a:solidFill>
                            <a:schemeClr val="accent1">
                              <a:lumMod val="50000"/>
                            </a:schemeClr>
                          </a:solidFill>
                          <a:latin typeface="Century Gothic" panose="020B0502020202020204" pitchFamily="34" charset="0"/>
                        </a:rPr>
                        <a:t>montañas</a:t>
                      </a:r>
                      <a:r>
                        <a:rPr lang="en-GB" sz="2000" b="1" baseline="0"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6496710"/>
                  </a:ext>
                </a:extLst>
              </a:tr>
              <a:tr h="456682">
                <a:tc rowSpan="2">
                  <a:txBody>
                    <a:bodyPr/>
                    <a:lstStyle/>
                    <a:p>
                      <a:pPr algn="ctr"/>
                      <a:r>
                        <a:rPr lang="en-GB" sz="2000" b="1" dirty="0">
                          <a:solidFill>
                            <a:schemeClr val="accent1">
                              <a:lumMod val="50000"/>
                            </a:schemeClr>
                          </a:solidFill>
                          <a:latin typeface="Century Gothic" panose="020B0502020202020204" pitchFamily="34" charset="0"/>
                        </a:rPr>
                        <a:t>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I work near </a:t>
                      </a:r>
                      <a:r>
                        <a:rPr lang="en-GB" sz="2000" b="1">
                          <a:solidFill>
                            <a:schemeClr val="accent1">
                              <a:lumMod val="50000"/>
                            </a:schemeClr>
                          </a:solidFill>
                          <a:latin typeface="Century Gothic" panose="020B0502020202020204" pitchFamily="34" charset="0"/>
                        </a:rPr>
                        <a:t>the </a:t>
                      </a:r>
                      <a:r>
                        <a:rPr lang="en-GB" sz="2000" b="1" i="0">
                          <a:solidFill>
                            <a:schemeClr val="accent1">
                              <a:lumMod val="50000"/>
                            </a:schemeClr>
                          </a:solidFill>
                          <a:latin typeface="Century Gothic" panose="020B0502020202020204" pitchFamily="34" charset="0"/>
                        </a:rPr>
                        <a:t>museo</a:t>
                      </a:r>
                      <a:r>
                        <a:rPr lang="en-GB" sz="2000" b="1">
                          <a:solidFill>
                            <a:schemeClr val="accent1">
                              <a:lumMod val="50000"/>
                            </a:schemeClr>
                          </a:solidFill>
                          <a:latin typeface="Century Gothic" panose="020B0502020202020204" pitchFamily="34" charset="0"/>
                        </a:rPr>
                        <a:t>.</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328729214"/>
                  </a:ext>
                </a:extLst>
              </a:tr>
              <a:tr h="45668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Trabajo</a:t>
                      </a:r>
                      <a:r>
                        <a:rPr lang="en-GB" sz="2000" b="1" u="none" baseline="0" dirty="0">
                          <a:solidFill>
                            <a:schemeClr val="accent1">
                              <a:lumMod val="50000"/>
                            </a:schemeClr>
                          </a:solidFill>
                          <a:latin typeface="Century Gothic" panose="020B0502020202020204" pitchFamily="34" charset="0"/>
                        </a:rPr>
                        <a:t> </a:t>
                      </a:r>
                      <a:r>
                        <a:rPr lang="en-GB" sz="2000" b="1" u="none" baseline="0" dirty="0" err="1">
                          <a:solidFill>
                            <a:schemeClr val="accent1">
                              <a:lumMod val="50000"/>
                            </a:schemeClr>
                          </a:solidFill>
                          <a:latin typeface="Century Gothic" panose="020B0502020202020204" pitchFamily="34" charset="0"/>
                        </a:rPr>
                        <a:t>cerca</a:t>
                      </a:r>
                      <a:r>
                        <a:rPr lang="en-GB" sz="2000" b="1" u="none" baseline="0" dirty="0">
                          <a:solidFill>
                            <a:schemeClr val="accent1">
                              <a:lumMod val="50000"/>
                            </a:schemeClr>
                          </a:solidFill>
                          <a:latin typeface="Century Gothic" panose="020B0502020202020204" pitchFamily="34" charset="0"/>
                        </a:rPr>
                        <a:t> </a:t>
                      </a:r>
                      <a:r>
                        <a:rPr lang="en-GB" sz="2000" b="1" baseline="0">
                          <a:solidFill>
                            <a:schemeClr val="accent1">
                              <a:lumMod val="50000"/>
                            </a:schemeClr>
                          </a:solidFill>
                          <a:latin typeface="Century Gothic" panose="020B0502020202020204" pitchFamily="34" charset="0"/>
                        </a:rPr>
                        <a:t>del museo.</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444607551"/>
                  </a:ext>
                </a:extLst>
              </a:tr>
              <a:tr h="45668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We spent</a:t>
                      </a:r>
                      <a:r>
                        <a:rPr lang="en-GB" sz="2000" b="1" baseline="0" dirty="0">
                          <a:solidFill>
                            <a:schemeClr val="accent1">
                              <a:lumMod val="50000"/>
                            </a:schemeClr>
                          </a:solidFill>
                          <a:latin typeface="Century Gothic" panose="020B0502020202020204" pitchFamily="34" charset="0"/>
                        </a:rPr>
                        <a:t> time together outside of school.</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500117878"/>
                  </a:ext>
                </a:extLst>
              </a:tr>
              <a:tr h="456682">
                <a:tc vMerge="1">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baseline="0" dirty="0" err="1">
                          <a:solidFill>
                            <a:srgbClr val="E25B00"/>
                          </a:solidFill>
                          <a:latin typeface="Century Gothic" panose="020B0502020202020204" pitchFamily="34" charset="0"/>
                        </a:rPr>
                        <a:t>Pasamos</a:t>
                      </a:r>
                      <a:r>
                        <a:rPr lang="en-GB" sz="2000" b="1" u="none" baseline="0" dirty="0">
                          <a:solidFill>
                            <a:schemeClr val="accent1">
                              <a:lumMod val="50000"/>
                            </a:schemeClr>
                          </a:solidFill>
                          <a:latin typeface="Century Gothic" panose="020B0502020202020204" pitchFamily="34" charset="0"/>
                        </a:rPr>
                        <a:t> </a:t>
                      </a:r>
                      <a:r>
                        <a:rPr lang="en-GB" sz="2000" b="1" u="none" baseline="0" dirty="0" err="1">
                          <a:solidFill>
                            <a:schemeClr val="accent1">
                              <a:lumMod val="50000"/>
                            </a:schemeClr>
                          </a:solidFill>
                          <a:latin typeface="Century Gothic" panose="020B0502020202020204" pitchFamily="34" charset="0"/>
                        </a:rPr>
                        <a:t>tiempo</a:t>
                      </a:r>
                      <a:r>
                        <a:rPr lang="en-GB" sz="2000" b="1" u="none" baseline="0" dirty="0">
                          <a:solidFill>
                            <a:schemeClr val="accent1">
                              <a:lumMod val="50000"/>
                            </a:schemeClr>
                          </a:solidFill>
                          <a:latin typeface="Century Gothic" panose="020B0502020202020204" pitchFamily="34" charset="0"/>
                        </a:rPr>
                        <a:t> </a:t>
                      </a:r>
                      <a:r>
                        <a:rPr lang="en-GB" sz="2000" b="1" baseline="0" dirty="0" err="1">
                          <a:solidFill>
                            <a:schemeClr val="accent1">
                              <a:lumMod val="50000"/>
                            </a:schemeClr>
                          </a:solidFill>
                          <a:latin typeface="Century Gothic" panose="020B0502020202020204" pitchFamily="34" charset="0"/>
                        </a:rPr>
                        <a:t>juntos</a:t>
                      </a:r>
                      <a:r>
                        <a:rPr lang="en-GB" sz="2000" b="1" baseline="0" dirty="0">
                          <a:solidFill>
                            <a:schemeClr val="accent1">
                              <a:lumMod val="50000"/>
                            </a:schemeClr>
                          </a:solidFill>
                          <a:latin typeface="Century Gothic" panose="020B0502020202020204" pitchFamily="34" charset="0"/>
                        </a:rPr>
                        <a:t> </a:t>
                      </a:r>
                      <a:r>
                        <a:rPr lang="en-GB" sz="2000" b="1" baseline="0" dirty="0" err="1">
                          <a:solidFill>
                            <a:schemeClr val="accent1">
                              <a:lumMod val="50000"/>
                            </a:schemeClr>
                          </a:solidFill>
                          <a:latin typeface="Century Gothic" panose="020B0502020202020204" pitchFamily="34" charset="0"/>
                        </a:rPr>
                        <a:t>fuera</a:t>
                      </a:r>
                      <a:r>
                        <a:rPr lang="en-GB" sz="2000" b="1" baseline="0" dirty="0">
                          <a:solidFill>
                            <a:schemeClr val="accent1">
                              <a:lumMod val="50000"/>
                            </a:schemeClr>
                          </a:solidFill>
                          <a:latin typeface="Century Gothic" panose="020B0502020202020204" pitchFamily="34" charset="0"/>
                        </a:rPr>
                        <a:t> de la escuela.</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625824724"/>
                  </a:ext>
                </a:extLst>
              </a:tr>
            </a:tbl>
          </a:graphicData>
        </a:graphic>
      </p:graphicFrame>
      <p:sp>
        <p:nvSpPr>
          <p:cNvPr id="2" name="Title 1"/>
          <p:cNvSpPr>
            <a:spLocks noGrp="1"/>
          </p:cNvSpPr>
          <p:nvPr>
            <p:ph type="title"/>
          </p:nvPr>
        </p:nvSpPr>
        <p:spPr>
          <a:xfrm>
            <a:off x="10953540" y="357428"/>
            <a:ext cx="178917" cy="45719"/>
          </a:xfrm>
        </p:spPr>
        <p:txBody>
          <a:bodyPr>
            <a:noAutofit/>
          </a:bodyPr>
          <a:lstStyle/>
          <a:p>
            <a:r>
              <a:rPr lang="en-GB" sz="100" b="1" dirty="0" err="1">
                <a:solidFill>
                  <a:schemeClr val="bg1"/>
                </a:solidFill>
                <a:latin typeface="Century Gothic" panose="020B0502020202020204" pitchFamily="34" charset="0"/>
              </a:rPr>
              <a:t>escribir</a:t>
            </a:r>
            <a:endParaRPr lang="en-GB" sz="100" b="1" dirty="0">
              <a:solidFill>
                <a:schemeClr val="bg1"/>
              </a:solidFill>
              <a:latin typeface="Century Gothic" panose="020B0502020202020204" pitchFamily="34" charset="0"/>
            </a:endParaRPr>
          </a:p>
        </p:txBody>
      </p:sp>
      <p:grpSp>
        <p:nvGrpSpPr>
          <p:cNvPr id="24" name="Group 23"/>
          <p:cNvGrpSpPr/>
          <p:nvPr/>
        </p:nvGrpSpPr>
        <p:grpSpPr>
          <a:xfrm>
            <a:off x="1042086" y="950626"/>
            <a:ext cx="1138467" cy="396000"/>
            <a:chOff x="2546644" y="1098439"/>
            <a:chExt cx="936000" cy="396000"/>
          </a:xfrm>
        </p:grpSpPr>
        <p:sp>
          <p:nvSpPr>
            <p:cNvPr id="30" name="Rectangle 29"/>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1" name="Rectangle 30"/>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32" name="Group 31"/>
          <p:cNvGrpSpPr/>
          <p:nvPr/>
        </p:nvGrpSpPr>
        <p:grpSpPr>
          <a:xfrm>
            <a:off x="626076" y="1808738"/>
            <a:ext cx="623601" cy="396000"/>
            <a:chOff x="2546644" y="1098439"/>
            <a:chExt cx="936000" cy="396000"/>
          </a:xfrm>
        </p:grpSpPr>
        <p:sp>
          <p:nvSpPr>
            <p:cNvPr id="35" name="Rectangle 34"/>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6" name="Rectangle 35"/>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37" name="Group 36"/>
          <p:cNvGrpSpPr/>
          <p:nvPr/>
        </p:nvGrpSpPr>
        <p:grpSpPr>
          <a:xfrm>
            <a:off x="626076" y="2975941"/>
            <a:ext cx="896202" cy="345889"/>
            <a:chOff x="2546644" y="1148549"/>
            <a:chExt cx="936000" cy="345889"/>
          </a:xfrm>
        </p:grpSpPr>
        <p:sp>
          <p:nvSpPr>
            <p:cNvPr id="39" name="Rectangle 38"/>
            <p:cNvSpPr/>
            <p:nvPr/>
          </p:nvSpPr>
          <p:spPr>
            <a:xfrm>
              <a:off x="2546644" y="1148549"/>
              <a:ext cx="936000" cy="345889"/>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41" name="Rectangle 40"/>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43" name="Group 42"/>
          <p:cNvGrpSpPr/>
          <p:nvPr/>
        </p:nvGrpSpPr>
        <p:grpSpPr>
          <a:xfrm>
            <a:off x="626076" y="4126940"/>
            <a:ext cx="962105" cy="345889"/>
            <a:chOff x="2546644" y="1148549"/>
            <a:chExt cx="936000" cy="345889"/>
          </a:xfrm>
        </p:grpSpPr>
        <p:sp>
          <p:nvSpPr>
            <p:cNvPr id="45" name="Rectangle 44"/>
            <p:cNvSpPr/>
            <p:nvPr/>
          </p:nvSpPr>
          <p:spPr>
            <a:xfrm>
              <a:off x="2546644" y="1148549"/>
              <a:ext cx="936000" cy="345889"/>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46" name="Rectangle 45"/>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47" name="Group 46"/>
          <p:cNvGrpSpPr/>
          <p:nvPr/>
        </p:nvGrpSpPr>
        <p:grpSpPr>
          <a:xfrm>
            <a:off x="626076" y="4990772"/>
            <a:ext cx="809328" cy="345889"/>
            <a:chOff x="2546644" y="1148549"/>
            <a:chExt cx="936000" cy="345889"/>
          </a:xfrm>
        </p:grpSpPr>
        <p:sp>
          <p:nvSpPr>
            <p:cNvPr id="49" name="Rectangle 48"/>
            <p:cNvSpPr/>
            <p:nvPr/>
          </p:nvSpPr>
          <p:spPr>
            <a:xfrm>
              <a:off x="2546644" y="1148549"/>
              <a:ext cx="936000" cy="345889"/>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0" name="Rectangle 49"/>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51" name="Group 50"/>
          <p:cNvGrpSpPr/>
          <p:nvPr/>
        </p:nvGrpSpPr>
        <p:grpSpPr>
          <a:xfrm>
            <a:off x="626076" y="5852514"/>
            <a:ext cx="1297006" cy="345889"/>
            <a:chOff x="2546644" y="1148549"/>
            <a:chExt cx="936000" cy="345889"/>
          </a:xfrm>
        </p:grpSpPr>
        <p:sp>
          <p:nvSpPr>
            <p:cNvPr id="52" name="Rectangle 51"/>
            <p:cNvSpPr/>
            <p:nvPr/>
          </p:nvSpPr>
          <p:spPr>
            <a:xfrm>
              <a:off x="2546644" y="1148549"/>
              <a:ext cx="936000" cy="345889"/>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3" name="Rectangle 52"/>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54" name="Group 53"/>
          <p:cNvGrpSpPr/>
          <p:nvPr/>
        </p:nvGrpSpPr>
        <p:grpSpPr>
          <a:xfrm>
            <a:off x="5857631" y="1091852"/>
            <a:ext cx="1379127" cy="396000"/>
            <a:chOff x="2546644" y="1098439"/>
            <a:chExt cx="936000" cy="396000"/>
          </a:xfrm>
        </p:grpSpPr>
        <p:sp>
          <p:nvSpPr>
            <p:cNvPr id="55" name="Rectangle 54"/>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6" name="Rectangle 55"/>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57" name="Group 56"/>
          <p:cNvGrpSpPr/>
          <p:nvPr/>
        </p:nvGrpSpPr>
        <p:grpSpPr>
          <a:xfrm>
            <a:off x="5857631" y="2116700"/>
            <a:ext cx="1129038" cy="396000"/>
            <a:chOff x="2546644" y="1098439"/>
            <a:chExt cx="936000" cy="396000"/>
          </a:xfrm>
        </p:grpSpPr>
        <p:sp>
          <p:nvSpPr>
            <p:cNvPr id="58" name="Rectangle 57"/>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9" name="Rectangle 58"/>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60" name="Group 59"/>
          <p:cNvGrpSpPr/>
          <p:nvPr/>
        </p:nvGrpSpPr>
        <p:grpSpPr>
          <a:xfrm>
            <a:off x="5857631" y="3031885"/>
            <a:ext cx="587967" cy="396000"/>
            <a:chOff x="2546644" y="1098439"/>
            <a:chExt cx="936000" cy="396000"/>
          </a:xfrm>
        </p:grpSpPr>
        <p:sp>
          <p:nvSpPr>
            <p:cNvPr id="61" name="Rectangle 60"/>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2" name="Rectangle 61"/>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63" name="Group 62"/>
          <p:cNvGrpSpPr/>
          <p:nvPr/>
        </p:nvGrpSpPr>
        <p:grpSpPr>
          <a:xfrm>
            <a:off x="5857631" y="3940664"/>
            <a:ext cx="642677" cy="396000"/>
            <a:chOff x="2546644" y="1098439"/>
            <a:chExt cx="936000" cy="396000"/>
          </a:xfrm>
        </p:grpSpPr>
        <p:sp>
          <p:nvSpPr>
            <p:cNvPr id="64" name="Rectangle 63"/>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5" name="Rectangle 64"/>
            <p:cNvSpPr/>
            <p:nvPr/>
          </p:nvSpPr>
          <p:spPr>
            <a:xfrm>
              <a:off x="2546644" y="1425941"/>
              <a:ext cx="936000" cy="252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66" name="Group 65"/>
          <p:cNvGrpSpPr/>
          <p:nvPr/>
        </p:nvGrpSpPr>
        <p:grpSpPr>
          <a:xfrm>
            <a:off x="5857631" y="4855652"/>
            <a:ext cx="921029" cy="396000"/>
            <a:chOff x="2546644" y="1098439"/>
            <a:chExt cx="936000" cy="396000"/>
          </a:xfrm>
        </p:grpSpPr>
        <p:sp>
          <p:nvSpPr>
            <p:cNvPr id="67" name="Rectangle 66"/>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8" name="Rectangle 67"/>
            <p:cNvSpPr/>
            <p:nvPr/>
          </p:nvSpPr>
          <p:spPr>
            <a:xfrm>
              <a:off x="2546644" y="1425941"/>
              <a:ext cx="936000" cy="216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grpSp>
        <p:nvGrpSpPr>
          <p:cNvPr id="69" name="Group 68"/>
          <p:cNvGrpSpPr/>
          <p:nvPr/>
        </p:nvGrpSpPr>
        <p:grpSpPr>
          <a:xfrm>
            <a:off x="5857632" y="5767230"/>
            <a:ext cx="1103192" cy="396000"/>
            <a:chOff x="2546644" y="1098439"/>
            <a:chExt cx="936000" cy="396000"/>
          </a:xfrm>
        </p:grpSpPr>
        <p:sp>
          <p:nvSpPr>
            <p:cNvPr id="70" name="Rectangle 69"/>
            <p:cNvSpPr/>
            <p:nvPr/>
          </p:nvSpPr>
          <p:spPr>
            <a:xfrm>
              <a:off x="2546644" y="1098439"/>
              <a:ext cx="936000" cy="396000"/>
            </a:xfrm>
            <a:prstGeom prst="rect">
              <a:avLst/>
            </a:prstGeom>
            <a:solidFill>
              <a:srgbClr val="F8D7CD"/>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71" name="Rectangle 70"/>
            <p:cNvSpPr/>
            <p:nvPr/>
          </p:nvSpPr>
          <p:spPr>
            <a:xfrm>
              <a:off x="2546644" y="1425941"/>
              <a:ext cx="936000" cy="28800"/>
            </a:xfrm>
            <a:prstGeom prst="rect">
              <a:avLst/>
            </a:prstGeom>
            <a:solidFill>
              <a:schemeClr val="accent1">
                <a:lumMod val="50000"/>
              </a:schemeClr>
            </a:solidFill>
            <a:ln w="127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grpSp>
      <p:sp>
        <p:nvSpPr>
          <p:cNvPr id="7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68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5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6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6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0"/>
            <a:ext cx="1214734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Some sentences from the text are now in English. </a:t>
            </a:r>
          </a:p>
        </p:txBody>
      </p:sp>
      <p:graphicFrame>
        <p:nvGraphicFramePr>
          <p:cNvPr id="33" name="Table 32"/>
          <p:cNvGraphicFramePr>
            <a:graphicFrameLocks noGrp="1"/>
          </p:cNvGraphicFramePr>
          <p:nvPr>
            <p:extLst>
              <p:ext uri="{D42A27DB-BD31-4B8C-83A1-F6EECF244321}">
                <p14:modId xmlns:p14="http://schemas.microsoft.com/office/powerpoint/2010/main" val="1594095409"/>
              </p:ext>
            </p:extLst>
          </p:nvPr>
        </p:nvGraphicFramePr>
        <p:xfrm>
          <a:off x="251548" y="504751"/>
          <a:ext cx="4714347" cy="5722700"/>
        </p:xfrm>
        <a:graphic>
          <a:graphicData uri="http://schemas.openxmlformats.org/drawingml/2006/table">
            <a:tbl>
              <a:tblPr firstRow="1" bandRow="1">
                <a:tableStyleId>{8A107856-5554-42FB-B03E-39F5DBC370BA}</a:tableStyleId>
              </a:tblPr>
              <a:tblGrid>
                <a:gridCol w="363787">
                  <a:extLst>
                    <a:ext uri="{9D8B030D-6E8A-4147-A177-3AD203B41FA5}">
                      <a16:colId xmlns:a16="http://schemas.microsoft.com/office/drawing/2014/main" val="3414094443"/>
                    </a:ext>
                  </a:extLst>
                </a:gridCol>
                <a:gridCol w="4350560">
                  <a:extLst>
                    <a:ext uri="{9D8B030D-6E8A-4147-A177-3AD203B41FA5}">
                      <a16:colId xmlns:a16="http://schemas.microsoft.com/office/drawing/2014/main" val="2650547401"/>
                    </a:ext>
                  </a:extLst>
                </a:gridCol>
              </a:tblGrid>
              <a:tr h="432062">
                <a:tc rowSpan="2">
                  <a:txBody>
                    <a:bodyPr/>
                    <a:lstStyle/>
                    <a:p>
                      <a:pPr algn="ctr"/>
                      <a:r>
                        <a:rPr lang="en-GB" sz="2000" b="1" dirty="0">
                          <a:solidFill>
                            <a:schemeClr val="accent1">
                              <a:lumMod val="50000"/>
                            </a:schemeClr>
                          </a:solidFill>
                          <a:latin typeface="Century Gothic" panose="020B0502020202020204" pitchFamily="34" charset="0"/>
                        </a:rPr>
                        <a:t>1</a:t>
                      </a:r>
                    </a:p>
                  </a:txBody>
                  <a:tcPr anchor="ctr"/>
                </a:tc>
                <a:tc>
                  <a:txBody>
                    <a:bodyPr/>
                    <a:lstStyle/>
                    <a:p>
                      <a:r>
                        <a:rPr lang="en-GB" sz="2000" dirty="0">
                          <a:solidFill>
                            <a:schemeClr val="accent1">
                              <a:lumMod val="50000"/>
                            </a:schemeClr>
                          </a:solidFill>
                          <a:latin typeface="Century Gothic" panose="020B0502020202020204" pitchFamily="34" charset="0"/>
                        </a:rPr>
                        <a:t>We don’t arrive late to class.</a:t>
                      </a:r>
                    </a:p>
                  </a:txBody>
                  <a:tcPr anchor="ctr"/>
                </a:tc>
                <a:extLst>
                  <a:ext uri="{0D108BD9-81ED-4DB2-BD59-A6C34878D82A}">
                    <a16:rowId xmlns:a16="http://schemas.microsoft.com/office/drawing/2014/main" val="3825139035"/>
                  </a:ext>
                </a:extLst>
              </a:tr>
              <a:tr h="432062">
                <a:tc vMerge="1">
                  <a:txBody>
                    <a:bodyPr/>
                    <a:lstStyle/>
                    <a:p>
                      <a:endParaRPr lang="en-GB" sz="2200" dirty="0">
                        <a:latin typeface="Century Gothic" panose="020B0502020202020204" pitchFamily="34" charset="0"/>
                      </a:endParaRPr>
                    </a:p>
                  </a:txBody>
                  <a:tcPr/>
                </a:tc>
                <a:tc>
                  <a:txBody>
                    <a:bodyPr/>
                    <a:lstStyle/>
                    <a:p>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94457346"/>
                  </a:ext>
                </a:extLst>
              </a:tr>
              <a:tr h="43206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2</a:t>
                      </a:r>
                    </a:p>
                  </a:txBody>
                  <a:tcPr anchor="ctr"/>
                </a:tc>
                <a:tc>
                  <a:txBody>
                    <a:bodyPr/>
                    <a:lstStyle/>
                    <a:p>
                      <a:r>
                        <a:rPr lang="en-GB" sz="2000" b="1" dirty="0">
                          <a:solidFill>
                            <a:schemeClr val="accent1">
                              <a:lumMod val="50000"/>
                            </a:schemeClr>
                          </a:solidFill>
                          <a:latin typeface="Century Gothic" panose="020B0502020202020204" pitchFamily="34" charset="0"/>
                        </a:rPr>
                        <a:t>I take out the rubbish.</a:t>
                      </a:r>
                    </a:p>
                  </a:txBody>
                  <a:tcPr anchor="ctr"/>
                </a:tc>
                <a:extLst>
                  <a:ext uri="{0D108BD9-81ED-4DB2-BD59-A6C34878D82A}">
                    <a16:rowId xmlns:a16="http://schemas.microsoft.com/office/drawing/2014/main" val="6060242"/>
                  </a:ext>
                </a:extLst>
              </a:tr>
              <a:tr h="43206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43063290"/>
                  </a:ext>
                </a:extLst>
              </a:tr>
              <a:tr h="688575">
                <a:tc rowSpan="2">
                  <a:txBody>
                    <a:bodyPr/>
                    <a:lstStyle/>
                    <a:p>
                      <a:pPr algn="ctr"/>
                      <a:r>
                        <a:rPr lang="en-GB" sz="2000" b="1" dirty="0">
                          <a:solidFill>
                            <a:schemeClr val="accent1">
                              <a:lumMod val="50000"/>
                            </a:schemeClr>
                          </a:solidFill>
                          <a:latin typeface="Century Gothic" panose="020B0502020202020204" pitchFamily="34" charset="0"/>
                        </a:rPr>
                        <a:t>3</a:t>
                      </a:r>
                    </a:p>
                  </a:txBody>
                  <a:tcPr anchor="ctr"/>
                </a:tc>
                <a:tc>
                  <a:txBody>
                    <a:bodyPr/>
                    <a:lstStyle/>
                    <a:p>
                      <a:r>
                        <a:rPr lang="en-GB" sz="2000" b="1" dirty="0">
                          <a:solidFill>
                            <a:schemeClr val="accent1">
                              <a:lumMod val="50000"/>
                            </a:schemeClr>
                          </a:solidFill>
                          <a:latin typeface="Century Gothic" panose="020B0502020202020204" pitchFamily="34" charset="0"/>
                        </a:rPr>
                        <a:t>She enjoys the nature far</a:t>
                      </a:r>
                      <a:r>
                        <a:rPr lang="en-GB" sz="2000" b="1" baseline="0" dirty="0">
                          <a:solidFill>
                            <a:schemeClr val="accent1">
                              <a:lumMod val="50000"/>
                            </a:schemeClr>
                          </a:solidFill>
                          <a:latin typeface="Century Gothic" panose="020B0502020202020204" pitchFamily="34" charset="0"/>
                        </a:rPr>
                        <a:t> from the city</a:t>
                      </a:r>
                      <a:r>
                        <a:rPr lang="en-GB" sz="2000" b="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1288599321"/>
                  </a:ext>
                </a:extLst>
              </a:tr>
              <a:tr h="688575">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432062">
                <a:tc rowSpan="2">
                  <a:txBody>
                    <a:bodyPr/>
                    <a:lstStyle/>
                    <a:p>
                      <a:pPr algn="ctr"/>
                      <a:r>
                        <a:rPr lang="en-GB" sz="2000" b="1" dirty="0">
                          <a:solidFill>
                            <a:schemeClr val="accent1">
                              <a:lumMod val="50000"/>
                            </a:schemeClr>
                          </a:solidFill>
                          <a:latin typeface="Century Gothic" panose="020B0502020202020204" pitchFamily="34" charset="0"/>
                        </a:rPr>
                        <a:t>4</a:t>
                      </a:r>
                    </a:p>
                  </a:txBody>
                  <a:tcPr anchor="ctr"/>
                </a:tc>
                <a:tc>
                  <a:txBody>
                    <a:bodyPr/>
                    <a:lstStyle/>
                    <a:p>
                      <a:r>
                        <a:rPr lang="en-GB" sz="2000" b="1" dirty="0">
                          <a:solidFill>
                            <a:schemeClr val="accent1">
                              <a:lumMod val="50000"/>
                            </a:schemeClr>
                          </a:solidFill>
                          <a:latin typeface="Century Gothic" panose="020B0502020202020204" pitchFamily="34" charset="0"/>
                        </a:rPr>
                        <a:t>I prepare the food.</a:t>
                      </a:r>
                    </a:p>
                  </a:txBody>
                  <a:tcPr anchor="ctr"/>
                </a:tc>
                <a:extLst>
                  <a:ext uri="{0D108BD9-81ED-4DB2-BD59-A6C34878D82A}">
                    <a16:rowId xmlns:a16="http://schemas.microsoft.com/office/drawing/2014/main" val="3615599129"/>
                  </a:ext>
                </a:extLst>
              </a:tr>
              <a:tr h="43206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496710"/>
                  </a:ext>
                </a:extLst>
              </a:tr>
              <a:tr h="432062">
                <a:tc rowSpan="2">
                  <a:txBody>
                    <a:bodyPr/>
                    <a:lstStyle/>
                    <a:p>
                      <a:pPr algn="ctr"/>
                      <a:r>
                        <a:rPr lang="en-GB" sz="2000" b="1" dirty="0">
                          <a:solidFill>
                            <a:schemeClr val="accent1">
                              <a:lumMod val="50000"/>
                            </a:schemeClr>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She cleans the floor.</a:t>
                      </a:r>
                    </a:p>
                  </a:txBody>
                  <a:tcPr anchor="ctr"/>
                </a:tc>
                <a:extLst>
                  <a:ext uri="{0D108BD9-81ED-4DB2-BD59-A6C34878D82A}">
                    <a16:rowId xmlns:a16="http://schemas.microsoft.com/office/drawing/2014/main" val="3328729214"/>
                  </a:ext>
                </a:extLst>
              </a:tr>
              <a:tr h="43206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44607551"/>
                  </a:ext>
                </a:extLst>
              </a:tr>
              <a:tr h="43206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We ride bikes</a:t>
                      </a:r>
                      <a:r>
                        <a:rPr lang="en-GB" sz="2000" b="1" baseline="0" dirty="0">
                          <a:solidFill>
                            <a:schemeClr val="accent1">
                              <a:lumMod val="50000"/>
                            </a:schemeClr>
                          </a:solidFill>
                          <a:latin typeface="Century Gothic" panose="020B0502020202020204" pitchFamily="34" charset="0"/>
                        </a:rPr>
                        <a:t> on Saturdays.</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500117878"/>
                  </a:ext>
                </a:extLst>
              </a:tr>
              <a:tr h="432062">
                <a:tc vMerge="1">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625824724"/>
                  </a:ext>
                </a:extLst>
              </a:tr>
            </a:tbl>
          </a:graphicData>
        </a:graphic>
      </p:graphicFrame>
      <p:sp>
        <p:nvSpPr>
          <p:cNvPr id="38" name="TextBox 37"/>
          <p:cNvSpPr txBox="1"/>
          <p:nvPr/>
        </p:nvSpPr>
        <p:spPr>
          <a:xfrm>
            <a:off x="621347" y="1854856"/>
            <a:ext cx="2356537"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Saco la </a:t>
            </a:r>
            <a:r>
              <a:rPr lang="en-GB" sz="2000" b="1" dirty="0" err="1">
                <a:solidFill>
                  <a:srgbClr val="E25B00"/>
                </a:solidFill>
                <a:latin typeface="Century Gothic" panose="020B0502020202020204" pitchFamily="34" charset="0"/>
              </a:rPr>
              <a:t>basura</a:t>
            </a:r>
            <a:r>
              <a:rPr lang="en-GB" sz="2000" b="1" dirty="0">
                <a:solidFill>
                  <a:srgbClr val="E25B00"/>
                </a:solidFill>
                <a:latin typeface="Century Gothic" panose="020B0502020202020204" pitchFamily="34" charset="0"/>
              </a:rPr>
              <a:t>.</a:t>
            </a:r>
          </a:p>
        </p:txBody>
      </p:sp>
      <p:sp>
        <p:nvSpPr>
          <p:cNvPr id="40" name="TextBox 39"/>
          <p:cNvSpPr txBox="1"/>
          <p:nvPr/>
        </p:nvSpPr>
        <p:spPr>
          <a:xfrm>
            <a:off x="628488" y="2920756"/>
            <a:ext cx="3960466" cy="707886"/>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Disfruta la naturaleza lejos de la ciudad.</a:t>
            </a:r>
          </a:p>
        </p:txBody>
      </p:sp>
      <p:sp>
        <p:nvSpPr>
          <p:cNvPr id="42" name="TextBox 41"/>
          <p:cNvSpPr txBox="1"/>
          <p:nvPr/>
        </p:nvSpPr>
        <p:spPr>
          <a:xfrm>
            <a:off x="582960" y="4057875"/>
            <a:ext cx="3159554"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Preparo</a:t>
            </a:r>
            <a:r>
              <a:rPr lang="en-GB" sz="2000" b="1" dirty="0">
                <a:solidFill>
                  <a:srgbClr val="E25B00"/>
                </a:solidFill>
                <a:latin typeface="Century Gothic" panose="020B0502020202020204" pitchFamily="34" charset="0"/>
              </a:rPr>
              <a:t> la comida.</a:t>
            </a:r>
          </a:p>
        </p:txBody>
      </p:sp>
      <p:sp>
        <p:nvSpPr>
          <p:cNvPr id="44" name="TextBox 43"/>
          <p:cNvSpPr txBox="1"/>
          <p:nvPr/>
        </p:nvSpPr>
        <p:spPr>
          <a:xfrm>
            <a:off x="638575" y="4904871"/>
            <a:ext cx="2356537"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Limpia</a:t>
            </a:r>
            <a:r>
              <a:rPr lang="en-GB" sz="2000" b="1" dirty="0">
                <a:solidFill>
                  <a:srgbClr val="E25B00"/>
                </a:solidFill>
                <a:latin typeface="Century Gothic" panose="020B0502020202020204" pitchFamily="34" charset="0"/>
              </a:rPr>
              <a:t> el </a:t>
            </a:r>
            <a:r>
              <a:rPr lang="en-GB" sz="2000" b="1" dirty="0" err="1">
                <a:solidFill>
                  <a:srgbClr val="E25B00"/>
                </a:solidFill>
                <a:latin typeface="Century Gothic" panose="020B0502020202020204" pitchFamily="34" charset="0"/>
              </a:rPr>
              <a:t>suelo</a:t>
            </a:r>
            <a:r>
              <a:rPr lang="en-GB" sz="2000" b="1" dirty="0">
                <a:solidFill>
                  <a:srgbClr val="E25B00"/>
                </a:solidFill>
                <a:latin typeface="Century Gothic" panose="020B0502020202020204" pitchFamily="34" charset="0"/>
              </a:rPr>
              <a:t>.</a:t>
            </a:r>
          </a:p>
        </p:txBody>
      </p:sp>
      <p:sp>
        <p:nvSpPr>
          <p:cNvPr id="48" name="TextBox 47"/>
          <p:cNvSpPr txBox="1"/>
          <p:nvPr/>
        </p:nvSpPr>
        <p:spPr>
          <a:xfrm>
            <a:off x="6073670" y="0"/>
            <a:ext cx="401582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Escribe las frases en español.</a:t>
            </a:r>
          </a:p>
        </p:txBody>
      </p:sp>
      <p:sp>
        <p:nvSpPr>
          <p:cNvPr id="19" name="TextBox 18"/>
          <p:cNvSpPr txBox="1"/>
          <p:nvPr/>
        </p:nvSpPr>
        <p:spPr>
          <a:xfrm>
            <a:off x="582960" y="934050"/>
            <a:ext cx="3629453"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No llegamos tarde a clase.</a:t>
            </a:r>
          </a:p>
        </p:txBody>
      </p:sp>
      <p:sp>
        <p:nvSpPr>
          <p:cNvPr id="20" name="TextBox 19"/>
          <p:cNvSpPr txBox="1"/>
          <p:nvPr/>
        </p:nvSpPr>
        <p:spPr>
          <a:xfrm>
            <a:off x="638575" y="5802409"/>
            <a:ext cx="4366054"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Montamos en bici los sábados.</a:t>
            </a:r>
          </a:p>
        </p:txBody>
      </p:sp>
      <p:graphicFrame>
        <p:nvGraphicFramePr>
          <p:cNvPr id="21" name="Table 20"/>
          <p:cNvGraphicFramePr>
            <a:graphicFrameLocks noGrp="1"/>
          </p:cNvGraphicFramePr>
          <p:nvPr>
            <p:extLst>
              <p:ext uri="{D42A27DB-BD31-4B8C-83A1-F6EECF244321}">
                <p14:modId xmlns:p14="http://schemas.microsoft.com/office/powerpoint/2010/main" val="3656220142"/>
              </p:ext>
            </p:extLst>
          </p:nvPr>
        </p:nvGraphicFramePr>
        <p:xfrm>
          <a:off x="5080000" y="504751"/>
          <a:ext cx="6883400" cy="5697768"/>
        </p:xfrm>
        <a:graphic>
          <a:graphicData uri="http://schemas.openxmlformats.org/drawingml/2006/table">
            <a:tbl>
              <a:tblPr firstRow="1" bandRow="1">
                <a:tableStyleId>{8A107856-5554-42FB-B03E-39F5DBC370BA}</a:tableStyleId>
              </a:tblPr>
              <a:tblGrid>
                <a:gridCol w="490806">
                  <a:extLst>
                    <a:ext uri="{9D8B030D-6E8A-4147-A177-3AD203B41FA5}">
                      <a16:colId xmlns:a16="http://schemas.microsoft.com/office/drawing/2014/main" val="3414094443"/>
                    </a:ext>
                  </a:extLst>
                </a:gridCol>
                <a:gridCol w="6392594">
                  <a:extLst>
                    <a:ext uri="{9D8B030D-6E8A-4147-A177-3AD203B41FA5}">
                      <a16:colId xmlns:a16="http://schemas.microsoft.com/office/drawing/2014/main" val="2650547401"/>
                    </a:ext>
                  </a:extLst>
                </a:gridCol>
              </a:tblGrid>
              <a:tr h="474814">
                <a:tc rowSpan="2">
                  <a:txBody>
                    <a:bodyPr/>
                    <a:lstStyle/>
                    <a:p>
                      <a:pPr algn="ctr"/>
                      <a:r>
                        <a:rPr lang="en-GB" sz="2000" b="1" dirty="0">
                          <a:solidFill>
                            <a:schemeClr val="accent1">
                              <a:lumMod val="50000"/>
                            </a:schemeClr>
                          </a:solidFill>
                          <a:latin typeface="Century Gothic" panose="020B0502020202020204" pitchFamily="34" charset="0"/>
                        </a:rPr>
                        <a:t>7</a:t>
                      </a:r>
                    </a:p>
                  </a:txBody>
                  <a:tcPr anchor="ctr"/>
                </a:tc>
                <a:tc>
                  <a:txBody>
                    <a:bodyPr/>
                    <a:lstStyle/>
                    <a:p>
                      <a:r>
                        <a:rPr lang="en-GB" sz="2000" dirty="0">
                          <a:solidFill>
                            <a:schemeClr val="accent1">
                              <a:lumMod val="50000"/>
                            </a:schemeClr>
                          </a:solidFill>
                          <a:latin typeface="Century Gothic" panose="020B0502020202020204" pitchFamily="34" charset="0"/>
                        </a:rPr>
                        <a:t>We study in a school behind the theatre.</a:t>
                      </a:r>
                    </a:p>
                  </a:txBody>
                  <a:tcPr anchor="ctr"/>
                </a:tc>
                <a:extLst>
                  <a:ext uri="{0D108BD9-81ED-4DB2-BD59-A6C34878D82A}">
                    <a16:rowId xmlns:a16="http://schemas.microsoft.com/office/drawing/2014/main" val="3825139035"/>
                  </a:ext>
                </a:extLst>
              </a:tr>
              <a:tr h="474814">
                <a:tc vMerge="1">
                  <a:txBody>
                    <a:bodyPr/>
                    <a:lstStyle/>
                    <a:p>
                      <a:endParaRPr lang="en-GB" sz="2200" dirty="0">
                        <a:latin typeface="Century Gothic" panose="020B0502020202020204" pitchFamily="34" charset="0"/>
                      </a:endParaRPr>
                    </a:p>
                  </a:txBody>
                  <a:tcPr/>
                </a:tc>
                <a:tc>
                  <a:txBody>
                    <a:bodyPr/>
                    <a:lstStyle/>
                    <a:p>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94457346"/>
                  </a:ext>
                </a:extLst>
              </a:tr>
              <a:tr h="47481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8</a:t>
                      </a:r>
                    </a:p>
                  </a:txBody>
                  <a:tcPr anchor="ctr"/>
                </a:tc>
                <a:tc>
                  <a:txBody>
                    <a:bodyPr/>
                    <a:lstStyle/>
                    <a:p>
                      <a:r>
                        <a:rPr lang="en-GB" sz="2000" b="1" dirty="0">
                          <a:solidFill>
                            <a:schemeClr val="accent1">
                              <a:lumMod val="50000"/>
                            </a:schemeClr>
                          </a:solidFill>
                          <a:latin typeface="Century Gothic" panose="020B0502020202020204" pitchFamily="34" charset="0"/>
                        </a:rPr>
                        <a:t>She organises the magazines.</a:t>
                      </a:r>
                    </a:p>
                  </a:txBody>
                  <a:tcPr anchor="ctr"/>
                </a:tc>
                <a:extLst>
                  <a:ext uri="{0D108BD9-81ED-4DB2-BD59-A6C34878D82A}">
                    <a16:rowId xmlns:a16="http://schemas.microsoft.com/office/drawing/2014/main" val="6060242"/>
                  </a:ext>
                </a:extLst>
              </a:tr>
              <a:tr h="47481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43063290"/>
                  </a:ext>
                </a:extLst>
              </a:tr>
              <a:tr h="474814">
                <a:tc rowSpan="2">
                  <a:txBody>
                    <a:bodyPr/>
                    <a:lstStyle/>
                    <a:p>
                      <a:pPr algn="ctr"/>
                      <a:r>
                        <a:rPr lang="en-GB" sz="2000" b="1" dirty="0">
                          <a:solidFill>
                            <a:schemeClr val="accent1">
                              <a:lumMod val="50000"/>
                            </a:schemeClr>
                          </a:solidFill>
                          <a:latin typeface="Century Gothic" panose="020B0502020202020204" pitchFamily="34" charset="0"/>
                        </a:rPr>
                        <a:t>9</a:t>
                      </a:r>
                    </a:p>
                  </a:txBody>
                  <a:tcPr anchor="ctr"/>
                </a:tc>
                <a:tc>
                  <a:txBody>
                    <a:bodyPr/>
                    <a:lstStyle/>
                    <a:p>
                      <a:r>
                        <a:rPr lang="en-GB" sz="2000" b="1" dirty="0">
                          <a:solidFill>
                            <a:schemeClr val="accent1">
                              <a:lumMod val="50000"/>
                            </a:schemeClr>
                          </a:solidFill>
                          <a:latin typeface="Century Gothic" panose="020B0502020202020204" pitchFamily="34" charset="0"/>
                        </a:rPr>
                        <a:t>I wash</a:t>
                      </a:r>
                      <a:r>
                        <a:rPr lang="en-GB" sz="2000" b="1" baseline="0" dirty="0">
                          <a:solidFill>
                            <a:schemeClr val="accent1">
                              <a:lumMod val="50000"/>
                            </a:schemeClr>
                          </a:solidFill>
                          <a:latin typeface="Century Gothic" panose="020B0502020202020204" pitchFamily="34" charset="0"/>
                        </a:rPr>
                        <a:t> the clothes on Sundays.</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288599321"/>
                  </a:ext>
                </a:extLst>
              </a:tr>
              <a:tr h="47481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474814">
                <a:tc rowSpan="2">
                  <a:txBody>
                    <a:bodyPr/>
                    <a:lstStyle/>
                    <a:p>
                      <a:pPr algn="ctr"/>
                      <a:r>
                        <a:rPr lang="en-GB" sz="2000" b="1" dirty="0">
                          <a:solidFill>
                            <a:schemeClr val="accent1">
                              <a:lumMod val="50000"/>
                            </a:schemeClr>
                          </a:solidFill>
                          <a:latin typeface="Century Gothic" panose="020B0502020202020204" pitchFamily="34" charset="0"/>
                        </a:rPr>
                        <a:t>10</a:t>
                      </a:r>
                    </a:p>
                  </a:txBody>
                  <a:tcPr anchor="ctr"/>
                </a:tc>
                <a:tc>
                  <a:txBody>
                    <a:bodyPr/>
                    <a:lstStyle/>
                    <a:p>
                      <a:r>
                        <a:rPr lang="en-GB" sz="2000" b="1" dirty="0">
                          <a:solidFill>
                            <a:schemeClr val="accent1">
                              <a:lumMod val="50000"/>
                            </a:schemeClr>
                          </a:solidFill>
                          <a:latin typeface="Century Gothic" panose="020B0502020202020204" pitchFamily="34" charset="0"/>
                        </a:rPr>
                        <a:t>She travels to the mountains.</a:t>
                      </a:r>
                    </a:p>
                  </a:txBody>
                  <a:tcPr anchor="ctr"/>
                </a:tc>
                <a:extLst>
                  <a:ext uri="{0D108BD9-81ED-4DB2-BD59-A6C34878D82A}">
                    <a16:rowId xmlns:a16="http://schemas.microsoft.com/office/drawing/2014/main" val="3615599129"/>
                  </a:ext>
                </a:extLst>
              </a:tr>
              <a:tr h="47481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496710"/>
                  </a:ext>
                </a:extLst>
              </a:tr>
              <a:tr h="474814">
                <a:tc rowSpan="2">
                  <a:txBody>
                    <a:bodyPr/>
                    <a:lstStyle/>
                    <a:p>
                      <a:pPr algn="ctr"/>
                      <a:r>
                        <a:rPr lang="en-GB" sz="2000" b="1" dirty="0">
                          <a:solidFill>
                            <a:schemeClr val="accent1">
                              <a:lumMod val="50000"/>
                            </a:schemeClr>
                          </a:solidFill>
                          <a:latin typeface="Century Gothic" panose="020B0502020202020204" pitchFamily="34" charset="0"/>
                        </a:rPr>
                        <a:t>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I work near </a:t>
                      </a:r>
                      <a:r>
                        <a:rPr lang="en-GB" sz="2000" b="1">
                          <a:solidFill>
                            <a:schemeClr val="accent1">
                              <a:lumMod val="50000"/>
                            </a:schemeClr>
                          </a:solidFill>
                          <a:latin typeface="Century Gothic" panose="020B0502020202020204" pitchFamily="34" charset="0"/>
                        </a:rPr>
                        <a:t>the museum.</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328729214"/>
                  </a:ext>
                </a:extLst>
              </a:tr>
              <a:tr h="474814">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44607551"/>
                  </a:ext>
                </a:extLst>
              </a:tr>
              <a:tr h="47481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We spent</a:t>
                      </a:r>
                      <a:r>
                        <a:rPr lang="en-GB" sz="2000" b="1" baseline="0" dirty="0">
                          <a:solidFill>
                            <a:schemeClr val="accent1">
                              <a:lumMod val="50000"/>
                            </a:schemeClr>
                          </a:solidFill>
                          <a:latin typeface="Century Gothic" panose="020B0502020202020204" pitchFamily="34" charset="0"/>
                        </a:rPr>
                        <a:t> time together outside of school.</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500117878"/>
                  </a:ext>
                </a:extLst>
              </a:tr>
              <a:tr h="474814">
                <a:tc vMerge="1">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625824724"/>
                  </a:ext>
                </a:extLst>
              </a:tr>
            </a:tbl>
          </a:graphicData>
        </a:graphic>
      </p:graphicFrame>
      <p:sp>
        <p:nvSpPr>
          <p:cNvPr id="22" name="TextBox 21"/>
          <p:cNvSpPr txBox="1"/>
          <p:nvPr/>
        </p:nvSpPr>
        <p:spPr>
          <a:xfrm>
            <a:off x="5561366" y="1940539"/>
            <a:ext cx="3818552"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Organiza</a:t>
            </a:r>
            <a:r>
              <a:rPr lang="en-GB" sz="2000" b="1" dirty="0">
                <a:solidFill>
                  <a:srgbClr val="E25B00"/>
                </a:solidFill>
                <a:latin typeface="Century Gothic" panose="020B0502020202020204" pitchFamily="34" charset="0"/>
              </a:rPr>
              <a:t> las </a:t>
            </a:r>
            <a:r>
              <a:rPr lang="en-GB" sz="2000" b="1" dirty="0" err="1">
                <a:solidFill>
                  <a:srgbClr val="E25B00"/>
                </a:solidFill>
                <a:latin typeface="Century Gothic" panose="020B0502020202020204" pitchFamily="34" charset="0"/>
              </a:rPr>
              <a:t>revistas</a:t>
            </a:r>
            <a:r>
              <a:rPr lang="en-GB" sz="2000" b="1" dirty="0">
                <a:solidFill>
                  <a:srgbClr val="E25B00"/>
                </a:solidFill>
                <a:latin typeface="Century Gothic" panose="020B0502020202020204" pitchFamily="34" charset="0"/>
              </a:rPr>
              <a:t>.</a:t>
            </a:r>
          </a:p>
        </p:txBody>
      </p:sp>
      <p:sp>
        <p:nvSpPr>
          <p:cNvPr id="23" name="TextBox 22"/>
          <p:cNvSpPr txBox="1"/>
          <p:nvPr/>
        </p:nvSpPr>
        <p:spPr>
          <a:xfrm>
            <a:off x="5561365" y="2874589"/>
            <a:ext cx="4057647"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Lavo</a:t>
            </a:r>
            <a:r>
              <a:rPr lang="en-GB" sz="2000" b="1" dirty="0">
                <a:solidFill>
                  <a:srgbClr val="E25B00"/>
                </a:solidFill>
                <a:latin typeface="Century Gothic" panose="020B0502020202020204" pitchFamily="34" charset="0"/>
              </a:rPr>
              <a:t> la </a:t>
            </a:r>
            <a:r>
              <a:rPr lang="en-GB" sz="2000" b="1" dirty="0" err="1">
                <a:solidFill>
                  <a:srgbClr val="E25B00"/>
                </a:solidFill>
                <a:latin typeface="Century Gothic" panose="020B0502020202020204" pitchFamily="34" charset="0"/>
              </a:rPr>
              <a:t>ropa</a:t>
            </a:r>
            <a:r>
              <a:rPr lang="en-GB" sz="2000" b="1" dirty="0">
                <a:solidFill>
                  <a:srgbClr val="E25B00"/>
                </a:solidFill>
                <a:latin typeface="Century Gothic" panose="020B0502020202020204" pitchFamily="34" charset="0"/>
              </a:rPr>
              <a:t> los </a:t>
            </a:r>
            <a:r>
              <a:rPr lang="en-GB" sz="2000" b="1" dirty="0" err="1">
                <a:solidFill>
                  <a:srgbClr val="E25B00"/>
                </a:solidFill>
                <a:latin typeface="Century Gothic" panose="020B0502020202020204" pitchFamily="34" charset="0"/>
              </a:rPr>
              <a:t>domingos</a:t>
            </a:r>
            <a:r>
              <a:rPr lang="en-GB" sz="2000" b="1" dirty="0">
                <a:solidFill>
                  <a:srgbClr val="E25B00"/>
                </a:solidFill>
                <a:latin typeface="Century Gothic" panose="020B0502020202020204" pitchFamily="34" charset="0"/>
              </a:rPr>
              <a:t>.</a:t>
            </a:r>
          </a:p>
        </p:txBody>
      </p:sp>
      <p:sp>
        <p:nvSpPr>
          <p:cNvPr id="25" name="TextBox 24"/>
          <p:cNvSpPr txBox="1"/>
          <p:nvPr/>
        </p:nvSpPr>
        <p:spPr>
          <a:xfrm>
            <a:off x="5561366" y="3845712"/>
            <a:ext cx="4757610"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Viaja</a:t>
            </a:r>
            <a:r>
              <a:rPr lang="en-GB" sz="2000" b="1" dirty="0">
                <a:solidFill>
                  <a:srgbClr val="E25B00"/>
                </a:solidFill>
                <a:latin typeface="Century Gothic" panose="020B0502020202020204" pitchFamily="34" charset="0"/>
              </a:rPr>
              <a:t> a las </a:t>
            </a:r>
            <a:r>
              <a:rPr lang="en-GB" sz="2000" b="1" dirty="0" err="1">
                <a:solidFill>
                  <a:srgbClr val="E25B00"/>
                </a:solidFill>
                <a:latin typeface="Century Gothic" panose="020B0502020202020204" pitchFamily="34" charset="0"/>
              </a:rPr>
              <a:t>montañas</a:t>
            </a:r>
            <a:r>
              <a:rPr lang="en-GB" sz="2000" b="1" dirty="0">
                <a:solidFill>
                  <a:srgbClr val="E25B00"/>
                </a:solidFill>
                <a:latin typeface="Century Gothic" panose="020B0502020202020204" pitchFamily="34" charset="0"/>
              </a:rPr>
              <a:t>.</a:t>
            </a:r>
          </a:p>
        </p:txBody>
      </p:sp>
      <p:sp>
        <p:nvSpPr>
          <p:cNvPr id="27" name="TextBox 26"/>
          <p:cNvSpPr txBox="1"/>
          <p:nvPr/>
        </p:nvSpPr>
        <p:spPr>
          <a:xfrm>
            <a:off x="5580746" y="4779763"/>
            <a:ext cx="4738230"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Trabajo</a:t>
            </a:r>
            <a:r>
              <a:rPr lang="en-GB" sz="2000" b="1" dirty="0">
                <a:solidFill>
                  <a:srgbClr val="E25B00"/>
                </a:solidFill>
                <a:latin typeface="Century Gothic" panose="020B0502020202020204" pitchFamily="34" charset="0"/>
              </a:rPr>
              <a:t> </a:t>
            </a:r>
            <a:r>
              <a:rPr lang="en-GB" sz="2000" b="1" dirty="0" err="1">
                <a:solidFill>
                  <a:srgbClr val="E25B00"/>
                </a:solidFill>
                <a:latin typeface="Century Gothic" panose="020B0502020202020204" pitchFamily="34" charset="0"/>
              </a:rPr>
              <a:t>cerca</a:t>
            </a:r>
            <a:r>
              <a:rPr lang="en-GB" sz="2000" b="1" dirty="0">
                <a:solidFill>
                  <a:srgbClr val="E25B00"/>
                </a:solidFill>
                <a:latin typeface="Century Gothic" panose="020B0502020202020204" pitchFamily="34" charset="0"/>
              </a:rPr>
              <a:t> </a:t>
            </a:r>
            <a:r>
              <a:rPr lang="en-GB" sz="2000" b="1">
                <a:solidFill>
                  <a:srgbClr val="E25B00"/>
                </a:solidFill>
                <a:latin typeface="Century Gothic" panose="020B0502020202020204" pitchFamily="34" charset="0"/>
              </a:rPr>
              <a:t>del museo.</a:t>
            </a:r>
            <a:endParaRPr lang="en-GB" sz="2000" b="1" dirty="0">
              <a:solidFill>
                <a:srgbClr val="E25B00"/>
              </a:solidFill>
              <a:latin typeface="Century Gothic" panose="020B0502020202020204" pitchFamily="34" charset="0"/>
            </a:endParaRPr>
          </a:p>
        </p:txBody>
      </p:sp>
      <p:sp>
        <p:nvSpPr>
          <p:cNvPr id="28" name="TextBox 27"/>
          <p:cNvSpPr txBox="1"/>
          <p:nvPr/>
        </p:nvSpPr>
        <p:spPr>
          <a:xfrm>
            <a:off x="5627077" y="1009189"/>
            <a:ext cx="6336323"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Estudiamos</a:t>
            </a:r>
            <a:r>
              <a:rPr lang="en-GB" sz="2000" b="1" dirty="0">
                <a:solidFill>
                  <a:srgbClr val="E25B00"/>
                </a:solidFill>
                <a:latin typeface="Century Gothic" panose="020B0502020202020204" pitchFamily="34" charset="0"/>
              </a:rPr>
              <a:t> </a:t>
            </a:r>
            <a:r>
              <a:rPr lang="en-GB" sz="2000" b="1" dirty="0" err="1">
                <a:solidFill>
                  <a:srgbClr val="E25B00"/>
                </a:solidFill>
                <a:latin typeface="Century Gothic" panose="020B0502020202020204" pitchFamily="34" charset="0"/>
              </a:rPr>
              <a:t>en</a:t>
            </a:r>
            <a:r>
              <a:rPr lang="en-GB" sz="2000" b="1" dirty="0">
                <a:solidFill>
                  <a:srgbClr val="E25B00"/>
                </a:solidFill>
                <a:latin typeface="Century Gothic" panose="020B0502020202020204" pitchFamily="34" charset="0"/>
              </a:rPr>
              <a:t> una escuela </a:t>
            </a:r>
            <a:r>
              <a:rPr lang="en-GB" sz="2000" b="1" dirty="0" err="1">
                <a:solidFill>
                  <a:srgbClr val="E25B00"/>
                </a:solidFill>
                <a:latin typeface="Century Gothic" panose="020B0502020202020204" pitchFamily="34" charset="0"/>
              </a:rPr>
              <a:t>detrás</a:t>
            </a:r>
            <a:r>
              <a:rPr lang="en-GB" sz="2000" b="1" dirty="0">
                <a:solidFill>
                  <a:srgbClr val="E25B00"/>
                </a:solidFill>
                <a:latin typeface="Century Gothic" panose="020B0502020202020204" pitchFamily="34" charset="0"/>
              </a:rPr>
              <a:t> del </a:t>
            </a:r>
            <a:r>
              <a:rPr lang="en-GB" sz="2000" b="1" dirty="0" err="1">
                <a:solidFill>
                  <a:srgbClr val="E25B00"/>
                </a:solidFill>
                <a:latin typeface="Century Gothic" panose="020B0502020202020204" pitchFamily="34" charset="0"/>
              </a:rPr>
              <a:t>teatro</a:t>
            </a:r>
            <a:r>
              <a:rPr lang="en-GB" sz="2000" b="1" dirty="0">
                <a:solidFill>
                  <a:srgbClr val="E25B00"/>
                </a:solidFill>
                <a:latin typeface="Century Gothic" panose="020B0502020202020204" pitchFamily="34" charset="0"/>
              </a:rPr>
              <a:t>.</a:t>
            </a:r>
          </a:p>
        </p:txBody>
      </p:sp>
      <p:sp>
        <p:nvSpPr>
          <p:cNvPr id="29" name="TextBox 28"/>
          <p:cNvSpPr txBox="1"/>
          <p:nvPr/>
        </p:nvSpPr>
        <p:spPr>
          <a:xfrm>
            <a:off x="5561366" y="5694440"/>
            <a:ext cx="5692458"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Pasamos</a:t>
            </a:r>
            <a:r>
              <a:rPr lang="en-GB" sz="2000" b="1" dirty="0">
                <a:solidFill>
                  <a:srgbClr val="E25B00"/>
                </a:solidFill>
                <a:latin typeface="Century Gothic" panose="020B0502020202020204" pitchFamily="34" charset="0"/>
              </a:rPr>
              <a:t> </a:t>
            </a:r>
            <a:r>
              <a:rPr lang="en-GB" sz="2000" b="1" dirty="0" err="1">
                <a:solidFill>
                  <a:srgbClr val="E25B00"/>
                </a:solidFill>
                <a:latin typeface="Century Gothic" panose="020B0502020202020204" pitchFamily="34" charset="0"/>
              </a:rPr>
              <a:t>tiempo</a:t>
            </a:r>
            <a:r>
              <a:rPr lang="en-GB" sz="2000" b="1" dirty="0">
                <a:solidFill>
                  <a:srgbClr val="E25B00"/>
                </a:solidFill>
                <a:latin typeface="Century Gothic" panose="020B0502020202020204" pitchFamily="34" charset="0"/>
              </a:rPr>
              <a:t> </a:t>
            </a:r>
            <a:r>
              <a:rPr lang="en-GB" sz="2000" b="1" dirty="0" err="1">
                <a:solidFill>
                  <a:srgbClr val="E25B00"/>
                </a:solidFill>
                <a:latin typeface="Century Gothic" panose="020B0502020202020204" pitchFamily="34" charset="0"/>
              </a:rPr>
              <a:t>juntos</a:t>
            </a:r>
            <a:r>
              <a:rPr lang="en-GB" sz="2000" b="1" dirty="0">
                <a:solidFill>
                  <a:srgbClr val="E25B00"/>
                </a:solidFill>
                <a:latin typeface="Century Gothic" panose="020B0502020202020204" pitchFamily="34" charset="0"/>
              </a:rPr>
              <a:t> </a:t>
            </a:r>
            <a:r>
              <a:rPr lang="en-GB" sz="2000" b="1" dirty="0" err="1">
                <a:solidFill>
                  <a:srgbClr val="E25B00"/>
                </a:solidFill>
                <a:latin typeface="Century Gothic" panose="020B0502020202020204" pitchFamily="34" charset="0"/>
              </a:rPr>
              <a:t>fuera</a:t>
            </a:r>
            <a:r>
              <a:rPr lang="en-GB" sz="2000" b="1" dirty="0">
                <a:solidFill>
                  <a:srgbClr val="E25B00"/>
                </a:solidFill>
                <a:latin typeface="Century Gothic" panose="020B0502020202020204" pitchFamily="34" charset="0"/>
              </a:rPr>
              <a:t> de la escuela.</a:t>
            </a:r>
          </a:p>
        </p:txBody>
      </p:sp>
      <p:sp>
        <p:nvSpPr>
          <p:cNvPr id="2" name="Title 1"/>
          <p:cNvSpPr>
            <a:spLocks noGrp="1"/>
          </p:cNvSpPr>
          <p:nvPr>
            <p:ph type="title" idx="4294967295"/>
          </p:nvPr>
        </p:nvSpPr>
        <p:spPr>
          <a:xfrm flipV="1">
            <a:off x="10964008" y="475022"/>
            <a:ext cx="289816" cy="45719"/>
          </a:xfrm>
        </p:spPr>
        <p:txBody>
          <a:bodyPr>
            <a:noAutofit/>
          </a:bodyPr>
          <a:lstStyle/>
          <a:p>
            <a:r>
              <a:rPr lang="en-GB" sz="100" b="1" dirty="0" err="1">
                <a:solidFill>
                  <a:schemeClr val="bg1"/>
                </a:solidFill>
                <a:latin typeface="Century Gothic" panose="020B0502020202020204" pitchFamily="34" charset="0"/>
              </a:rPr>
              <a:t>escribir</a:t>
            </a:r>
            <a:endParaRPr lang="en-GB" sz="100" b="1" dirty="0">
              <a:solidFill>
                <a:schemeClr val="bg1"/>
              </a:solidFill>
              <a:latin typeface="Century Gothic" panose="020B0502020202020204" pitchFamily="34" charset="0"/>
            </a:endParaRP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284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8" grpId="0"/>
      <p:bldP spid="40" grpId="0"/>
      <p:bldP spid="42" grpId="0"/>
      <p:bldP spid="44" grpId="0"/>
      <p:bldP spid="48" grpId="0"/>
      <p:bldP spid="19" grpId="0"/>
      <p:bldP spid="20" grpId="0"/>
      <p:bldP spid="22" grpId="0"/>
      <p:bldP spid="23" grpId="0"/>
      <p:bldP spid="25" grpId="0"/>
      <p:bldP spid="27" grpId="0"/>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9" y="243730"/>
            <a:ext cx="5207000" cy="564954"/>
          </a:xfrm>
        </p:spPr>
        <p:txBody>
          <a:bodyPr>
            <a:noAutofit/>
          </a:bodyPr>
          <a:lstStyle/>
          <a:p>
            <a:r>
              <a:rPr lang="en-GB" sz="3200" b="1" dirty="0">
                <a:solidFill>
                  <a:schemeClr val="accent1">
                    <a:lumMod val="50000"/>
                  </a:schemeClr>
                </a:solidFill>
                <a:latin typeface="Century Gothic" panose="020B0502020202020204" pitchFamily="34" charset="0"/>
              </a:rPr>
              <a:t>Escribe 12 frases.</a:t>
            </a:r>
          </a:p>
        </p:txBody>
      </p:sp>
      <p:sp>
        <p:nvSpPr>
          <p:cNvPr id="3" name="TextBox 2"/>
          <p:cNvSpPr txBox="1"/>
          <p:nvPr/>
        </p:nvSpPr>
        <p:spPr>
          <a:xfrm>
            <a:off x="330198" y="796079"/>
            <a:ext cx="785305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 what you do (using the ‘I’ form of the verb)</a:t>
            </a:r>
          </a:p>
        </p:txBody>
      </p:sp>
      <p:sp>
        <p:nvSpPr>
          <p:cNvPr id="4" name="TextBox 3"/>
          <p:cNvSpPr txBox="1"/>
          <p:nvPr/>
        </p:nvSpPr>
        <p:spPr>
          <a:xfrm>
            <a:off x="330198" y="1274406"/>
            <a:ext cx="1065530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 what a friend/family member does (using the ‘s/he’ form of the verb)</a:t>
            </a:r>
          </a:p>
        </p:txBody>
      </p:sp>
      <p:sp>
        <p:nvSpPr>
          <p:cNvPr id="5" name="TextBox 4"/>
          <p:cNvSpPr txBox="1"/>
          <p:nvPr/>
        </p:nvSpPr>
        <p:spPr>
          <a:xfrm>
            <a:off x="330198" y="1745310"/>
            <a:ext cx="10180638"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 what you do </a:t>
            </a:r>
            <a:r>
              <a:rPr lang="en-GB" sz="2400" i="1" dirty="0">
                <a:solidFill>
                  <a:schemeClr val="accent1">
                    <a:lumMod val="50000"/>
                  </a:schemeClr>
                </a:solidFill>
                <a:latin typeface="Century Gothic" panose="020B0502020202020204" pitchFamily="34" charset="0"/>
              </a:rPr>
              <a:t>with</a:t>
            </a:r>
            <a:r>
              <a:rPr lang="en-GB" sz="2400" dirty="0">
                <a:solidFill>
                  <a:schemeClr val="accent1">
                    <a:lumMod val="50000"/>
                  </a:schemeClr>
                </a:solidFill>
                <a:latin typeface="Century Gothic" panose="020B0502020202020204" pitchFamily="34" charset="0"/>
              </a:rPr>
              <a:t> your family member/friend (using the ‘we’ form)</a:t>
            </a:r>
          </a:p>
        </p:txBody>
      </p:sp>
      <p:sp>
        <p:nvSpPr>
          <p:cNvPr id="6" name="TextBox 5"/>
          <p:cNvSpPr txBox="1"/>
          <p:nvPr/>
        </p:nvSpPr>
        <p:spPr>
          <a:xfrm>
            <a:off x="5594347" y="2356553"/>
            <a:ext cx="6997702" cy="584775"/>
          </a:xfrm>
          <a:prstGeom prst="rect">
            <a:avLst/>
          </a:prstGeom>
          <a:noFill/>
        </p:spPr>
        <p:txBody>
          <a:bodyPr wrap="square" rtlCol="0">
            <a:spAutoFit/>
          </a:bodyPr>
          <a:lstStyle/>
          <a:p>
            <a:r>
              <a:rPr lang="en-GB" sz="3200" b="1" dirty="0" err="1">
                <a:solidFill>
                  <a:schemeClr val="accent1">
                    <a:lumMod val="50000"/>
                  </a:schemeClr>
                </a:solidFill>
                <a:latin typeface="Century Gothic" panose="020B0502020202020204" pitchFamily="34" charset="0"/>
              </a:rPr>
              <a:t>Puedes</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usar</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estos</a:t>
            </a:r>
            <a:r>
              <a:rPr lang="en-GB" sz="3200" b="1" dirty="0">
                <a:solidFill>
                  <a:schemeClr val="accent1">
                    <a:lumMod val="50000"/>
                  </a:schemeClr>
                </a:solidFill>
                <a:latin typeface="Century Gothic" panose="020B0502020202020204" pitchFamily="34" charset="0"/>
              </a:rPr>
              <a:t> verbos:</a:t>
            </a:r>
          </a:p>
        </p:txBody>
      </p:sp>
      <p:sp>
        <p:nvSpPr>
          <p:cNvPr id="9" name="Rounded Rectangle 8"/>
          <p:cNvSpPr/>
          <p:nvPr/>
        </p:nvSpPr>
        <p:spPr>
          <a:xfrm>
            <a:off x="6169034" y="3090906"/>
            <a:ext cx="1319575"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hablar</a:t>
            </a:r>
          </a:p>
        </p:txBody>
      </p:sp>
      <p:sp>
        <p:nvSpPr>
          <p:cNvPr id="10" name="Rounded Rectangle 9"/>
          <p:cNvSpPr/>
          <p:nvPr/>
        </p:nvSpPr>
        <p:spPr>
          <a:xfrm>
            <a:off x="7638141" y="3090906"/>
            <a:ext cx="1319575"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comprar</a:t>
            </a:r>
            <a:endParaRPr lang="en-GB" sz="2000" b="1" dirty="0">
              <a:solidFill>
                <a:schemeClr val="accent1">
                  <a:lumMod val="50000"/>
                </a:schemeClr>
              </a:solidFill>
              <a:latin typeface="Century Gothic" panose="020B0502020202020204" pitchFamily="34" charset="0"/>
            </a:endParaRPr>
          </a:p>
        </p:txBody>
      </p:sp>
      <p:sp>
        <p:nvSpPr>
          <p:cNvPr id="11" name="Rounded Rectangle 10"/>
          <p:cNvSpPr/>
          <p:nvPr/>
        </p:nvSpPr>
        <p:spPr>
          <a:xfrm>
            <a:off x="9040585" y="3090906"/>
            <a:ext cx="1319575"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bailar</a:t>
            </a:r>
            <a:endParaRPr lang="en-GB" sz="2000" b="1" dirty="0">
              <a:solidFill>
                <a:schemeClr val="accent1">
                  <a:lumMod val="50000"/>
                </a:schemeClr>
              </a:solidFill>
              <a:latin typeface="Century Gothic" panose="020B0502020202020204" pitchFamily="34" charset="0"/>
            </a:endParaRPr>
          </a:p>
        </p:txBody>
      </p:sp>
      <p:sp>
        <p:nvSpPr>
          <p:cNvPr id="12" name="Rounded Rectangle 11"/>
          <p:cNvSpPr/>
          <p:nvPr/>
        </p:nvSpPr>
        <p:spPr>
          <a:xfrm>
            <a:off x="10509694" y="3090906"/>
            <a:ext cx="1319575"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llegar</a:t>
            </a:r>
            <a:endParaRPr lang="en-GB" sz="2000" b="1" dirty="0">
              <a:solidFill>
                <a:schemeClr val="accent1">
                  <a:lumMod val="50000"/>
                </a:schemeClr>
              </a:solidFill>
              <a:latin typeface="Century Gothic" panose="020B0502020202020204" pitchFamily="34" charset="0"/>
            </a:endParaRPr>
          </a:p>
        </p:txBody>
      </p:sp>
      <p:sp>
        <p:nvSpPr>
          <p:cNvPr id="13" name="Rounded Rectangle 12"/>
          <p:cNvSpPr/>
          <p:nvPr/>
        </p:nvSpPr>
        <p:spPr>
          <a:xfrm>
            <a:off x="6172201" y="3683889"/>
            <a:ext cx="1523632"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escuchar</a:t>
            </a:r>
            <a:endParaRPr lang="en-GB" sz="2000" b="1" dirty="0">
              <a:solidFill>
                <a:schemeClr val="accent1">
                  <a:lumMod val="50000"/>
                </a:schemeClr>
              </a:solidFill>
              <a:latin typeface="Century Gothic" panose="020B0502020202020204" pitchFamily="34" charset="0"/>
            </a:endParaRPr>
          </a:p>
        </p:txBody>
      </p:sp>
      <p:sp>
        <p:nvSpPr>
          <p:cNvPr id="16" name="Rounded Rectangle 15"/>
          <p:cNvSpPr/>
          <p:nvPr/>
        </p:nvSpPr>
        <p:spPr>
          <a:xfrm>
            <a:off x="11027222" y="3656730"/>
            <a:ext cx="96248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usar</a:t>
            </a:r>
            <a:endParaRPr lang="en-GB" sz="2000" b="1" dirty="0">
              <a:solidFill>
                <a:schemeClr val="accent1">
                  <a:lumMod val="50000"/>
                </a:schemeClr>
              </a:solidFill>
              <a:latin typeface="Century Gothic" panose="020B0502020202020204" pitchFamily="34" charset="0"/>
            </a:endParaRPr>
          </a:p>
        </p:txBody>
      </p:sp>
      <p:sp>
        <p:nvSpPr>
          <p:cNvPr id="17" name="Rounded Rectangular Callout 16"/>
          <p:cNvSpPr/>
          <p:nvPr/>
        </p:nvSpPr>
        <p:spPr>
          <a:xfrm>
            <a:off x="0" y="4028172"/>
            <a:ext cx="2108200" cy="2195904"/>
          </a:xfrm>
          <a:prstGeom prst="wedgeRoundRectCallout">
            <a:avLst>
              <a:gd name="adj1" fmla="val -3546"/>
              <a:gd name="adj2" fmla="val -9174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000" b="1" dirty="0" err="1">
                <a:solidFill>
                  <a:schemeClr val="bg1"/>
                </a:solidFill>
                <a:latin typeface="Century Gothic" panose="020B0502020202020204" pitchFamily="34" charset="0"/>
              </a:rPr>
              <a:t>fuera</a:t>
            </a:r>
            <a:r>
              <a:rPr lang="en-GB" sz="2000" b="1" dirty="0">
                <a:solidFill>
                  <a:schemeClr val="bg1"/>
                </a:solidFill>
                <a:latin typeface="Century Gothic" panose="020B0502020202020204" pitchFamily="34" charset="0"/>
              </a:rPr>
              <a:t> de</a:t>
            </a:r>
          </a:p>
          <a:p>
            <a:pPr marL="342900" indent="-342900">
              <a:buFont typeface="Arial" panose="020B0604020202020204" pitchFamily="34" charset="0"/>
              <a:buChar char="•"/>
            </a:pPr>
            <a:r>
              <a:rPr lang="en-GB" sz="2000" b="1" dirty="0" err="1">
                <a:solidFill>
                  <a:schemeClr val="bg1"/>
                </a:solidFill>
                <a:latin typeface="Century Gothic" panose="020B0502020202020204" pitchFamily="34" charset="0"/>
              </a:rPr>
              <a:t>delante</a:t>
            </a:r>
            <a:r>
              <a:rPr lang="en-GB" sz="2000" b="1" dirty="0">
                <a:solidFill>
                  <a:schemeClr val="bg1"/>
                </a:solidFill>
                <a:latin typeface="Century Gothic" panose="020B0502020202020204" pitchFamily="34" charset="0"/>
              </a:rPr>
              <a:t> de</a:t>
            </a:r>
          </a:p>
          <a:p>
            <a:pPr marL="342900" indent="-342900">
              <a:buFont typeface="Arial" panose="020B0604020202020204" pitchFamily="34" charset="0"/>
              <a:buChar char="•"/>
            </a:pPr>
            <a:r>
              <a:rPr lang="en-GB" sz="2000" b="1" dirty="0">
                <a:solidFill>
                  <a:schemeClr val="bg1"/>
                </a:solidFill>
                <a:latin typeface="Century Gothic" panose="020B0502020202020204" pitchFamily="34" charset="0"/>
              </a:rPr>
              <a:t>cerca de</a:t>
            </a:r>
          </a:p>
          <a:p>
            <a:pPr marL="342900" indent="-342900">
              <a:buFont typeface="Arial" panose="020B0604020202020204" pitchFamily="34" charset="0"/>
              <a:buChar char="•"/>
            </a:pPr>
            <a:r>
              <a:rPr lang="en-GB" sz="2000" b="1" dirty="0">
                <a:solidFill>
                  <a:schemeClr val="bg1"/>
                </a:solidFill>
                <a:latin typeface="Century Gothic" panose="020B0502020202020204" pitchFamily="34" charset="0"/>
              </a:rPr>
              <a:t>lejos de</a:t>
            </a:r>
          </a:p>
          <a:p>
            <a:pPr marL="342900" indent="-342900">
              <a:buFont typeface="Arial" panose="020B0604020202020204" pitchFamily="34" charset="0"/>
              <a:buChar char="•"/>
            </a:pPr>
            <a:r>
              <a:rPr lang="en-GB" sz="2000" b="1" dirty="0" err="1">
                <a:solidFill>
                  <a:schemeClr val="bg1"/>
                </a:solidFill>
                <a:latin typeface="Century Gothic" panose="020B0502020202020204" pitchFamily="34" charset="0"/>
              </a:rPr>
              <a:t>debajo</a:t>
            </a:r>
            <a:r>
              <a:rPr lang="en-GB" sz="2000" b="1" dirty="0">
                <a:solidFill>
                  <a:schemeClr val="bg1"/>
                </a:solidFill>
                <a:latin typeface="Century Gothic" panose="020B0502020202020204" pitchFamily="34" charset="0"/>
              </a:rPr>
              <a:t> de</a:t>
            </a:r>
          </a:p>
          <a:p>
            <a:pPr marL="342900" indent="-342900">
              <a:buFont typeface="Arial" panose="020B0604020202020204" pitchFamily="34" charset="0"/>
              <a:buChar char="•"/>
            </a:pPr>
            <a:r>
              <a:rPr lang="en-GB" sz="2000" b="1" dirty="0" err="1">
                <a:solidFill>
                  <a:schemeClr val="bg1"/>
                </a:solidFill>
                <a:latin typeface="Century Gothic" panose="020B0502020202020204" pitchFamily="34" charset="0"/>
              </a:rPr>
              <a:t>detrás</a:t>
            </a:r>
            <a:r>
              <a:rPr lang="en-GB" sz="2000" b="1" dirty="0">
                <a:solidFill>
                  <a:schemeClr val="bg1"/>
                </a:solidFill>
                <a:latin typeface="Century Gothic" panose="020B0502020202020204" pitchFamily="34" charset="0"/>
              </a:rPr>
              <a:t> de</a:t>
            </a:r>
          </a:p>
        </p:txBody>
      </p:sp>
      <p:sp>
        <p:nvSpPr>
          <p:cNvPr id="18" name="Rounded Rectangle 17"/>
          <p:cNvSpPr/>
          <p:nvPr/>
        </p:nvSpPr>
        <p:spPr>
          <a:xfrm>
            <a:off x="7790541" y="3675659"/>
            <a:ext cx="1523632"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estudiar</a:t>
            </a:r>
            <a:endParaRPr lang="en-GB" sz="2000" b="1" dirty="0">
              <a:solidFill>
                <a:schemeClr val="accent1">
                  <a:lumMod val="50000"/>
                </a:schemeClr>
              </a:solidFill>
              <a:latin typeface="Century Gothic" panose="020B0502020202020204" pitchFamily="34" charset="0"/>
            </a:endParaRPr>
          </a:p>
        </p:txBody>
      </p:sp>
      <p:sp>
        <p:nvSpPr>
          <p:cNvPr id="19" name="Rounded Rectangle 18"/>
          <p:cNvSpPr/>
          <p:nvPr/>
        </p:nvSpPr>
        <p:spPr>
          <a:xfrm>
            <a:off x="9408881" y="3648995"/>
            <a:ext cx="1523632"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trabajar</a:t>
            </a:r>
            <a:endParaRPr lang="en-GB" sz="2000" b="1" dirty="0">
              <a:solidFill>
                <a:schemeClr val="accent1">
                  <a:lumMod val="50000"/>
                </a:schemeClr>
              </a:solidFill>
              <a:latin typeface="Century Gothic" panose="020B0502020202020204" pitchFamily="34" charset="0"/>
            </a:endParaRPr>
          </a:p>
        </p:txBody>
      </p:sp>
      <p:sp>
        <p:nvSpPr>
          <p:cNvPr id="20" name="Title 1"/>
          <p:cNvSpPr txBox="1">
            <a:spLocks/>
          </p:cNvSpPr>
          <p:nvPr/>
        </p:nvSpPr>
        <p:spPr>
          <a:xfrm>
            <a:off x="330198" y="2406852"/>
            <a:ext cx="8763000" cy="5649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b="1" dirty="0">
                <a:solidFill>
                  <a:schemeClr val="accent1">
                    <a:lumMod val="50000"/>
                  </a:schemeClr>
                </a:solidFill>
                <a:latin typeface="Century Gothic" panose="020B0502020202020204" pitchFamily="34" charset="0"/>
              </a:rPr>
              <a:t>¿</a:t>
            </a:r>
            <a:r>
              <a:rPr lang="en-GB" sz="3200" b="1" dirty="0" err="1">
                <a:solidFill>
                  <a:schemeClr val="accent1">
                    <a:lumMod val="50000"/>
                  </a:schemeClr>
                </a:solidFill>
                <a:latin typeface="Century Gothic" panose="020B0502020202020204" pitchFamily="34" charset="0"/>
              </a:rPr>
              <a:t>Dónde</a:t>
            </a:r>
            <a:r>
              <a:rPr lang="en-GB" sz="3200" b="1" dirty="0">
                <a:solidFill>
                  <a:schemeClr val="accent1">
                    <a:lumMod val="50000"/>
                  </a:schemeClr>
                </a:solidFill>
                <a:latin typeface="Century Gothic" panose="020B0502020202020204" pitchFamily="34" charset="0"/>
              </a:rPr>
              <a:t> y </a:t>
            </a:r>
            <a:r>
              <a:rPr lang="en-GB" sz="3200" b="1" dirty="0" err="1">
                <a:solidFill>
                  <a:schemeClr val="accent1">
                    <a:lumMod val="50000"/>
                  </a:schemeClr>
                </a:solidFill>
                <a:latin typeface="Century Gothic" panose="020B0502020202020204" pitchFamily="34" charset="0"/>
              </a:rPr>
              <a:t>cuándo</a:t>
            </a:r>
            <a:r>
              <a:rPr lang="en-GB" sz="3200" b="1" dirty="0">
                <a:solidFill>
                  <a:schemeClr val="accent1">
                    <a:lumMod val="50000"/>
                  </a:schemeClr>
                </a:solidFill>
                <a:latin typeface="Century Gothic" panose="020B0502020202020204" pitchFamily="34" charset="0"/>
              </a:rPr>
              <a:t>?</a:t>
            </a:r>
          </a:p>
        </p:txBody>
      </p:sp>
      <p:sp>
        <p:nvSpPr>
          <p:cNvPr id="21" name="Rounded Rectangular Callout 20"/>
          <p:cNvSpPr/>
          <p:nvPr/>
        </p:nvSpPr>
        <p:spPr>
          <a:xfrm>
            <a:off x="2397130" y="3364618"/>
            <a:ext cx="2987674" cy="1676400"/>
          </a:xfrm>
          <a:prstGeom prst="wedgeRoundRectCallout">
            <a:avLst>
              <a:gd name="adj1" fmla="val -34306"/>
              <a:gd name="adj2" fmla="val -7167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solidFill>
                <a:schemeClr val="bg1"/>
              </a:solidFill>
              <a:latin typeface="Century Gothic" panose="020B0502020202020204" pitchFamily="34" charset="0"/>
            </a:endParaRPr>
          </a:p>
          <a:p>
            <a:endParaRPr lang="en-GB" sz="2000" b="1" dirty="0">
              <a:solidFill>
                <a:schemeClr val="bg1"/>
              </a:solidFill>
              <a:latin typeface="Century Gothic" panose="020B0502020202020204" pitchFamily="34" charset="0"/>
            </a:endParaRPr>
          </a:p>
          <a:p>
            <a:r>
              <a:rPr lang="en-GB" sz="2000" b="1" dirty="0">
                <a:solidFill>
                  <a:schemeClr val="bg1"/>
                </a:solidFill>
                <a:latin typeface="Century Gothic" panose="020B0502020202020204" pitchFamily="34" charset="0"/>
              </a:rPr>
              <a:t>el </a:t>
            </a:r>
            <a:r>
              <a:rPr lang="en-GB" sz="2000" b="1" dirty="0" err="1">
                <a:solidFill>
                  <a:schemeClr val="bg1"/>
                </a:solidFill>
                <a:latin typeface="Century Gothic" panose="020B0502020202020204" pitchFamily="34" charset="0"/>
              </a:rPr>
              <a:t>día</a:t>
            </a:r>
            <a:r>
              <a:rPr lang="en-GB" sz="2000" b="1" dirty="0">
                <a:solidFill>
                  <a:schemeClr val="bg1"/>
                </a:solidFill>
                <a:latin typeface="Century Gothic" panose="020B0502020202020204" pitchFamily="34" charset="0"/>
              </a:rPr>
              <a:t> (e.g. los lunes)</a:t>
            </a:r>
          </a:p>
          <a:p>
            <a:endParaRPr lang="en-GB" sz="2000" b="1" dirty="0">
              <a:solidFill>
                <a:schemeClr val="bg1"/>
              </a:solidFill>
              <a:latin typeface="Century Gothic" panose="020B0502020202020204" pitchFamily="34" charset="0"/>
            </a:endParaRPr>
          </a:p>
          <a:p>
            <a:r>
              <a:rPr lang="en-GB" sz="2000" b="1" dirty="0" err="1">
                <a:solidFill>
                  <a:schemeClr val="bg1"/>
                </a:solidFill>
                <a:latin typeface="Century Gothic" panose="020B0502020202020204" pitchFamily="34" charset="0"/>
              </a:rPr>
              <a:t>por</a:t>
            </a:r>
            <a:r>
              <a:rPr lang="en-GB" sz="2000" b="1" dirty="0">
                <a:solidFill>
                  <a:schemeClr val="bg1"/>
                </a:solidFill>
                <a:latin typeface="Century Gothic" panose="020B0502020202020204" pitchFamily="34" charset="0"/>
              </a:rPr>
              <a:t> la </a:t>
            </a:r>
            <a:r>
              <a:rPr lang="en-GB" sz="2000" b="1" dirty="0" err="1">
                <a:solidFill>
                  <a:schemeClr val="bg1"/>
                </a:solidFill>
                <a:latin typeface="Century Gothic" panose="020B0502020202020204" pitchFamily="34" charset="0"/>
              </a:rPr>
              <a:t>mañana</a:t>
            </a:r>
            <a:endParaRPr lang="en-GB" sz="2000" b="1" dirty="0">
              <a:solidFill>
                <a:schemeClr val="bg1"/>
              </a:solidFill>
              <a:latin typeface="Century Gothic" panose="020B0502020202020204" pitchFamily="34" charset="0"/>
            </a:endParaRPr>
          </a:p>
          <a:p>
            <a:r>
              <a:rPr lang="en-GB" sz="2000" b="1" dirty="0" err="1">
                <a:solidFill>
                  <a:schemeClr val="bg1"/>
                </a:solidFill>
                <a:latin typeface="Century Gothic" panose="020B0502020202020204" pitchFamily="34" charset="0"/>
              </a:rPr>
              <a:t>por</a:t>
            </a:r>
            <a:r>
              <a:rPr lang="en-GB" sz="2000" b="1" dirty="0">
                <a:solidFill>
                  <a:schemeClr val="bg1"/>
                </a:solidFill>
                <a:latin typeface="Century Gothic" panose="020B0502020202020204" pitchFamily="34" charset="0"/>
              </a:rPr>
              <a:t> la tarde</a:t>
            </a:r>
          </a:p>
          <a:p>
            <a:r>
              <a:rPr lang="en-GB" sz="2000" b="1" dirty="0" err="1">
                <a:solidFill>
                  <a:schemeClr val="bg1"/>
                </a:solidFill>
                <a:latin typeface="Century Gothic" panose="020B0502020202020204" pitchFamily="34" charset="0"/>
              </a:rPr>
              <a:t>por</a:t>
            </a:r>
            <a:r>
              <a:rPr lang="en-GB" sz="2000" b="1" dirty="0">
                <a:solidFill>
                  <a:schemeClr val="bg1"/>
                </a:solidFill>
                <a:latin typeface="Century Gothic" panose="020B0502020202020204" pitchFamily="34" charset="0"/>
              </a:rPr>
              <a:t> la </a:t>
            </a:r>
            <a:r>
              <a:rPr lang="en-GB" sz="2000" b="1" dirty="0" err="1">
                <a:solidFill>
                  <a:schemeClr val="bg1"/>
                </a:solidFill>
                <a:latin typeface="Century Gothic" panose="020B0502020202020204" pitchFamily="34" charset="0"/>
              </a:rPr>
              <a:t>noche</a:t>
            </a:r>
            <a:endParaRPr lang="en-GB" sz="2000" b="1" dirty="0">
              <a:solidFill>
                <a:schemeClr val="bg1"/>
              </a:solidFill>
              <a:latin typeface="Century Gothic" panose="020B0502020202020204" pitchFamily="34" charset="0"/>
            </a:endParaRPr>
          </a:p>
          <a:p>
            <a:endParaRPr lang="en-GB" sz="2000" b="1" dirty="0">
              <a:solidFill>
                <a:schemeClr val="bg1"/>
              </a:solidFill>
              <a:latin typeface="Century Gothic" panose="020B0502020202020204" pitchFamily="34" charset="0"/>
            </a:endParaRPr>
          </a:p>
          <a:p>
            <a:endParaRPr lang="en-GB" sz="2000" b="1" dirty="0">
              <a:solidFill>
                <a:schemeClr val="bg1"/>
              </a:solidFill>
              <a:latin typeface="Century Gothic" panose="020B0502020202020204" pitchFamily="34" charset="0"/>
            </a:endParaRPr>
          </a:p>
        </p:txBody>
      </p:sp>
      <p:sp>
        <p:nvSpPr>
          <p:cNvPr id="22" name="TextBox 21"/>
          <p:cNvSpPr txBox="1"/>
          <p:nvPr/>
        </p:nvSpPr>
        <p:spPr>
          <a:xfrm>
            <a:off x="2108200" y="5311975"/>
            <a:ext cx="3289302" cy="1015663"/>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Remember to use</a:t>
            </a:r>
          </a:p>
          <a:p>
            <a:pPr marL="342900" indent="-342900">
              <a:buFont typeface="Arial" panose="020B0604020202020204" pitchFamily="34" charset="0"/>
              <a:buChar char="•"/>
            </a:pPr>
            <a:r>
              <a:rPr lang="en-GB" sz="2000" b="1" u="sng" dirty="0">
                <a:solidFill>
                  <a:schemeClr val="accent1">
                    <a:lumMod val="50000"/>
                  </a:schemeClr>
                </a:solidFill>
                <a:latin typeface="Century Gothic" panose="020B0502020202020204" pitchFamily="34" charset="0"/>
              </a:rPr>
              <a:t>del</a:t>
            </a:r>
            <a:r>
              <a:rPr lang="en-GB" sz="2000" b="1" dirty="0">
                <a:solidFill>
                  <a:schemeClr val="accent1">
                    <a:lumMod val="50000"/>
                  </a:schemeClr>
                </a:solidFill>
                <a:latin typeface="Century Gothic" panose="020B0502020202020204" pitchFamily="34" charset="0"/>
              </a:rPr>
              <a:t> + masculine noun</a:t>
            </a:r>
          </a:p>
          <a:p>
            <a:pPr marL="342900" indent="-342900">
              <a:buFont typeface="Arial" panose="020B0604020202020204" pitchFamily="34" charset="0"/>
              <a:buChar char="•"/>
            </a:pPr>
            <a:r>
              <a:rPr lang="en-GB" sz="2000" b="1" u="sng" dirty="0">
                <a:solidFill>
                  <a:schemeClr val="accent1">
                    <a:lumMod val="50000"/>
                  </a:schemeClr>
                </a:solidFill>
                <a:latin typeface="Century Gothic" panose="020B0502020202020204" pitchFamily="34" charset="0"/>
              </a:rPr>
              <a:t>de la </a:t>
            </a:r>
            <a:r>
              <a:rPr lang="en-GB" sz="2000" b="1" dirty="0">
                <a:solidFill>
                  <a:schemeClr val="accent1">
                    <a:lumMod val="50000"/>
                  </a:schemeClr>
                </a:solidFill>
                <a:latin typeface="Century Gothic" panose="020B0502020202020204" pitchFamily="34" charset="0"/>
              </a:rPr>
              <a:t>+ feminine noun</a:t>
            </a:r>
          </a:p>
        </p:txBody>
      </p:sp>
      <p:sp>
        <p:nvSpPr>
          <p:cNvPr id="23" name="Rounded Rectangle 22"/>
          <p:cNvSpPr/>
          <p:nvPr/>
        </p:nvSpPr>
        <p:spPr>
          <a:xfrm>
            <a:off x="10557323" y="5466985"/>
            <a:ext cx="1243060"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buscar</a:t>
            </a:r>
            <a:endParaRPr lang="en-GB" sz="2000" b="1" dirty="0">
              <a:solidFill>
                <a:schemeClr val="accent1">
                  <a:lumMod val="50000"/>
                </a:schemeClr>
              </a:solidFill>
              <a:latin typeface="Century Gothic" panose="020B0502020202020204" pitchFamily="34" charset="0"/>
            </a:endParaRPr>
          </a:p>
        </p:txBody>
      </p:sp>
      <p:sp>
        <p:nvSpPr>
          <p:cNvPr id="24" name="Rounded Rectangle 23"/>
          <p:cNvSpPr/>
          <p:nvPr/>
        </p:nvSpPr>
        <p:spPr>
          <a:xfrm>
            <a:off x="6154735" y="4276872"/>
            <a:ext cx="1523632"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descansar</a:t>
            </a:r>
            <a:endParaRPr lang="en-GB" sz="2000" b="1" dirty="0">
              <a:solidFill>
                <a:schemeClr val="accent1">
                  <a:lumMod val="50000"/>
                </a:schemeClr>
              </a:solidFill>
              <a:latin typeface="Century Gothic" panose="020B0502020202020204" pitchFamily="34" charset="0"/>
            </a:endParaRPr>
          </a:p>
        </p:txBody>
      </p:sp>
      <p:sp>
        <p:nvSpPr>
          <p:cNvPr id="25" name="Rounded Rectangle 24"/>
          <p:cNvSpPr/>
          <p:nvPr/>
        </p:nvSpPr>
        <p:spPr>
          <a:xfrm>
            <a:off x="7790541" y="4263508"/>
            <a:ext cx="1523632"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preparar</a:t>
            </a:r>
            <a:endParaRPr lang="en-GB" sz="2000" b="1" dirty="0">
              <a:solidFill>
                <a:schemeClr val="accent1">
                  <a:lumMod val="50000"/>
                </a:schemeClr>
              </a:solidFill>
              <a:latin typeface="Century Gothic" panose="020B0502020202020204" pitchFamily="34" charset="0"/>
            </a:endParaRPr>
          </a:p>
        </p:txBody>
      </p:sp>
      <p:sp>
        <p:nvSpPr>
          <p:cNvPr id="26" name="Rounded Rectangle 25"/>
          <p:cNvSpPr/>
          <p:nvPr/>
        </p:nvSpPr>
        <p:spPr>
          <a:xfrm>
            <a:off x="9426347" y="4276872"/>
            <a:ext cx="1113807"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pasar</a:t>
            </a:r>
            <a:endParaRPr lang="en-GB" sz="2000" b="1" dirty="0">
              <a:solidFill>
                <a:schemeClr val="accent1">
                  <a:lumMod val="50000"/>
                </a:schemeClr>
              </a:solidFill>
              <a:latin typeface="Century Gothic" panose="020B0502020202020204" pitchFamily="34" charset="0"/>
            </a:endParaRPr>
          </a:p>
        </p:txBody>
      </p:sp>
      <p:sp>
        <p:nvSpPr>
          <p:cNvPr id="27" name="Rounded Rectangle 26"/>
          <p:cNvSpPr/>
          <p:nvPr/>
        </p:nvSpPr>
        <p:spPr>
          <a:xfrm>
            <a:off x="10641463" y="4263508"/>
            <a:ext cx="146345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participar</a:t>
            </a:r>
            <a:endParaRPr lang="en-GB" sz="2000" b="1" dirty="0">
              <a:solidFill>
                <a:schemeClr val="accent1">
                  <a:lumMod val="50000"/>
                </a:schemeClr>
              </a:solidFill>
              <a:latin typeface="Century Gothic" panose="020B0502020202020204" pitchFamily="34" charset="0"/>
            </a:endParaRPr>
          </a:p>
        </p:txBody>
      </p:sp>
      <p:sp>
        <p:nvSpPr>
          <p:cNvPr id="28" name="Rounded Rectangle 27"/>
          <p:cNvSpPr/>
          <p:nvPr/>
        </p:nvSpPr>
        <p:spPr>
          <a:xfrm>
            <a:off x="6166648" y="4898284"/>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cambiar</a:t>
            </a:r>
            <a:endParaRPr lang="en-GB" sz="2000" b="1" dirty="0">
              <a:solidFill>
                <a:schemeClr val="accent1">
                  <a:lumMod val="50000"/>
                </a:schemeClr>
              </a:solidFill>
              <a:latin typeface="Century Gothic" panose="020B0502020202020204" pitchFamily="34" charset="0"/>
            </a:endParaRPr>
          </a:p>
        </p:txBody>
      </p:sp>
      <p:sp>
        <p:nvSpPr>
          <p:cNvPr id="29" name="Rounded Rectangle 28"/>
          <p:cNvSpPr/>
          <p:nvPr/>
        </p:nvSpPr>
        <p:spPr>
          <a:xfrm>
            <a:off x="7620675" y="4881824"/>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lavar</a:t>
            </a:r>
            <a:endParaRPr lang="en-GB" sz="2000" b="1" dirty="0">
              <a:solidFill>
                <a:schemeClr val="accent1">
                  <a:lumMod val="50000"/>
                </a:schemeClr>
              </a:solidFill>
              <a:latin typeface="Century Gothic" panose="020B0502020202020204" pitchFamily="34" charset="0"/>
            </a:endParaRPr>
          </a:p>
        </p:txBody>
      </p:sp>
      <p:sp>
        <p:nvSpPr>
          <p:cNvPr id="30" name="Rounded Rectangle 29"/>
          <p:cNvSpPr/>
          <p:nvPr/>
        </p:nvSpPr>
        <p:spPr>
          <a:xfrm>
            <a:off x="9074702" y="4877176"/>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sacar</a:t>
            </a:r>
            <a:endParaRPr lang="en-GB" sz="2000" b="1" dirty="0">
              <a:solidFill>
                <a:schemeClr val="accent1">
                  <a:lumMod val="50000"/>
                </a:schemeClr>
              </a:solidFill>
              <a:latin typeface="Century Gothic" panose="020B0502020202020204" pitchFamily="34" charset="0"/>
            </a:endParaRPr>
          </a:p>
        </p:txBody>
      </p:sp>
      <p:sp>
        <p:nvSpPr>
          <p:cNvPr id="31" name="Rounded Rectangle 30"/>
          <p:cNvSpPr/>
          <p:nvPr/>
        </p:nvSpPr>
        <p:spPr>
          <a:xfrm>
            <a:off x="10555727" y="4877176"/>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limpiar</a:t>
            </a:r>
            <a:endParaRPr lang="en-GB" sz="2000" b="1" dirty="0">
              <a:solidFill>
                <a:schemeClr val="accent1">
                  <a:lumMod val="50000"/>
                </a:schemeClr>
              </a:solidFill>
              <a:latin typeface="Century Gothic" panose="020B0502020202020204" pitchFamily="34" charset="0"/>
            </a:endParaRPr>
          </a:p>
        </p:txBody>
      </p:sp>
      <p:sp>
        <p:nvSpPr>
          <p:cNvPr id="32" name="Rounded Rectangle 31"/>
          <p:cNvSpPr/>
          <p:nvPr/>
        </p:nvSpPr>
        <p:spPr>
          <a:xfrm>
            <a:off x="6166648" y="5457660"/>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viajar</a:t>
            </a:r>
            <a:endParaRPr lang="en-GB" sz="2000" b="1" dirty="0">
              <a:solidFill>
                <a:schemeClr val="accent1">
                  <a:lumMod val="50000"/>
                </a:schemeClr>
              </a:solidFill>
              <a:latin typeface="Century Gothic" panose="020B0502020202020204" pitchFamily="34" charset="0"/>
            </a:endParaRPr>
          </a:p>
        </p:txBody>
      </p:sp>
      <p:sp>
        <p:nvSpPr>
          <p:cNvPr id="33" name="Rounded Rectangle 32"/>
          <p:cNvSpPr/>
          <p:nvPr/>
        </p:nvSpPr>
        <p:spPr>
          <a:xfrm>
            <a:off x="7638141" y="5457660"/>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disfrutar</a:t>
            </a:r>
            <a:endParaRPr lang="en-GB" sz="2000" b="1" dirty="0">
              <a:solidFill>
                <a:schemeClr val="accent1">
                  <a:lumMod val="50000"/>
                </a:schemeClr>
              </a:solidFill>
              <a:latin typeface="Century Gothic" panose="020B0502020202020204" pitchFamily="34" charset="0"/>
            </a:endParaRPr>
          </a:p>
        </p:txBody>
      </p:sp>
      <p:sp>
        <p:nvSpPr>
          <p:cNvPr id="34" name="Rounded Rectangle 33"/>
          <p:cNvSpPr/>
          <p:nvPr/>
        </p:nvSpPr>
        <p:spPr>
          <a:xfrm>
            <a:off x="9109634" y="5457660"/>
            <a:ext cx="1322131"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montar</a:t>
            </a:r>
            <a:endParaRPr lang="en-GB" sz="2000" b="1" dirty="0">
              <a:solidFill>
                <a:schemeClr val="accent1">
                  <a:lumMod val="50000"/>
                </a:schemeClr>
              </a:solidFill>
              <a:latin typeface="Century Gothic" panose="020B0502020202020204" pitchFamily="34" charset="0"/>
            </a:endParaRPr>
          </a:p>
        </p:txBody>
      </p:sp>
      <p:pic>
        <p:nvPicPr>
          <p:cNvPr id="1026" name="Picture 2" descr="http://www.clker.com/cliparts/b/e/e/e/11949839881243335407no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5498" y="769899"/>
            <a:ext cx="1106058" cy="1228953"/>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2318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2995"/>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4)</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767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433800"/>
            <a:ext cx="11066804"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
        <p:nvSpPr>
          <p:cNvPr id="3" name="TextBox 2"/>
          <p:cNvSpPr txBox="1"/>
          <p:nvPr/>
        </p:nvSpPr>
        <p:spPr>
          <a:xfrm>
            <a:off x="2715490" y="5445651"/>
            <a:ext cx="25050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hlinkClick r:id="rId9"/>
              </a:rPr>
              <a:t>Term 2.2, Week 5</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7" name="Picture 16" descr="\\userfs\nca509\w2k\Downloads\frame (42).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5283" y="2433445"/>
            <a:ext cx="1115746" cy="1120460"/>
          </a:xfrm>
          <a:prstGeom prst="rect">
            <a:avLst/>
          </a:prstGeom>
          <a:noFill/>
          <a:ln>
            <a:noFill/>
          </a:ln>
        </p:spPr>
      </p:pic>
    </p:spTree>
    <p:extLst>
      <p:ext uri="{BB962C8B-B14F-4D97-AF65-F5344CB8AC3E}">
        <p14:creationId xmlns:p14="http://schemas.microsoft.com/office/powerpoint/2010/main" val="191361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2099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691335" y="1902119"/>
            <a:ext cx="4809330" cy="1938992"/>
          </a:xfrm>
          <a:prstGeom prst="rect">
            <a:avLst/>
          </a:prstGeom>
        </p:spPr>
        <p:txBody>
          <a:bodyPr wrap="none">
            <a:spAutoFit/>
          </a:bodyPr>
          <a:lstStyle/>
          <a:p>
            <a:r>
              <a:rPr lang="en-GB" sz="12000" dirty="0" err="1">
                <a:solidFill>
                  <a:srgbClr val="E56700"/>
                </a:solidFill>
                <a:latin typeface="Century Gothic" panose="020B0502020202020204" pitchFamily="34" charset="0"/>
                <a:cs typeface="Calibri" panose="020F0502020204030204" pitchFamily="34" charset="0"/>
              </a:rPr>
              <a:t>ll</a:t>
            </a:r>
            <a:r>
              <a:rPr lang="en-GB" sz="12000" dirty="0" err="1">
                <a:solidFill>
                  <a:srgbClr val="115076"/>
                </a:solidFill>
                <a:latin typeface="Century Gothic" panose="020B0502020202020204" pitchFamily="34" charset="0"/>
                <a:cs typeface="Calibri" panose="020F0502020204030204" pitchFamily="34" charset="0"/>
              </a:rPr>
              <a:t>amar</a:t>
            </a:r>
            <a:endParaRPr lang="en-GB" sz="12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34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ll</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man talking on the phone"/>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
        <p:nvSpPr>
          <p:cNvPr id="5" name="TextBox 4"/>
          <p:cNvSpPr txBox="1"/>
          <p:nvPr/>
        </p:nvSpPr>
        <p:spPr>
          <a:xfrm>
            <a:off x="4816013" y="3062452"/>
            <a:ext cx="2588639"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egar</a:t>
            </a:r>
          </a:p>
        </p:txBody>
      </p:sp>
      <p:grpSp>
        <p:nvGrpSpPr>
          <p:cNvPr id="2" name="Group 1" descr="boy walking into a building"/>
          <p:cNvGrpSpPr/>
          <p:nvPr/>
        </p:nvGrpSpPr>
        <p:grpSpPr>
          <a:xfrm>
            <a:off x="1526941" y="1369299"/>
            <a:ext cx="1657580" cy="1844694"/>
            <a:chOff x="1560136" y="1205375"/>
            <a:chExt cx="2231774" cy="2483705"/>
          </a:xfrm>
        </p:grpSpPr>
        <p:pic>
          <p:nvPicPr>
            <p:cNvPr id="6156" name="Picture 12" descr="boy walking into a buildi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457706" y="2309651"/>
              <a:ext cx="2481859" cy="276999"/>
            </a:xfrm>
            <a:prstGeom prst="rect">
              <a:avLst/>
            </a:prstGeom>
            <a:noFill/>
          </p:spPr>
          <p:txBody>
            <a:bodyPr wrap="square" rtlCol="0">
              <a:spAutoFit/>
            </a:bodyPr>
            <a:lstStyle/>
            <a:p>
              <a:r>
                <a:rPr lang="en-GB" sz="1200" dirty="0"/>
                <a:t>© www.englishrescue.com</a:t>
              </a:r>
            </a:p>
          </p:txBody>
        </p:sp>
      </p:grpSp>
      <p:sp>
        <p:nvSpPr>
          <p:cNvPr id="11" name="TextBox 10"/>
          <p:cNvSpPr txBox="1"/>
          <p:nvPr/>
        </p:nvSpPr>
        <p:spPr>
          <a:xfrm>
            <a:off x="1199319" y="3337161"/>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evar</a:t>
            </a:r>
          </a:p>
        </p:txBody>
      </p:sp>
      <p:pic>
        <p:nvPicPr>
          <p:cNvPr id="6154" name="Picture 10" descr="man carrying a big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3709" y="4636231"/>
            <a:ext cx="902519" cy="143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4545" y="4128399"/>
            <a:ext cx="194290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a:t>
            </a:r>
          </a:p>
        </p:txBody>
      </p:sp>
      <p:pic>
        <p:nvPicPr>
          <p:cNvPr id="12" name="Picture 11" descr="two children pointing to a girl"/>
          <p:cNvPicPr>
            <a:picLocks noChangeAspect="1"/>
          </p:cNvPicPr>
          <p:nvPr/>
        </p:nvPicPr>
        <p:blipFill rotWithShape="1">
          <a:blip r:embed="rId13"/>
          <a:srcRect l="31902" t="44851" r="51621" b="32309"/>
          <a:stretch/>
        </p:blipFill>
        <p:spPr>
          <a:xfrm>
            <a:off x="5370607" y="4969111"/>
            <a:ext cx="1450786" cy="1131230"/>
          </a:xfrm>
          <a:prstGeom prst="rect">
            <a:avLst/>
          </a:prstGeom>
        </p:spPr>
      </p:pic>
      <p:sp>
        <p:nvSpPr>
          <p:cNvPr id="8" name="TextBox 7"/>
          <p:cNvSpPr txBox="1"/>
          <p:nvPr/>
        </p:nvSpPr>
        <p:spPr>
          <a:xfrm>
            <a:off x="8731281" y="173345"/>
            <a:ext cx="2336310"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ave</a:t>
            </a:r>
          </a:p>
        </p:txBody>
      </p:sp>
      <p:pic>
        <p:nvPicPr>
          <p:cNvPr id="21" name="Picture 6" descr="key"/>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8442113" y="1214280"/>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57755" y="3362155"/>
            <a:ext cx="323426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amari</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o</a:t>
            </a:r>
          </a:p>
        </p:txBody>
      </p:sp>
      <p:pic>
        <p:nvPicPr>
          <p:cNvPr id="6150" name="Picture 6" descr="paint brush with yellow paint p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700" y="4264012"/>
            <a:ext cx="1570043" cy="17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_llam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_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ll_lleg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l_llav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6" name="ll_llav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l_llev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54"/>
                                        </p:tgtEl>
                                        <p:attrNameLst>
                                          <p:attrName>style.visibility</p:attrName>
                                        </p:attrNameLst>
                                      </p:cBhvr>
                                      <p:to>
                                        <p:strVal val="visible"/>
                                      </p:to>
                                    </p:set>
                                    <p:animEffect transition="in" filter="fade">
                                      <p:cBhvr>
                                        <p:cTn id="48" dur="500"/>
                                        <p:tgtEl>
                                          <p:spTgt spid="6154"/>
                                        </p:tgtEl>
                                      </p:cBhvr>
                                    </p:animEffect>
                                  </p:childTnLst>
                                  <p:subTnLst>
                                    <p:audio>
                                      <p:cMediaNode>
                                        <p:cTn display="0" masterRel="sameClick">
                                          <p:stCondLst>
                                            <p:cond evt="begin" delay="0">
                                              <p:tn val="46"/>
                                            </p:cond>
                                          </p:stCondLst>
                                          <p:endCondLst>
                                            <p:cond evt="onStopAudio" delay="0">
                                              <p:tgtEl>
                                                <p:sldTgt/>
                                              </p:tgtEl>
                                            </p:cond>
                                          </p:endCondLst>
                                        </p:cTn>
                                        <p:tgtEl>
                                          <p:sndTgt r:embed="rId7" name="ll_llev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l_ell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8" name="ll_ell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ll_amarill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fade">
                                      <p:cBhvr>
                                        <p:cTn id="68" dur="500"/>
                                        <p:tgtEl>
                                          <p:spTgt spid="6150"/>
                                        </p:tgtEl>
                                      </p:cBhvr>
                                    </p:animEffect>
                                  </p:childTnLst>
                                  <p:subTnLst>
                                    <p:audio>
                                      <p:cMediaNode>
                                        <p:cTn display="0" masterRel="sameClick">
                                          <p:stCondLst>
                                            <p:cond evt="begin" delay="0">
                                              <p:tn val="66"/>
                                            </p:cond>
                                          </p:stCondLst>
                                          <p:endCondLst>
                                            <p:cond evt="onStopAudio" delay="0">
                                              <p:tgtEl>
                                                <p:sldTgt/>
                                              </p:tgtEl>
                                            </p:cond>
                                          </p:endCondLst>
                                        </p:cTn>
                                        <p:tgtEl>
                                          <p:sndTgt r:embed="rId9" name="ll_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ll</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16013" y="3062452"/>
            <a:ext cx="2588639"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egar</a:t>
            </a:r>
          </a:p>
        </p:txBody>
      </p:sp>
      <p:sp>
        <p:nvSpPr>
          <p:cNvPr id="11" name="TextBox 10"/>
          <p:cNvSpPr txBox="1"/>
          <p:nvPr/>
        </p:nvSpPr>
        <p:spPr>
          <a:xfrm>
            <a:off x="1199319" y="3337161"/>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a:t>
            </a:r>
          </a:p>
        </p:txBody>
      </p:sp>
      <p:sp>
        <p:nvSpPr>
          <p:cNvPr id="8" name="TextBox 7"/>
          <p:cNvSpPr txBox="1"/>
          <p:nvPr/>
        </p:nvSpPr>
        <p:spPr>
          <a:xfrm>
            <a:off x="8731281" y="173345"/>
            <a:ext cx="2336310"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amari</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32636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_llam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l_lleg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ll_llav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ll_llev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ll_ell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ll_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DC67-B305-7748-AC4D-9A888DDE7CE0}"/>
              </a:ext>
            </a:extLst>
          </p:cNvPr>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ll</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16013" y="3062452"/>
            <a:ext cx="2588639"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amar</a:t>
            </a:r>
          </a:p>
        </p:txBody>
      </p:sp>
      <p:sp>
        <p:nvSpPr>
          <p:cNvPr id="9" name="TextBox 8"/>
          <p:cNvSpPr txBox="1"/>
          <p:nvPr/>
        </p:nvSpPr>
        <p:spPr>
          <a:xfrm>
            <a:off x="1185330" y="200559"/>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egar</a:t>
            </a:r>
          </a:p>
        </p:txBody>
      </p:sp>
      <p:sp>
        <p:nvSpPr>
          <p:cNvPr id="11" name="TextBox 10"/>
          <p:cNvSpPr txBox="1"/>
          <p:nvPr/>
        </p:nvSpPr>
        <p:spPr>
          <a:xfrm>
            <a:off x="1185330" y="3362154"/>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a:t>
            </a:r>
          </a:p>
        </p:txBody>
      </p:sp>
      <p:sp>
        <p:nvSpPr>
          <p:cNvPr id="8" name="TextBox 7"/>
          <p:cNvSpPr txBox="1"/>
          <p:nvPr/>
        </p:nvSpPr>
        <p:spPr>
          <a:xfrm>
            <a:off x="8699501" y="200560"/>
            <a:ext cx="2336310"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amari</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5319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884508"/>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l</a:t>
            </a:r>
          </a:p>
        </p:txBody>
      </p:sp>
      <p:pic>
        <p:nvPicPr>
          <p:cNvPr id="5124" name="Picture 4" descr="open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761" y="1161298"/>
            <a:ext cx="5942477" cy="31297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35127" y="4291004"/>
            <a:ext cx="3321743"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l</a:t>
            </a:r>
            <a:r>
              <a:rPr lang="en-GB" sz="12000" dirty="0">
                <a:solidFill>
                  <a:srgbClr val="115076"/>
                </a:solidFill>
                <a:latin typeface="Century Gothic" panose="020B0502020202020204" pitchFamily="34" charset="0"/>
                <a:cs typeface="Calibri" panose="020F0502020204030204" pitchFamily="34" charset="0"/>
              </a:rPr>
              <a:t>ibro</a:t>
            </a:r>
          </a:p>
        </p:txBody>
      </p:sp>
    </p:spTree>
    <p:extLst>
      <p:ext uri="{BB962C8B-B14F-4D97-AF65-F5344CB8AC3E}">
        <p14:creationId xmlns:p14="http://schemas.microsoft.com/office/powerpoint/2010/main" val="15588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_lib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subTnLst>
                                    <p:audio>
                                      <p:cMediaNode>
                                        <p:cTn display="0" masterRel="sameClick">
                                          <p:stCondLst>
                                            <p:cond evt="begin" delay="0">
                                              <p:tn val="15"/>
                                            </p:cond>
                                          </p:stCondLst>
                                          <p:endCondLst>
                                            <p:cond evt="onStopAudio" delay="0">
                                              <p:tgtEl>
                                                <p:sldTgt/>
                                              </p:tgtEl>
                                            </p:cond>
                                          </p:endCondLst>
                                        </p:cTn>
                                        <p:tgtEl>
                                          <p:sndTgt r:embed="rId4" name="l_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122979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5128" y="1892578"/>
            <a:ext cx="3321743"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l</a:t>
            </a:r>
            <a:r>
              <a:rPr lang="en-GB" sz="12000" dirty="0">
                <a:solidFill>
                  <a:srgbClr val="115076"/>
                </a:solidFill>
                <a:latin typeface="Century Gothic" panose="020B0502020202020204" pitchFamily="34" charset="0"/>
                <a:cs typeface="Calibri" panose="020F0502020204030204" pitchFamily="34" charset="0"/>
              </a:rPr>
              <a:t>ibro</a:t>
            </a:r>
          </a:p>
        </p:txBody>
      </p:sp>
    </p:spTree>
    <p:extLst>
      <p:ext uri="{BB962C8B-B14F-4D97-AF65-F5344CB8AC3E}">
        <p14:creationId xmlns:p14="http://schemas.microsoft.com/office/powerpoint/2010/main" val="23166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_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3200" b="1" i="0" u="none" strike="noStrike" kern="0" cap="none" spc="0" normalizeH="0" baseline="0" noProof="0" dirty="0">
            <a:ln>
              <a:noFill/>
            </a:ln>
            <a:solidFill>
              <a:prstClr val="white"/>
            </a:solidFill>
            <a:effectLst/>
            <a:uLnTx/>
            <a:uFillTx/>
            <a:ea typeface="+mn-ea"/>
            <a:cs typeface="+mn-cs"/>
          </a:defRPr>
        </a:defPPr>
      </a:lstStyle>
    </a:spDef>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3826</TotalTime>
  <Words>7541</Words>
  <Application>Microsoft Macintosh PowerPoint</Application>
  <PresentationFormat>Widescreen</PresentationFormat>
  <Paragraphs>996</Paragraphs>
  <Slides>36</Slides>
  <Notes>36</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Arial</vt:lpstr>
      <vt:lpstr>Calibri</vt:lpstr>
      <vt:lpstr>Century Gothic</vt:lpstr>
      <vt:lpstr>Tw Cen MT</vt:lpstr>
      <vt:lpstr>1_Office Theme</vt:lpstr>
      <vt:lpstr>Office Theme</vt:lpstr>
      <vt:lpstr>2_Office Theme</vt:lpstr>
      <vt:lpstr>Saying what people are like today vs in general</vt:lpstr>
      <vt:lpstr>ll </vt:lpstr>
      <vt:lpstr>ll </vt:lpstr>
      <vt:lpstr>ll </vt:lpstr>
      <vt:lpstr>ll</vt:lpstr>
      <vt:lpstr>ll</vt:lpstr>
      <vt:lpstr>ll</vt:lpstr>
      <vt:lpstr>l</vt:lpstr>
      <vt:lpstr>l </vt:lpstr>
      <vt:lpstr>l </vt:lpstr>
      <vt:lpstr>l</vt:lpstr>
      <vt:lpstr>l</vt:lpstr>
      <vt:lpstr>l</vt:lpstr>
      <vt:lpstr>Escucha y completa las frases. </vt:lpstr>
      <vt:lpstr>Escucha y completa las frases. </vt:lpstr>
      <vt:lpstr>¿Cómo se dice en español?</vt:lpstr>
      <vt:lpstr>SER and ESTAR [revisited]</vt:lpstr>
      <vt:lpstr>leer</vt:lpstr>
      <vt:lpstr>SER and ESTAR [revisited]</vt:lpstr>
      <vt:lpstr>Escucha el verbo. ¿Es ‘hoy’ o ‘en general’?</vt:lpstr>
      <vt:lpstr>Escucha otra vez. Escribe la frase en inglés.  </vt:lpstr>
      <vt:lpstr>La entrevista de trabajo</vt:lpstr>
      <vt:lpstr>Un ejemplo</vt:lpstr>
      <vt:lpstr>Los candidatos</vt:lpstr>
      <vt:lpstr>Saying what people do and where/when they do it</vt:lpstr>
      <vt:lpstr>Escucha y escribe las palabras en la columna correcta. Luego, escribe también la palabra en inglés.</vt:lpstr>
      <vt:lpstr>¿Qué es, y cómo es?</vt:lpstr>
      <vt:lpstr>This lesson you will read a text about a Spanish family. Listen to some extracts from it. Who is being referred to?</vt:lpstr>
      <vt:lpstr>Organiza las frases. Trabaja con un compañero.</vt:lpstr>
      <vt:lpstr>La familia López</vt:lpstr>
      <vt:lpstr>Busca la información en el texto sobre Daniel y Lucía.</vt:lpstr>
      <vt:lpstr>Busca la información en el texto sobre Ana y Diego.</vt:lpstr>
      <vt:lpstr>escribir</vt:lpstr>
      <vt:lpstr>escribir</vt:lpstr>
      <vt:lpstr>Escribe 12 frases.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people are like today vs in general</dc:title>
  <dc:creator>Nicholas Avery</dc:creator>
  <cp:lastModifiedBy>Louise Caruso</cp:lastModifiedBy>
  <cp:revision>210</cp:revision>
  <dcterms:created xsi:type="dcterms:W3CDTF">2020-04-07T10:27:29Z</dcterms:created>
  <dcterms:modified xsi:type="dcterms:W3CDTF">2022-05-05T13:40:32Z</dcterms:modified>
</cp:coreProperties>
</file>