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 id="2147483696" r:id="rId3"/>
  </p:sldMasterIdLst>
  <p:notesMasterIdLst>
    <p:notesMasterId r:id="rId12"/>
  </p:notesMasterIdLst>
  <p:sldIdLst>
    <p:sldId id="383" r:id="rId4"/>
    <p:sldId id="269" r:id="rId5"/>
    <p:sldId id="272" r:id="rId6"/>
    <p:sldId id="271" r:id="rId7"/>
    <p:sldId id="274" r:id="rId8"/>
    <p:sldId id="275" r:id="rId9"/>
    <p:sldId id="273" r:id="rId10"/>
    <p:sldId id="38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
      <p:font typeface="Tw Cen MT" panose="020B06020201040206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hyzp5ubtSqGLKGVDCAHg6RTo/u3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16" clrIdx="0">
    <p:extLst>
      <p:ext uri="{19B8F6BF-5375-455C-9EA6-DF929625EA0E}">
        <p15:presenceInfo xmlns:p15="http://schemas.microsoft.com/office/powerpoint/2012/main" userId="Natalie Finlayson" providerId="None"/>
      </p:ext>
    </p:extLst>
  </p:cmAuthor>
  <p:cmAuthor id="2" name="Stephen Owen" initials="SO" lastIdx="18" clrIdx="1">
    <p:extLst>
      <p:ext uri="{19B8F6BF-5375-455C-9EA6-DF929625EA0E}">
        <p15:presenceInfo xmlns:p15="http://schemas.microsoft.com/office/powerpoint/2012/main" userId="Stephen Owen" providerId="None"/>
      </p:ext>
    </p:extLst>
  </p:cmAuthor>
  <p:cmAuthor id="3" name="Emma Marsden" initials="EM" lastIdx="54" clrIdx="2">
    <p:extLst>
      <p:ext uri="{19B8F6BF-5375-455C-9EA6-DF929625EA0E}">
        <p15:presenceInfo xmlns:p15="http://schemas.microsoft.com/office/powerpoint/2012/main" userId="Emma Marsden" providerId="None"/>
      </p:ext>
    </p:extLst>
  </p:cmAuthor>
  <p:cmAuthor id="4" name="Natalie Finlayson" initials="NF [2]" lastIdx="3" clrIdx="3">
    <p:extLst>
      <p:ext uri="{19B8F6BF-5375-455C-9EA6-DF929625EA0E}">
        <p15:presenceInfo xmlns:p15="http://schemas.microsoft.com/office/powerpoint/2012/main" userId="63f56afcdd2336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00"/>
    <a:srgbClr val="FA65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36B53B-AF2B-4ED9-AE7D-DA19A883150E}">
  <a:tblStyle styleId="{7436B53B-AF2B-4ED9-AE7D-DA19A883150E}" styleName="Table_0">
    <a:wholeTbl>
      <a:tcTxStyle b="off" i="off">
        <a:font>
          <a:latin typeface="Century Gothic"/>
          <a:ea typeface="Century Gothic"/>
          <a:cs typeface="Century Gothic"/>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C2DEB4-D931-4B4B-B03F-5F9228FB7861}" styleName="Table_1">
    <a:wholeTbl>
      <a:tcTxStyle b="off" i="off">
        <a:font>
          <a:latin typeface="Century Gothic"/>
          <a:ea typeface="Century Gothic"/>
          <a:cs typeface="Century Gothic"/>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3013" autoAdjust="0"/>
  </p:normalViewPr>
  <p:slideViewPr>
    <p:cSldViewPr snapToGrid="0">
      <p:cViewPr varScale="1">
        <p:scale>
          <a:sx n="60" d="100"/>
          <a:sy n="60" d="100"/>
        </p:scale>
        <p:origin x="1188" y="60"/>
      </p:cViewPr>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85"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9.fntdata"/><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2.fntdata"/><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font" Target="fonts/font11.fntdata"/><Relationship Id="rId82" Type="http://customschemas.google.com/relationships/presentationmetadata" Target="metadata"/><Relationship Id="rId10" Type="http://schemas.openxmlformats.org/officeDocument/2006/relationships/slide" Target="slides/slide7.xml"/><Relationship Id="rId19" Type="http://schemas.openxmlformats.org/officeDocument/2006/relationships/font" Target="fonts/font7.fntdata"/><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796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96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word: gauche [607]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Present the letter and say the</a:t>
            </a:r>
            <a:r>
              <a:rPr lang="en-GB" b="1" dirty="0"/>
              <a:t> [au] </a:t>
            </a:r>
            <a:r>
              <a:rPr lang="en-GB" b="0" dirty="0"/>
              <a:t>sound first, on its own. Students repeat it with you.</a:t>
            </a:r>
            <a:br>
              <a:rPr lang="en-GB" b="0" dirty="0"/>
            </a:br>
            <a:r>
              <a:rPr lang="en-GB" b="0" dirty="0"/>
              <a:t>2. Bring up the word ‘</a:t>
            </a:r>
            <a:r>
              <a:rPr lang="en-GB" b="0" baseline="0" dirty="0"/>
              <a:t>‘</a:t>
            </a:r>
            <a:r>
              <a:rPr lang="en-GB" sz="1200" b="1" baseline="0" dirty="0">
                <a:solidFill>
                  <a:srgbClr val="002060"/>
                </a:solidFill>
                <a:latin typeface="Century Gothic" panose="020B0502020202020204" pitchFamily="34" charset="0"/>
              </a:rPr>
              <a:t>gauche</a:t>
            </a:r>
            <a:r>
              <a:rPr lang="en-GB" sz="1200" b="0" i="0" u="none" strike="noStrike" cap="none" dirty="0">
                <a:solidFill>
                  <a:schemeClr val="tx1"/>
                </a:solidFill>
                <a:latin typeface="Calibri"/>
                <a:ea typeface="Calibri"/>
                <a:cs typeface="Calibri"/>
                <a:sym typeface="Calibri"/>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 possible gesture for this would be to point to</a:t>
            </a:r>
            <a:r>
              <a:rPr lang="en-GB" baseline="0" dirty="0"/>
              <a:t> the students’ left (teacher’s right!) to indicate this direction.</a:t>
            </a:r>
            <a:br>
              <a:rPr lang="en-GB" baseline="0" dirty="0"/>
            </a:br>
            <a:r>
              <a:rPr lang="en-GB" baseline="0" dirty="0"/>
              <a:t>4. Roll back the animations and work through 1-3 again, but this time, dropping your voice completely to listen carefully to the students saying the </a:t>
            </a:r>
            <a:r>
              <a:rPr lang="en-GB" b="1" baseline="0" dirty="0"/>
              <a:t>[</a:t>
            </a:r>
            <a:r>
              <a:rPr lang="en-GB" b="1" dirty="0"/>
              <a:t>au] </a:t>
            </a:r>
            <a:r>
              <a:rPr lang="en-GB" baseline="0" dirty="0"/>
              <a:t>sound, pronouncing </a:t>
            </a:r>
            <a:r>
              <a:rPr lang="en-GB" b="0" dirty="0"/>
              <a:t>‘</a:t>
            </a:r>
            <a:r>
              <a:rPr lang="en-GB" b="1" baseline="0" dirty="0"/>
              <a:t>‘</a:t>
            </a:r>
            <a:r>
              <a:rPr lang="en-GB" sz="1200" b="1" baseline="0" dirty="0">
                <a:solidFill>
                  <a:srgbClr val="002060"/>
                </a:solidFill>
                <a:latin typeface="Century Gothic" panose="020B0502020202020204" pitchFamily="34" charset="0"/>
              </a:rPr>
              <a:t>gauche</a:t>
            </a:r>
            <a:r>
              <a:rPr lang="en-GB" sz="1200" b="0" i="0" u="none" strike="noStrike" cap="none" dirty="0">
                <a:solidFill>
                  <a:schemeClr val="tx1"/>
                </a:solidFill>
                <a:latin typeface="Calibri"/>
                <a:ea typeface="Calibri"/>
                <a:cs typeface="Calibri"/>
                <a:sym typeface="Calibri"/>
              </a:rPr>
              <a:t>”</a:t>
            </a:r>
            <a:r>
              <a:rPr lang="en-GB" sz="1200" b="0" i="0" u="none" strike="noStrike" cap="none" baseline="0" dirty="0">
                <a:solidFill>
                  <a:schemeClr val="tx1"/>
                </a:solidFill>
                <a:latin typeface="Calibri"/>
                <a:ea typeface="Calibri"/>
                <a:cs typeface="Calibri"/>
                <a:sym typeface="Calibri"/>
              </a:rPr>
              <a:t> </a:t>
            </a:r>
            <a:r>
              <a:rPr lang="en-GB" baseline="0" dirty="0"/>
              <a:t>and, if using, doing the gesture.</a:t>
            </a: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9823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word: gauche [607]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186754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word: gauche [607]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can elicit pronunciation by asking ‘</a:t>
            </a:r>
            <a:r>
              <a:rPr lang="en-GB" i="1" baseline="0" dirty="0"/>
              <a:t>Comment </a:t>
            </a:r>
            <a:r>
              <a:rPr lang="en-GB" i="1" baseline="0" dirty="0" err="1"/>
              <a:t>dit</a:t>
            </a:r>
            <a:r>
              <a:rPr lang="en-GB" i="1" baseline="0" dirty="0"/>
              <a:t>-on ‘left’?’</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7190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Recap </a:t>
            </a:r>
            <a:r>
              <a:rPr lang="en-GB" b="1" baseline="0" dirty="0"/>
              <a:t>individual SSC [au]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br>
              <a:rPr lang="en-GB" baseline="0" dirty="0"/>
            </a:br>
            <a:r>
              <a:rPr lang="en-GB" baseline="0" dirty="0"/>
              <a:t>Word frequency rankings (1 is the most common word in French): </a:t>
            </a:r>
            <a:br>
              <a:rPr lang="en-GB" baseline="0" dirty="0"/>
            </a:br>
            <a:r>
              <a:rPr lang="en-GB" b="1" baseline="0" dirty="0"/>
              <a:t>gauche </a:t>
            </a:r>
            <a:r>
              <a:rPr lang="en-GB" baseline="0" dirty="0"/>
              <a:t>[607]; </a:t>
            </a:r>
            <a:r>
              <a:rPr lang="en-GB" b="1" baseline="0" dirty="0" err="1"/>
              <a:t>aussi</a:t>
            </a:r>
            <a:r>
              <a:rPr lang="en-GB" baseline="0" dirty="0"/>
              <a:t> [44]; </a:t>
            </a:r>
            <a:r>
              <a:rPr lang="en-GB" b="1" baseline="0" dirty="0"/>
              <a:t>faux </a:t>
            </a:r>
            <a:r>
              <a:rPr lang="en-GB" b="0" baseline="0" dirty="0"/>
              <a:t>[555]</a:t>
            </a:r>
            <a:r>
              <a:rPr lang="en-GB" baseline="0" dirty="0"/>
              <a:t> </a:t>
            </a:r>
            <a:r>
              <a:rPr lang="en-GB" b="1" baseline="0" dirty="0"/>
              <a:t>photo</a:t>
            </a:r>
            <a:r>
              <a:rPr lang="en-GB" baseline="0" dirty="0"/>
              <a:t> [1412]; </a:t>
            </a:r>
            <a:r>
              <a:rPr lang="en-GB" b="1" baseline="0" dirty="0"/>
              <a:t>beau</a:t>
            </a:r>
            <a:r>
              <a:rPr lang="en-GB" baseline="0" dirty="0"/>
              <a:t> [393]; </a:t>
            </a:r>
            <a:r>
              <a:rPr lang="en-GB" b="1" baseline="0" dirty="0"/>
              <a:t>eau</a:t>
            </a:r>
            <a:r>
              <a:rPr lang="en-GB" baseline="0" dirty="0"/>
              <a:t> [475]</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br>
              <a:rPr lang="en-GB" baseline="0" dirty="0"/>
            </a:b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077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br>
              <a:rPr lang="en-GB" baseline="0" dirty="0"/>
            </a:br>
            <a:br>
              <a:rPr lang="en-GB" baseline="0" dirty="0"/>
            </a:br>
            <a:r>
              <a:rPr lang="en-GB" baseline="0" dirty="0"/>
              <a:t>Word frequency rankings (1 is the most common word in French): </a:t>
            </a:r>
            <a:br>
              <a:rPr lang="en-GB" baseline="0" dirty="0"/>
            </a:br>
            <a:r>
              <a:rPr lang="en-GB" b="1" baseline="0" dirty="0"/>
              <a:t>gauche </a:t>
            </a:r>
            <a:r>
              <a:rPr lang="en-GB" baseline="0" dirty="0"/>
              <a:t>[607]; </a:t>
            </a:r>
            <a:r>
              <a:rPr lang="en-GB" b="1" baseline="0" dirty="0" err="1"/>
              <a:t>aussi</a:t>
            </a:r>
            <a:r>
              <a:rPr lang="en-GB" baseline="0" dirty="0"/>
              <a:t> [44]; </a:t>
            </a:r>
            <a:r>
              <a:rPr lang="en-GB" b="1" baseline="0" dirty="0"/>
              <a:t>faux</a:t>
            </a:r>
            <a:r>
              <a:rPr lang="en-GB" b="0" baseline="0" dirty="0"/>
              <a:t>[555]</a:t>
            </a:r>
            <a:r>
              <a:rPr lang="en-GB" baseline="0" dirty="0"/>
              <a:t> </a:t>
            </a:r>
            <a:r>
              <a:rPr lang="en-GB" b="1" baseline="0" dirty="0"/>
              <a:t>photo</a:t>
            </a:r>
            <a:r>
              <a:rPr lang="en-GB" baseline="0" dirty="0"/>
              <a:t> [1412]; </a:t>
            </a:r>
            <a:r>
              <a:rPr lang="en-GB" b="1" baseline="0" dirty="0"/>
              <a:t>beau</a:t>
            </a:r>
            <a:r>
              <a:rPr lang="en-GB" baseline="0" dirty="0"/>
              <a:t> [393]; </a:t>
            </a:r>
            <a:r>
              <a:rPr lang="en-GB" b="1" baseline="0" dirty="0"/>
              <a:t>eau</a:t>
            </a:r>
            <a:r>
              <a:rPr lang="en-GB" baseline="0" dirty="0"/>
              <a:t> [475]</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br>
              <a:rPr lang="en-GB" baseline="0" dirty="0"/>
            </a:b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0138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can elicit pronunciation by asking </a:t>
            </a:r>
            <a:r>
              <a:rPr lang="en-GB" i="1" baseline="0" dirty="0"/>
              <a:t>Comment </a:t>
            </a:r>
            <a:r>
              <a:rPr lang="en-GB" i="1" baseline="0" dirty="0" err="1"/>
              <a:t>dit</a:t>
            </a:r>
            <a:r>
              <a:rPr lang="en-GB" i="1" baseline="0" dirty="0"/>
              <a:t>-on false, water </a:t>
            </a:r>
            <a:r>
              <a:rPr lang="en-GB" i="0" baseline="0" dirty="0"/>
              <a:t>etc.?</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Word frequency rankings (1 is the most common word in French): </a:t>
            </a:r>
            <a:br>
              <a:rPr lang="en-GB" baseline="0" dirty="0"/>
            </a:br>
            <a:r>
              <a:rPr lang="en-GB" b="1" baseline="0" dirty="0"/>
              <a:t>gauche </a:t>
            </a:r>
            <a:r>
              <a:rPr lang="en-GB" baseline="0" dirty="0"/>
              <a:t>[607]; </a:t>
            </a:r>
            <a:r>
              <a:rPr lang="en-GB" b="1" baseline="0" dirty="0" err="1"/>
              <a:t>aussi</a:t>
            </a:r>
            <a:r>
              <a:rPr lang="en-GB" baseline="0" dirty="0"/>
              <a:t> [44]; </a:t>
            </a:r>
            <a:r>
              <a:rPr lang="en-GB" b="1" baseline="0" dirty="0"/>
              <a:t>faux</a:t>
            </a:r>
            <a:r>
              <a:rPr lang="en-GB" b="0" baseline="0" dirty="0"/>
              <a:t>[555]</a:t>
            </a:r>
            <a:r>
              <a:rPr lang="en-GB" baseline="0" dirty="0"/>
              <a:t> </a:t>
            </a:r>
            <a:r>
              <a:rPr lang="en-GB" b="1" baseline="0" dirty="0"/>
              <a:t>photo</a:t>
            </a:r>
            <a:r>
              <a:rPr lang="en-GB" baseline="0" dirty="0"/>
              <a:t> [1412]; </a:t>
            </a:r>
            <a:r>
              <a:rPr lang="en-GB" b="1" baseline="0" dirty="0"/>
              <a:t>beau</a:t>
            </a:r>
            <a:r>
              <a:rPr lang="en-GB" baseline="0" dirty="0"/>
              <a:t> [393]; </a:t>
            </a:r>
            <a:r>
              <a:rPr lang="en-GB" b="1" baseline="0" dirty="0"/>
              <a:t>eau</a:t>
            </a:r>
            <a:r>
              <a:rPr lang="en-GB" baseline="0" dirty="0"/>
              <a:t> [475]</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br>
              <a:rPr lang="en-GB" baseline="0" dirty="0"/>
            </a:b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1898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5 minutes</a:t>
            </a:r>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Aim: </a:t>
            </a:r>
            <a:r>
              <a:rPr lang="en-GB" b="0" dirty="0"/>
              <a:t>Oral recognition of SSC [au].</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aseline="0" dirty="0">
                <a:solidFill>
                  <a:schemeClr val="accent1">
                    <a:lumMod val="50000"/>
                  </a:schemeClr>
                </a:solidFill>
                <a:latin typeface="Century Gothic" panose="020B0502020202020204" pitchFamily="34" charset="0"/>
              </a:rPr>
              <a:t>The exercise also provides an opportunity to review SFCs (</a:t>
            </a:r>
            <a:r>
              <a:rPr lang="en-GB" sz="1200" i="1" baseline="0" dirty="0">
                <a:solidFill>
                  <a:schemeClr val="accent1">
                    <a:lumMod val="50000"/>
                  </a:schemeClr>
                </a:solidFill>
                <a:latin typeface="Century Gothic" panose="020B0502020202020204" pitchFamily="34" charset="0"/>
              </a:rPr>
              <a:t>Bordeau</a:t>
            </a:r>
            <a:r>
              <a:rPr lang="en-GB" sz="1200" b="1" i="1" baseline="0" dirty="0">
                <a:solidFill>
                  <a:schemeClr val="accent1">
                    <a:lumMod val="50000"/>
                  </a:schemeClr>
                </a:solidFill>
                <a:latin typeface="Century Gothic" panose="020B0502020202020204" pitchFamily="34" charset="0"/>
              </a:rPr>
              <a:t>x</a:t>
            </a:r>
            <a:r>
              <a:rPr lang="en-GB" sz="1200" i="1" baseline="0" dirty="0">
                <a:solidFill>
                  <a:schemeClr val="accent1">
                    <a:lumMod val="50000"/>
                  </a:schemeClr>
                </a:solidFill>
                <a:latin typeface="Century Gothic" panose="020B0502020202020204" pitchFamily="34" charset="0"/>
              </a:rPr>
              <a:t>, Beauvai</a:t>
            </a:r>
            <a:r>
              <a:rPr lang="en-GB" sz="1200" b="1" i="1" baseline="0" dirty="0">
                <a:solidFill>
                  <a:schemeClr val="accent1">
                    <a:lumMod val="50000"/>
                  </a:schemeClr>
                </a:solidFill>
                <a:latin typeface="Century Gothic" panose="020B0502020202020204" pitchFamily="34" charset="0"/>
              </a:rPr>
              <a:t>s</a:t>
            </a:r>
            <a:r>
              <a:rPr lang="en-GB" sz="1200" i="1" baseline="0" dirty="0">
                <a:solidFill>
                  <a:schemeClr val="accent1">
                    <a:lumMod val="50000"/>
                  </a:schemeClr>
                </a:solidFill>
                <a:latin typeface="Century Gothic" panose="020B0502020202020204" pitchFamily="34" charset="0"/>
              </a:rPr>
              <a:t>, </a:t>
            </a:r>
            <a:r>
              <a:rPr lang="en-GB" sz="1200" i="1" dirty="0">
                <a:solidFill>
                  <a:schemeClr val="accent5">
                    <a:lumMod val="50000"/>
                  </a:schemeClr>
                </a:solidFill>
                <a:latin typeface="Century Gothic" panose="020B0502020202020204" pitchFamily="34" charset="0"/>
              </a:rPr>
              <a:t>Orléan</a:t>
            </a:r>
            <a:r>
              <a:rPr lang="en-GB" sz="1200" b="1" i="1" dirty="0">
                <a:solidFill>
                  <a:schemeClr val="accent5">
                    <a:lumMod val="50000"/>
                  </a:schemeClr>
                </a:solidFill>
                <a:latin typeface="Century Gothic" panose="020B0502020202020204" pitchFamily="34" charset="0"/>
              </a:rPr>
              <a:t>s</a:t>
            </a:r>
            <a:r>
              <a:rPr lang="en-GB" sz="1200" i="0" dirty="0">
                <a:solidFill>
                  <a:schemeClr val="accent5">
                    <a:lumMod val="50000"/>
                  </a:schemeClr>
                </a:solidFill>
                <a:latin typeface="Century Gothic" panose="020B0502020202020204" pitchFamily="34" charset="0"/>
              </a:rPr>
              <a:t>) and the previously studied SSCs</a:t>
            </a:r>
            <a:r>
              <a:rPr lang="en-GB" sz="1200" i="0" baseline="0" dirty="0">
                <a:solidFill>
                  <a:schemeClr val="accent5">
                    <a:lumMod val="50000"/>
                  </a:schemeClr>
                </a:solidFill>
                <a:latin typeface="Century Gothic" panose="020B0502020202020204" pitchFamily="34" charset="0"/>
              </a:rPr>
              <a:t> [</a:t>
            </a:r>
            <a:r>
              <a:rPr lang="en-GB" sz="1200" b="0" i="0" u="none" strike="noStrike" cap="none" dirty="0">
                <a:solidFill>
                  <a:schemeClr val="dk1"/>
                </a:solidFill>
                <a:effectLst/>
                <a:latin typeface="Calibri"/>
                <a:ea typeface="Calibri"/>
                <a:cs typeface="Calibri"/>
                <a:sym typeface="Calibri"/>
              </a:rPr>
              <a:t>é]</a:t>
            </a:r>
            <a:r>
              <a:rPr lang="en-GB" sz="1200" b="0" i="0" u="none" strike="noStrike" cap="none" baseline="0" dirty="0">
                <a:solidFill>
                  <a:schemeClr val="dk1"/>
                </a:solidFill>
                <a:effectLst/>
                <a:latin typeface="Calibri"/>
                <a:ea typeface="Calibri"/>
                <a:cs typeface="Calibri"/>
                <a:sym typeface="Calibri"/>
              </a:rPr>
              <a:t> (</a:t>
            </a:r>
            <a:r>
              <a:rPr lang="en-GB" sz="1200" b="0" i="1" u="none" strike="noStrike" cap="none" baseline="0" dirty="0">
                <a:solidFill>
                  <a:schemeClr val="dk1"/>
                </a:solidFill>
                <a:effectLst/>
                <a:latin typeface="Calibri"/>
                <a:ea typeface="Calibri"/>
                <a:cs typeface="Calibri"/>
                <a:sym typeface="Calibri"/>
              </a:rPr>
              <a:t>Orl</a:t>
            </a:r>
            <a:r>
              <a:rPr lang="en-GB" sz="1200" b="1" i="1" u="none" strike="noStrike" cap="none" baseline="0" dirty="0">
                <a:solidFill>
                  <a:schemeClr val="dk1"/>
                </a:solidFill>
                <a:effectLst/>
                <a:latin typeface="Calibri"/>
                <a:ea typeface="Calibri"/>
                <a:cs typeface="Calibri"/>
                <a:sym typeface="Calibri"/>
              </a:rPr>
              <a:t>é</a:t>
            </a:r>
            <a:r>
              <a:rPr lang="en-GB" sz="1200" b="0" i="1" u="none" strike="noStrike" cap="none" baseline="0" dirty="0">
                <a:solidFill>
                  <a:schemeClr val="dk1"/>
                </a:solidFill>
                <a:effectLst/>
                <a:latin typeface="Calibri"/>
                <a:ea typeface="Calibri"/>
                <a:cs typeface="Calibri"/>
                <a:sym typeface="Calibri"/>
              </a:rPr>
              <a:t>ans</a:t>
            </a:r>
            <a:r>
              <a:rPr lang="en-GB" sz="1200" b="0" i="0" u="none" strike="noStrike" cap="none" baseline="0" dirty="0">
                <a:solidFill>
                  <a:schemeClr val="dk1"/>
                </a:solidFill>
                <a:effectLst/>
                <a:latin typeface="Calibri"/>
                <a:ea typeface="Calibri"/>
                <a:cs typeface="Calibri"/>
                <a:sym typeface="Calibri"/>
              </a:rPr>
              <a:t>), [</a:t>
            </a:r>
            <a:r>
              <a:rPr lang="en-GB" sz="1200" b="0" i="0" u="none" strike="noStrike" cap="none" baseline="0" dirty="0" err="1">
                <a:solidFill>
                  <a:schemeClr val="dk1"/>
                </a:solidFill>
                <a:effectLst/>
                <a:latin typeface="Calibri"/>
                <a:ea typeface="Calibri"/>
                <a:cs typeface="Calibri"/>
                <a:sym typeface="Calibri"/>
              </a:rPr>
              <a:t>en</a:t>
            </a:r>
            <a:r>
              <a:rPr lang="en-GB" sz="1200" b="0" i="0" u="none" strike="noStrike" cap="none" baseline="0" dirty="0">
                <a:solidFill>
                  <a:schemeClr val="dk1"/>
                </a:solidFill>
                <a:effectLst/>
                <a:latin typeface="Calibri"/>
                <a:ea typeface="Calibri"/>
                <a:cs typeface="Calibri"/>
                <a:sym typeface="Calibri"/>
              </a:rPr>
              <a:t>] (</a:t>
            </a:r>
            <a:r>
              <a:rPr lang="en-GB" sz="1200" i="1" dirty="0">
                <a:solidFill>
                  <a:schemeClr val="accent5">
                    <a:lumMod val="50000"/>
                  </a:schemeClr>
                </a:solidFill>
                <a:latin typeface="Century Gothic" panose="020B0502020202020204" pitchFamily="34" charset="0"/>
              </a:rPr>
              <a:t>Aix-</a:t>
            </a:r>
            <a:r>
              <a:rPr lang="en-GB" sz="1200" b="1" i="1" dirty="0">
                <a:solidFill>
                  <a:schemeClr val="accent5">
                    <a:lumMod val="50000"/>
                  </a:schemeClr>
                </a:solidFill>
                <a:latin typeface="Century Gothic" panose="020B0502020202020204" pitchFamily="34" charset="0"/>
              </a:rPr>
              <a:t>en</a:t>
            </a:r>
            <a:r>
              <a:rPr lang="en-GB" sz="1200" i="1" dirty="0">
                <a:solidFill>
                  <a:schemeClr val="accent5">
                    <a:lumMod val="50000"/>
                  </a:schemeClr>
                </a:solidFill>
                <a:latin typeface="Century Gothic" panose="020B0502020202020204" pitchFamily="34" charset="0"/>
              </a:rPr>
              <a:t>-Provence</a:t>
            </a:r>
            <a:r>
              <a:rPr lang="en-GB" sz="1200" i="0" dirty="0">
                <a:solidFill>
                  <a:schemeClr val="accent5">
                    <a:lumMod val="50000"/>
                  </a:schemeClr>
                </a:solidFill>
                <a:latin typeface="Century Gothic" panose="020B0502020202020204" pitchFamily="34" charset="0"/>
              </a:rPr>
              <a:t>)</a:t>
            </a:r>
            <a:r>
              <a:rPr lang="en-GB" sz="1200" i="1" baseline="0" dirty="0">
                <a:solidFill>
                  <a:schemeClr val="accent5">
                    <a:lumMod val="50000"/>
                  </a:schemeClr>
                </a:solidFill>
                <a:latin typeface="Century Gothic" panose="020B0502020202020204" pitchFamily="34" charset="0"/>
              </a:rPr>
              <a:t> and </a:t>
            </a:r>
            <a:r>
              <a:rPr lang="en-GB" sz="1200" i="0" baseline="0" dirty="0">
                <a:solidFill>
                  <a:schemeClr val="accent5">
                    <a:lumMod val="50000"/>
                  </a:schemeClr>
                </a:solidFill>
                <a:latin typeface="Century Gothic" panose="020B0502020202020204" pitchFamily="34" charset="0"/>
              </a:rPr>
              <a:t>[ai] (</a:t>
            </a:r>
            <a:r>
              <a:rPr lang="en-GB" sz="1200" b="0" i="1" dirty="0">
                <a:solidFill>
                  <a:schemeClr val="accent5">
                    <a:lumMod val="50000"/>
                  </a:schemeClr>
                </a:solidFill>
                <a:latin typeface="Century Gothic" panose="020B0502020202020204" pitchFamily="34" charset="0"/>
              </a:rPr>
              <a:t>Beauv</a:t>
            </a:r>
            <a:r>
              <a:rPr lang="en-GB" sz="1200" b="1" i="1" dirty="0">
                <a:solidFill>
                  <a:schemeClr val="accent5">
                    <a:lumMod val="50000"/>
                  </a:schemeClr>
                </a:solidFill>
                <a:latin typeface="Century Gothic" panose="020B0502020202020204" pitchFamily="34" charset="0"/>
              </a:rPr>
              <a:t>ai</a:t>
            </a:r>
            <a:r>
              <a:rPr lang="en-GB" sz="1200" b="0" i="1" dirty="0">
                <a:solidFill>
                  <a:schemeClr val="accent5">
                    <a:lumMod val="50000"/>
                  </a:schemeClr>
                </a:solidFill>
                <a:latin typeface="Century Gothic" panose="020B0502020202020204" pitchFamily="34" charset="0"/>
              </a:rPr>
              <a:t>s, </a:t>
            </a:r>
            <a:r>
              <a:rPr lang="en-GB" sz="1200" b="1" i="1" dirty="0">
                <a:solidFill>
                  <a:schemeClr val="accent5">
                    <a:lumMod val="50000"/>
                  </a:schemeClr>
                </a:solidFill>
                <a:latin typeface="Century Gothic" panose="020B0502020202020204" pitchFamily="34" charset="0"/>
              </a:rPr>
              <a:t>Ai</a:t>
            </a:r>
            <a:r>
              <a:rPr lang="en-GB" sz="1200" b="0" i="1" dirty="0">
                <a:solidFill>
                  <a:schemeClr val="accent5">
                    <a:lumMod val="50000"/>
                  </a:schemeClr>
                </a:solidFill>
                <a:latin typeface="Century Gothic" panose="020B0502020202020204" pitchFamily="34" charset="0"/>
              </a:rPr>
              <a:t>x-en-Provence</a:t>
            </a:r>
            <a:r>
              <a:rPr lang="en-GB" sz="1200" b="0" i="0" dirty="0">
                <a:solidFill>
                  <a:schemeClr val="accent5">
                    <a:lumMod val="50000"/>
                  </a:schemeClr>
                </a:solidFill>
                <a:latin typeface="Century Gothic" panose="020B0502020202020204" pitchFamily="34" charset="0"/>
              </a:rPr>
              <a:t>).</a:t>
            </a:r>
            <a:endParaRPr lang="en-GB" sz="1200" baseline="0" dirty="0">
              <a:solidFill>
                <a:schemeClr val="accent1">
                  <a:lumMod val="50000"/>
                </a:schemeClr>
              </a:solidFill>
              <a:latin typeface="Century Gothic" panose="020B0502020202020204" pitchFamily="34" charset="0"/>
            </a:endParaRPr>
          </a:p>
          <a:p>
            <a:pPr marL="0" lvl="0" indent="0" algn="l" rtl="0">
              <a:spcBef>
                <a:spcPts val="0"/>
              </a:spcBef>
              <a:spcAft>
                <a:spcPts val="0"/>
              </a:spcAft>
              <a:buNone/>
            </a:pPr>
            <a:endParaRPr lang="en-GB" sz="1200" b="1" baseline="0" dirty="0">
              <a:solidFill>
                <a:schemeClr val="accent1">
                  <a:lumMod val="50000"/>
                </a:schemeClr>
              </a:solidFill>
              <a:latin typeface="Century Gothic" panose="020B0502020202020204" pitchFamily="34" charset="0"/>
            </a:endParaRPr>
          </a:p>
          <a:p>
            <a:pPr marL="0" lvl="0" indent="0" algn="l" rtl="0">
              <a:spcBef>
                <a:spcPts val="0"/>
              </a:spcBef>
              <a:spcAft>
                <a:spcPts val="0"/>
              </a:spcAft>
              <a:buNone/>
            </a:pPr>
            <a:r>
              <a:rPr lang="en-GB" sz="1200" b="1" baseline="0" dirty="0">
                <a:solidFill>
                  <a:schemeClr val="accent1">
                    <a:lumMod val="50000"/>
                  </a:schemeClr>
                </a:solidFill>
                <a:latin typeface="Century Gothic" panose="020B0502020202020204" pitchFamily="34" charset="0"/>
              </a:rPr>
              <a:t>Procedure: </a:t>
            </a:r>
          </a:p>
          <a:p>
            <a:pPr marL="0" lvl="0" indent="0" algn="l" rtl="0">
              <a:spcBef>
                <a:spcPts val="0"/>
              </a:spcBef>
              <a:spcAft>
                <a:spcPts val="0"/>
              </a:spcAft>
              <a:buNone/>
            </a:pPr>
            <a:r>
              <a:rPr lang="en-GB" sz="1200" i="0" baseline="0" dirty="0">
                <a:solidFill>
                  <a:schemeClr val="accent1">
                    <a:lumMod val="50000"/>
                  </a:schemeClr>
                </a:solidFill>
                <a:latin typeface="Century Gothic" panose="020B0502020202020204" pitchFamily="34" charset="0"/>
              </a:rPr>
              <a:t>1. </a:t>
            </a:r>
            <a:r>
              <a:rPr lang="en-GB" sz="1200" baseline="0" dirty="0">
                <a:solidFill>
                  <a:schemeClr val="accent1">
                    <a:lumMod val="50000"/>
                  </a:schemeClr>
                </a:solidFill>
                <a:latin typeface="Century Gothic" panose="020B0502020202020204" pitchFamily="34" charset="0"/>
              </a:rPr>
              <a:t>The place names are heard on individual number clicks. To allow students to compare the sounds, it</a:t>
            </a:r>
            <a:r>
              <a:rPr lang="en-GB" sz="1200" dirty="0">
                <a:solidFill>
                  <a:schemeClr val="accent1">
                    <a:lumMod val="50000"/>
                  </a:schemeClr>
                </a:solidFill>
                <a:latin typeface="Century Gothic" panose="020B0502020202020204" pitchFamily="34" charset="0"/>
              </a:rPr>
              <a:t> is recommended that </a:t>
            </a:r>
            <a:r>
              <a:rPr lang="en-GB" sz="1200" baseline="0" dirty="0">
                <a:solidFill>
                  <a:schemeClr val="accent1">
                    <a:lumMod val="50000"/>
                  </a:schemeClr>
                </a:solidFill>
                <a:latin typeface="Century Gothic" panose="020B0502020202020204" pitchFamily="34" charset="0"/>
              </a:rPr>
              <a:t>the teacher cycles through the recordings (from 1-8) at least twice.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accent1">
                    <a:lumMod val="50000"/>
                  </a:schemeClr>
                </a:solidFill>
                <a:latin typeface="Century Gothic" panose="020B0502020202020204" pitchFamily="34" charset="0"/>
              </a:rPr>
              <a:t>2. Teacher reveals answers on clicks. Teacher to highlights the fact that some place names, (</a:t>
            </a:r>
            <a:r>
              <a:rPr lang="en-GB" sz="1200" i="1" baseline="0" dirty="0">
                <a:solidFill>
                  <a:schemeClr val="accent1">
                    <a:lumMod val="50000"/>
                  </a:schemeClr>
                </a:solidFill>
                <a:latin typeface="Century Gothic" panose="020B0502020202020204" pitchFamily="34" charset="0"/>
              </a:rPr>
              <a:t>Bordeaux, Monaco</a:t>
            </a:r>
            <a:r>
              <a:rPr lang="en-GB" sz="1200" i="0" baseline="0" dirty="0">
                <a:solidFill>
                  <a:schemeClr val="accent1">
                    <a:lumMod val="50000"/>
                  </a:schemeClr>
                </a:solidFill>
                <a:latin typeface="Century Gothic" panose="020B0502020202020204" pitchFamily="34" charset="0"/>
              </a:rPr>
              <a:t>) </a:t>
            </a:r>
            <a:r>
              <a:rPr lang="en-GB" sz="1200" baseline="0" dirty="0">
                <a:solidFill>
                  <a:schemeClr val="accent1">
                    <a:lumMod val="50000"/>
                  </a:schemeClr>
                </a:solidFill>
                <a:latin typeface="Century Gothic" panose="020B0502020202020204" pitchFamily="34" charset="0"/>
              </a:rPr>
              <a:t>contain both sounds, and that the letter ‘o’ is not always pronounced [au] (this will be explored further in Year 8). Teacher can illustrate this by giving examples of previously encountered words such as </a:t>
            </a:r>
            <a:r>
              <a:rPr lang="en-GB" sz="1200" i="1" baseline="0" dirty="0" err="1">
                <a:solidFill>
                  <a:schemeClr val="accent1">
                    <a:lumMod val="50000"/>
                  </a:schemeClr>
                </a:solidFill>
                <a:latin typeface="Century Gothic" panose="020B0502020202020204" pitchFamily="34" charset="0"/>
              </a:rPr>
              <a:t>m</a:t>
            </a:r>
            <a:r>
              <a:rPr lang="en-GB" sz="1200" b="1" i="1" baseline="0" dirty="0" err="1">
                <a:solidFill>
                  <a:schemeClr val="accent1">
                    <a:lumMod val="50000"/>
                  </a:schemeClr>
                </a:solidFill>
                <a:latin typeface="Century Gothic" panose="020B0502020202020204" pitchFamily="34" charset="0"/>
              </a:rPr>
              <a:t>o</a:t>
            </a:r>
            <a:r>
              <a:rPr lang="en-GB" sz="1200" i="1" baseline="0" dirty="0" err="1">
                <a:solidFill>
                  <a:schemeClr val="accent1">
                    <a:lumMod val="50000"/>
                  </a:schemeClr>
                </a:solidFill>
                <a:latin typeface="Century Gothic" panose="020B0502020202020204" pitchFamily="34" charset="0"/>
              </a:rPr>
              <a:t>dèle</a:t>
            </a:r>
            <a:r>
              <a:rPr lang="en-GB" sz="1200" i="1" baseline="0" dirty="0">
                <a:solidFill>
                  <a:schemeClr val="accent1">
                    <a:lumMod val="50000"/>
                  </a:schemeClr>
                </a:solidFill>
                <a:latin typeface="Century Gothic" panose="020B0502020202020204" pitchFamily="34" charset="0"/>
              </a:rPr>
              <a:t>, éc</a:t>
            </a:r>
            <a:r>
              <a:rPr lang="en-GB" sz="1200" b="1" i="1" baseline="0" dirty="0">
                <a:solidFill>
                  <a:schemeClr val="accent1">
                    <a:lumMod val="50000"/>
                  </a:schemeClr>
                </a:solidFill>
                <a:latin typeface="Century Gothic" panose="020B0502020202020204" pitchFamily="34" charset="0"/>
              </a:rPr>
              <a:t>o</a:t>
            </a:r>
            <a:r>
              <a:rPr lang="en-GB" sz="1200" i="1" baseline="0" dirty="0">
                <a:solidFill>
                  <a:schemeClr val="accent1">
                    <a:lumMod val="50000"/>
                  </a:schemeClr>
                </a:solidFill>
                <a:latin typeface="Century Gothic" panose="020B0502020202020204" pitchFamily="34" charset="0"/>
              </a:rPr>
              <a:t>le, </a:t>
            </a:r>
            <a:r>
              <a:rPr lang="en-GB" sz="1200" b="1" i="1" baseline="0" dirty="0" err="1">
                <a:solidFill>
                  <a:schemeClr val="accent1">
                    <a:lumMod val="50000"/>
                  </a:schemeClr>
                </a:solidFill>
                <a:latin typeface="Century Gothic" panose="020B0502020202020204" pitchFamily="34" charset="0"/>
              </a:rPr>
              <a:t>o</a:t>
            </a:r>
            <a:r>
              <a:rPr lang="en-GB" sz="1200" i="1" baseline="0" dirty="0" err="1">
                <a:solidFill>
                  <a:schemeClr val="accent1">
                    <a:lumMod val="50000"/>
                  </a:schemeClr>
                </a:solidFill>
                <a:latin typeface="Century Gothic" panose="020B0502020202020204" pitchFamily="34" charset="0"/>
              </a:rPr>
              <a:t>rdinateur</a:t>
            </a:r>
            <a:r>
              <a:rPr lang="en-GB" sz="1200" i="1" baseline="0" dirty="0">
                <a:solidFill>
                  <a:schemeClr val="accent1">
                    <a:lumMod val="50000"/>
                  </a:schemeClr>
                </a:solidFill>
                <a:latin typeface="Century Gothic" panose="020B0502020202020204" pitchFamily="34" charset="0"/>
              </a:rPr>
              <a:t> …</a:t>
            </a:r>
            <a:endParaRPr lang="en-GB" sz="1200" baseline="0" dirty="0">
              <a:solidFill>
                <a:schemeClr val="accent1">
                  <a:lumMod val="50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accent1">
                    <a:lumMod val="50000"/>
                  </a:schemeClr>
                </a:solidFill>
                <a:latin typeface="Century Gothic" panose="020B0502020202020204" pitchFamily="34" charset="0"/>
              </a:rPr>
              <a:t>3. Teacher elicits pronunciation by pointing at the word and asking ‘</a:t>
            </a:r>
            <a:r>
              <a:rPr lang="en-GB" sz="1200" i="1" baseline="0" dirty="0">
                <a:solidFill>
                  <a:schemeClr val="accent1">
                    <a:lumMod val="50000"/>
                  </a:schemeClr>
                </a:solidFill>
                <a:latin typeface="Century Gothic" panose="020B0502020202020204" pitchFamily="34" charset="0"/>
              </a:rPr>
              <a:t>Comment </a:t>
            </a:r>
            <a:r>
              <a:rPr lang="en-GB" sz="1200" i="1" baseline="0" dirty="0" err="1">
                <a:solidFill>
                  <a:schemeClr val="accent1">
                    <a:lumMod val="50000"/>
                  </a:schemeClr>
                </a:solidFill>
                <a:latin typeface="Century Gothic" panose="020B0502020202020204" pitchFamily="34" charset="0"/>
              </a:rPr>
              <a:t>dit</a:t>
            </a:r>
            <a:r>
              <a:rPr lang="en-GB" sz="1200" i="1" baseline="0" dirty="0">
                <a:solidFill>
                  <a:schemeClr val="accent1">
                    <a:lumMod val="50000"/>
                  </a:schemeClr>
                </a:solidFill>
                <a:latin typeface="Century Gothic" panose="020B0502020202020204" pitchFamily="34" charset="0"/>
              </a:rPr>
              <a:t>-on </a:t>
            </a:r>
            <a:r>
              <a:rPr lang="en-GB" sz="1200" i="1" baseline="0" dirty="0" err="1">
                <a:solidFill>
                  <a:schemeClr val="accent1">
                    <a:lumMod val="50000"/>
                  </a:schemeClr>
                </a:solidFill>
                <a:latin typeface="Century Gothic" panose="020B0502020202020204" pitchFamily="34" charset="0"/>
              </a:rPr>
              <a:t>num</a:t>
            </a:r>
            <a:r>
              <a:rPr lang="en-GB" sz="1200" b="0" i="1" u="none" strike="noStrike" cap="none" dirty="0" err="1">
                <a:solidFill>
                  <a:schemeClr val="dk1"/>
                </a:solidFill>
                <a:effectLst/>
                <a:latin typeface="Calibri"/>
                <a:ea typeface="Calibri"/>
                <a:cs typeface="Calibri"/>
                <a:sym typeface="Calibri"/>
              </a:rPr>
              <a:t>éro</a:t>
            </a:r>
            <a:r>
              <a:rPr lang="en-GB" sz="1200" b="0" i="1" u="none" strike="noStrike" cap="none" dirty="0">
                <a:solidFill>
                  <a:schemeClr val="dk1"/>
                </a:solidFill>
                <a:effectLst/>
                <a:latin typeface="Calibri"/>
                <a:ea typeface="Calibri"/>
                <a:cs typeface="Calibri"/>
                <a:sym typeface="Calibri"/>
              </a:rPr>
              <a:t> un, deux…</a:t>
            </a:r>
            <a:r>
              <a:rPr lang="en-GB" sz="1200" b="0" i="0" u="none" strike="noStrike" cap="none" dirty="0">
                <a:solidFill>
                  <a:schemeClr val="dk1"/>
                </a:solidFill>
                <a:effectLst/>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baseline="0" dirty="0">
                <a:solidFill>
                  <a:schemeClr val="dk1"/>
                </a:solidFill>
                <a:effectLst/>
                <a:latin typeface="Calibri"/>
                <a:ea typeface="Calibri"/>
                <a:cs typeface="Calibri"/>
                <a:sym typeface="Calibri"/>
              </a:rPr>
              <a:t>4. </a:t>
            </a:r>
            <a:r>
              <a:rPr lang="en-GB" sz="1200" b="0" i="0" u="none" strike="noStrike" cap="none" baseline="0" dirty="0">
                <a:solidFill>
                  <a:schemeClr val="accent1">
                    <a:lumMod val="50000"/>
                  </a:schemeClr>
                </a:solidFill>
                <a:effectLst/>
                <a:latin typeface="Century Gothic" panose="020B0502020202020204" pitchFamily="34" charset="0"/>
                <a:ea typeface="Calibri"/>
                <a:cs typeface="Calibri"/>
                <a:sym typeface="Calibri"/>
              </a:rPr>
              <a:t>T</a:t>
            </a:r>
            <a:r>
              <a:rPr lang="en-GB" sz="1200" baseline="0" dirty="0">
                <a:solidFill>
                  <a:schemeClr val="accent1">
                    <a:lumMod val="50000"/>
                  </a:schemeClr>
                </a:solidFill>
                <a:latin typeface="Century Gothic" panose="020B0502020202020204" pitchFamily="34" charset="0"/>
              </a:rPr>
              <a:t>eacher plays each place name again, and students repeat chorally.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accent1">
                  <a:lumMod val="50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accent1">
                    <a:lumMod val="50000"/>
                  </a:schemeClr>
                </a:solidFill>
                <a:latin typeface="Century Gothic" panose="020B0502020202020204" pitchFamily="34" charset="0"/>
              </a:rPr>
              <a:t>Transcript: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solidFill>
                  <a:schemeClr val="accent1">
                    <a:lumMod val="50000"/>
                  </a:schemeClr>
                </a:solidFill>
                <a:latin typeface="Century Gothic" panose="020B0502020202020204" pitchFamily="34" charset="0"/>
              </a:rPr>
              <a:t>Bordeaux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solidFill>
                  <a:schemeClr val="accent1">
                    <a:lumMod val="50000"/>
                  </a:schemeClr>
                </a:solidFill>
                <a:latin typeface="Century Gothic" panose="020B0502020202020204" pitchFamily="34" charset="0"/>
              </a:rPr>
              <a:t>Grenoble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solidFill>
                  <a:schemeClr val="accent1">
                    <a:lumMod val="50000"/>
                  </a:schemeClr>
                </a:solidFill>
                <a:latin typeface="Century Gothic" panose="020B0502020202020204" pitchFamily="34" charset="0"/>
              </a:rPr>
              <a:t>Corse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solidFill>
                  <a:schemeClr val="accent1">
                    <a:lumMod val="50000"/>
                  </a:schemeClr>
                </a:solidFill>
                <a:latin typeface="Century Gothic" panose="020B0502020202020204" pitchFamily="34" charset="0"/>
              </a:rPr>
              <a:t>Beauvais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solidFill>
                  <a:schemeClr val="accent1">
                    <a:lumMod val="50000"/>
                  </a:schemeClr>
                </a:solidFill>
                <a:latin typeface="Century Gothic" panose="020B0502020202020204" pitchFamily="34" charset="0"/>
              </a:rPr>
              <a:t>Lausanne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solidFill>
                  <a:schemeClr val="accent1">
                    <a:lumMod val="50000"/>
                  </a:schemeClr>
                </a:solidFill>
                <a:latin typeface="Century Gothic" panose="020B0502020202020204" pitchFamily="34" charset="0"/>
              </a:rPr>
              <a:t>Aix-en-Provence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solidFill>
                  <a:schemeClr val="accent1">
                    <a:lumMod val="50000"/>
                  </a:schemeClr>
                </a:solidFill>
                <a:latin typeface="Century Gothic" panose="020B0502020202020204" pitchFamily="34" charset="0"/>
              </a:rPr>
              <a:t>Orléans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baseline="0" dirty="0">
                <a:solidFill>
                  <a:schemeClr val="accent1">
                    <a:lumMod val="50000"/>
                  </a:schemeClr>
                </a:solidFill>
                <a:latin typeface="Century Gothic" panose="020B0502020202020204" pitchFamily="34" charset="0"/>
              </a:rPr>
              <a:t>Monaco</a:t>
            </a:r>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8223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417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10/03/2021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2169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10/03/2021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07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43352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105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6769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5833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1679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77610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10/03/2021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10/03/2021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919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039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10/03/2021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3956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10/03/2021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09520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10/03/2021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9977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336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308958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626756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056897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046773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4926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34997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82882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391686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02102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373322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6857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377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297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7017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13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10/03/2021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6996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10/03/2021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34653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29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24076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10/03/2021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10371913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image" Target="../media/image12.png"/><Relationship Id="rId3" Type="http://schemas.openxmlformats.org/officeDocument/2006/relationships/audio" Target="../media/audio7.wav"/><Relationship Id="rId7" Type="http://schemas.openxmlformats.org/officeDocument/2006/relationships/audio" Target="../media/audio11.wav"/><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audio" Target="../media/audio10.wav"/><Relationship Id="rId11" Type="http://schemas.openxmlformats.org/officeDocument/2006/relationships/image" Target="../media/image10.png"/><Relationship Id="rId5" Type="http://schemas.openxmlformats.org/officeDocument/2006/relationships/audio" Target="../media/audio9.wav"/><Relationship Id="rId10" Type="http://schemas.openxmlformats.org/officeDocument/2006/relationships/audio" Target="../media/audio14.wav"/><Relationship Id="rId4" Type="http://schemas.openxmlformats.org/officeDocument/2006/relationships/audio" Target="../media/audio8.wav"/><Relationship Id="rId9"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1565278-8A7D-FD4E-B5E2-BBF011F70D79}"/>
              </a:ext>
            </a:extLst>
          </p:cNvPr>
          <p:cNvSpPr>
            <a:spLocks noGrp="1"/>
          </p:cNvSpPr>
          <p:nvPr>
            <p:ph type="ctrTitle"/>
          </p:nvPr>
        </p:nvSpPr>
        <p:spPr>
          <a:xfrm>
            <a:off x="138731" y="2095401"/>
            <a:ext cx="8420100" cy="879475"/>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F5B07216-038C-CA4F-81CA-5AF47911D247}"/>
              </a:ext>
            </a:extLst>
          </p:cNvPr>
          <p:cNvSpPr>
            <a:spLocks noGrp="1"/>
          </p:cNvSpPr>
          <p:nvPr>
            <p:ph type="subTitle" idx="1"/>
          </p:nvPr>
        </p:nvSpPr>
        <p:spPr>
          <a:xfrm>
            <a:off x="138731" y="2974876"/>
            <a:ext cx="7026344" cy="665162"/>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[au], [</a:t>
            </a:r>
            <a:r>
              <a:rPr lang="en-GB" sz="3200" dirty="0" err="1">
                <a:solidFill>
                  <a:prstClr val="white"/>
                </a:solidFill>
                <a:latin typeface="Century Gothic" panose="020B0502020202020204" pitchFamily="34" charset="0"/>
              </a:rPr>
              <a:t>eau</a:t>
            </a:r>
            <a:r>
              <a:rPr lang="en-GB" sz="3200" dirty="0">
                <a:solidFill>
                  <a:prstClr val="white"/>
                </a:solidFill>
                <a:latin typeface="Century Gothic" panose="020B0502020202020204" pitchFamily="34" charset="0"/>
              </a:rPr>
              <a:t>], [o] [re-visited]</a:t>
            </a:r>
          </a:p>
          <a:p>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2.1 - Week 3</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spcBef>
                <a:spcPts val="0"/>
              </a:spcBef>
              <a:buClr>
                <a:srgbClr val="FFFFFF"/>
              </a:buClr>
              <a:buSzPts val="1400"/>
            </a:pPr>
            <a:r>
              <a:rPr lang="en-GB" sz="1400" dirty="0">
                <a:solidFill>
                  <a:srgbClr val="FFFFFF"/>
                </a:solidFill>
                <a:latin typeface="Century Gothic"/>
                <a:ea typeface="Century Gothic"/>
                <a:cs typeface="Century Gothic"/>
                <a:sym typeface="Century Gothic"/>
              </a:rPr>
              <a:t>Natalie Finlayson / Emma Marsden / Rachel Hawkes</a:t>
            </a:r>
            <a:br>
              <a:rPr lang="en-GB" sz="1600" dirty="0">
                <a:solidFill>
                  <a:srgbClr val="FFFFFF"/>
                </a:solidFill>
                <a:latin typeface="Century Gothic"/>
                <a:ea typeface="Century Gothic"/>
                <a:cs typeface="Century Gothic"/>
                <a:sym typeface="Century Gothic"/>
              </a:rPr>
            </a:b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10/03/21</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20677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FCD0-1058-B947-98EB-8389472DC43A}"/>
              </a:ext>
            </a:extLst>
          </p:cNvPr>
          <p:cNvSpPr>
            <a:spLocks noGrp="1"/>
          </p:cNvSpPr>
          <p:nvPr>
            <p:ph type="title"/>
          </p:nvPr>
        </p:nvSpPr>
        <p:spPr>
          <a:xfrm>
            <a:off x="105814" y="-1167232"/>
            <a:ext cx="10515600" cy="1325563"/>
          </a:xfrm>
        </p:spPr>
        <p:txBody>
          <a:bodyPr/>
          <a:lstStyle/>
          <a:p>
            <a:pPr lvl="0">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au</a:t>
            </a:r>
            <a:br>
              <a:rPr lang="en-GB" sz="24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345215" y="1945849"/>
            <a:ext cx="37560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[au / eau / o]</a:t>
            </a:r>
          </a:p>
        </p:txBody>
      </p:sp>
      <p:grpSp>
        <p:nvGrpSpPr>
          <p:cNvPr id="13" name="Group 12" descr="two arrow diverging with another arrow highlighting the left option"/>
          <p:cNvGrpSpPr/>
          <p:nvPr/>
        </p:nvGrpSpPr>
        <p:grpSpPr>
          <a:xfrm>
            <a:off x="4667550" y="1597513"/>
            <a:ext cx="2856900" cy="2905322"/>
            <a:chOff x="5064823" y="1196357"/>
            <a:chExt cx="2856900" cy="2905322"/>
          </a:xfrm>
        </p:grpSpPr>
        <p:pic>
          <p:nvPicPr>
            <p:cNvPr id="8" name="Picture 7" descr="two arrow diverging with another arrow highlighting the left option"/>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64823" y="1196357"/>
              <a:ext cx="2856900" cy="2905322"/>
            </a:xfrm>
            <a:prstGeom prst="rect">
              <a:avLst/>
            </a:prstGeom>
          </p:spPr>
        </p:pic>
        <p:cxnSp>
          <p:nvCxnSpPr>
            <p:cNvPr id="9" name="Straight Arrow Connector 8" descr="two arrow diverging with another arrow highlighting the left option"/>
            <p:cNvCxnSpPr/>
            <p:nvPr/>
          </p:nvCxnSpPr>
          <p:spPr>
            <a:xfrm flipH="1" flipV="1">
              <a:off x="5782215" y="2051010"/>
              <a:ext cx="627569" cy="850436"/>
            </a:xfrm>
            <a:prstGeom prst="straightConnector1">
              <a:avLst/>
            </a:prstGeom>
            <a:ln w="76200">
              <a:solidFill>
                <a:srgbClr val="FA65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01108" y="2881870"/>
              <a:ext cx="8676" cy="857516"/>
            </a:xfrm>
            <a:prstGeom prst="line">
              <a:avLst/>
            </a:prstGeom>
            <a:ln w="76200">
              <a:solidFill>
                <a:srgbClr val="FA65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535065" y="4263529"/>
            <a:ext cx="91218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endParaRPr kumimoji="0" lang="en-GB" sz="12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030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gauch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gauch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FCD0-1058-B947-98EB-8389472DC43A}"/>
              </a:ext>
            </a:extLst>
          </p:cNvPr>
          <p:cNvSpPr>
            <a:spLocks noGrp="1"/>
          </p:cNvSpPr>
          <p:nvPr>
            <p:ph type="title"/>
          </p:nvPr>
        </p:nvSpPr>
        <p:spPr>
          <a:xfrm>
            <a:off x="105814" y="-1167232"/>
            <a:ext cx="10515600" cy="1325563"/>
          </a:xfrm>
        </p:spPr>
        <p:txBody>
          <a:bodyPr/>
          <a:lstStyle/>
          <a:p>
            <a:pPr lvl="0">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au</a:t>
            </a:r>
            <a:br>
              <a:rPr lang="en-GB" sz="24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345215" y="1945849"/>
            <a:ext cx="37560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Arial"/>
                <a:sym typeface="Arial"/>
              </a:rPr>
              <a:t>[au / eau / o]</a:t>
            </a:r>
          </a:p>
        </p:txBody>
      </p:sp>
      <p:sp>
        <p:nvSpPr>
          <p:cNvPr id="12" name="TextBox 11"/>
          <p:cNvSpPr txBox="1"/>
          <p:nvPr/>
        </p:nvSpPr>
        <p:spPr>
          <a:xfrm>
            <a:off x="1535065" y="4263529"/>
            <a:ext cx="91218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sym typeface="Arial"/>
              </a:rPr>
              <a:t>g</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sym typeface="Arial"/>
              </a:rPr>
              <a:t>au</a:t>
            </a: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sym typeface="Arial"/>
              </a:rPr>
              <a:t>che</a:t>
            </a:r>
            <a:endParaRPr kumimoji="0" lang="en-GB" sz="12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2518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3" name="gauch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9709-7E4E-3C4C-8A1A-0A5DCBB167C8}"/>
              </a:ext>
            </a:extLst>
          </p:cNvPr>
          <p:cNvSpPr>
            <a:spLocks noGrp="1"/>
          </p:cNvSpPr>
          <p:nvPr>
            <p:ph type="title"/>
          </p:nvPr>
        </p:nvSpPr>
        <p:spPr>
          <a:xfrm>
            <a:off x="141335" y="-1167232"/>
            <a:ext cx="10515600" cy="1325563"/>
          </a:xfrm>
        </p:spPr>
        <p:txBody>
          <a:bodyPr/>
          <a:lstStyle/>
          <a:p>
            <a:pPr lvl="0">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au</a:t>
            </a:r>
            <a:br>
              <a:rPr lang="en-GB" sz="24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345215" y="1945849"/>
            <a:ext cx="37560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[au / eau / o]</a:t>
            </a:r>
          </a:p>
        </p:txBody>
      </p:sp>
      <p:grpSp>
        <p:nvGrpSpPr>
          <p:cNvPr id="13" name="Group 12" descr="two arrow diverging, another arrow pointing to the left route. "/>
          <p:cNvGrpSpPr/>
          <p:nvPr/>
        </p:nvGrpSpPr>
        <p:grpSpPr>
          <a:xfrm>
            <a:off x="4667550" y="1597513"/>
            <a:ext cx="2856900" cy="2905322"/>
            <a:chOff x="5064823" y="1196357"/>
            <a:chExt cx="2856900" cy="2905322"/>
          </a:xfrm>
        </p:grpSpPr>
        <p:pic>
          <p:nvPicPr>
            <p:cNvPr id="8" name="Picture 7" descr="two arrow diverging, another arrow pointing to the left route. "/>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64823" y="1196357"/>
              <a:ext cx="2856900" cy="2905322"/>
            </a:xfrm>
            <a:prstGeom prst="rect">
              <a:avLst/>
            </a:prstGeom>
          </p:spPr>
        </p:pic>
        <p:cxnSp>
          <p:nvCxnSpPr>
            <p:cNvPr id="9" name="Straight Arrow Connector 8"/>
            <p:cNvCxnSpPr/>
            <p:nvPr/>
          </p:nvCxnSpPr>
          <p:spPr>
            <a:xfrm flipH="1" flipV="1">
              <a:off x="5782215" y="2051010"/>
              <a:ext cx="627569" cy="850436"/>
            </a:xfrm>
            <a:prstGeom prst="straightConnector1">
              <a:avLst/>
            </a:prstGeom>
            <a:ln w="76200">
              <a:solidFill>
                <a:srgbClr val="FA65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01108" y="2881870"/>
              <a:ext cx="8676" cy="857516"/>
            </a:xfrm>
            <a:prstGeom prst="line">
              <a:avLst/>
            </a:prstGeom>
            <a:ln w="76200">
              <a:solidFill>
                <a:srgbClr val="FA65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535065" y="4263529"/>
            <a:ext cx="91218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endParaRPr kumimoji="0" lang="en-GB" sz="12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94570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73323" y="122612"/>
            <a:ext cx="10515600" cy="1325563"/>
          </a:xfrm>
        </p:spPr>
        <p:txBody>
          <a:bodyPr>
            <a:normAutofit fontScale="90000"/>
          </a:bodyPr>
          <a:lstStyle/>
          <a:p>
            <a:pPr algn="ctr"/>
            <a:r>
              <a:rPr lang="en-GB" sz="13300" b="1" dirty="0">
                <a:solidFill>
                  <a:srgbClr val="115076"/>
                </a:solidFill>
                <a:cs typeface="Calibri" panose="020F0502020204030204" pitchFamily="34" charset="0"/>
              </a:rPr>
              <a:t>au</a:t>
            </a:r>
            <a:br>
              <a:rPr lang="en-GB" sz="9600" b="1" dirty="0">
                <a:solidFill>
                  <a:srgbClr val="115076"/>
                </a:solidFill>
                <a:cs typeface="Calibri" panose="020F0502020204030204" pitchFamily="34" charset="0"/>
              </a:rPr>
            </a:br>
            <a:endParaRPr lang="en-GB" dirty="0"/>
          </a:p>
        </p:txBody>
      </p:sp>
      <p:sp>
        <p:nvSpPr>
          <p:cNvPr id="25" name="TextBox 24"/>
          <p:cNvSpPr txBox="1"/>
          <p:nvPr/>
        </p:nvSpPr>
        <p:spPr>
          <a:xfrm>
            <a:off x="4216400" y="979154"/>
            <a:ext cx="3756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[au / eau / o]</a:t>
            </a:r>
          </a:p>
        </p:txBody>
      </p:sp>
      <p:sp>
        <p:nvSpPr>
          <p:cNvPr id="2" name="Rounded Rectangle 1" descr="rectangle"/>
          <p:cNvSpPr/>
          <p:nvPr/>
        </p:nvSpPr>
        <p:spPr>
          <a:xfrm>
            <a:off x="4278804" y="1553279"/>
            <a:ext cx="3634392" cy="343339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35" name="Group 34" descr="split arrow pointing to the left"/>
          <p:cNvGrpSpPr/>
          <p:nvPr/>
        </p:nvGrpSpPr>
        <p:grpSpPr>
          <a:xfrm>
            <a:off x="5174520" y="1873069"/>
            <a:ext cx="1862415" cy="2037271"/>
            <a:chOff x="5075098" y="1923905"/>
            <a:chExt cx="2089010" cy="2124417"/>
          </a:xfrm>
        </p:grpSpPr>
        <p:pic>
          <p:nvPicPr>
            <p:cNvPr id="10" name="Picture 9" descr="split arrow pointing to the left"/>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75098" y="1923905"/>
              <a:ext cx="2089010" cy="2124417"/>
            </a:xfrm>
            <a:prstGeom prst="rect">
              <a:avLst/>
            </a:prstGeom>
          </p:spPr>
        </p:pic>
        <p:cxnSp>
          <p:nvCxnSpPr>
            <p:cNvPr id="27" name="Straight Arrow Connector 26"/>
            <p:cNvCxnSpPr/>
            <p:nvPr/>
          </p:nvCxnSpPr>
          <p:spPr>
            <a:xfrm flipH="1" flipV="1">
              <a:off x="5478705" y="2406836"/>
              <a:ext cx="627569" cy="850436"/>
            </a:xfrm>
            <a:prstGeom prst="straightConnector1">
              <a:avLst/>
            </a:prstGeom>
            <a:ln w="76200">
              <a:solidFill>
                <a:srgbClr val="FA65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0" y="3227951"/>
              <a:ext cx="23603" cy="627029"/>
            </a:xfrm>
            <a:prstGeom prst="line">
              <a:avLst/>
            </a:prstGeom>
            <a:ln w="76200">
              <a:solidFill>
                <a:srgbClr val="FA65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364783" y="3855617"/>
            <a:ext cx="34624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endParaRPr kumimoji="0" lang="en-GB" sz="6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432004" y="527794"/>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x</a:t>
            </a:r>
          </a:p>
        </p:txBody>
      </p:sp>
      <p:pic>
        <p:nvPicPr>
          <p:cNvPr id="8" name="Picture 7" descr="red cros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4237" y="1553279"/>
            <a:ext cx="1422921" cy="1622770"/>
          </a:xfrm>
          <a:prstGeom prst="rect">
            <a:avLst/>
          </a:prstGeom>
        </p:spPr>
      </p:pic>
      <p:sp>
        <p:nvSpPr>
          <p:cNvPr id="18" name="TextBox 17"/>
          <p:cNvSpPr txBox="1"/>
          <p:nvPr/>
        </p:nvSpPr>
        <p:spPr>
          <a:xfrm>
            <a:off x="208638" y="3453355"/>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pic>
        <p:nvPicPr>
          <p:cNvPr id="5" name="Picture 4" descr="beautiful day with a su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2900" y="4330143"/>
            <a:ext cx="1725425" cy="1820262"/>
          </a:xfrm>
          <a:prstGeom prst="rect">
            <a:avLst/>
          </a:prstGeom>
        </p:spPr>
      </p:pic>
      <p:sp>
        <p:nvSpPr>
          <p:cNvPr id="15" name="TextBox 14"/>
          <p:cNvSpPr txBox="1"/>
          <p:nvPr/>
        </p:nvSpPr>
        <p:spPr>
          <a:xfrm>
            <a:off x="4579145" y="4881131"/>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ssi</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5166636" y="5630726"/>
            <a:ext cx="18556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[also]</a:t>
            </a:r>
          </a:p>
        </p:txBody>
      </p:sp>
      <p:sp>
        <p:nvSpPr>
          <p:cNvPr id="20" name="TextBox 19"/>
          <p:cNvSpPr txBox="1"/>
          <p:nvPr/>
        </p:nvSpPr>
        <p:spPr>
          <a:xfrm>
            <a:off x="8635793" y="432512"/>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ph</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3" name="Picture 2" descr="photograph of a tre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60769" y="1357798"/>
            <a:ext cx="2138476" cy="2013732"/>
          </a:xfrm>
          <a:prstGeom prst="rect">
            <a:avLst/>
          </a:prstGeom>
        </p:spPr>
      </p:pic>
      <p:sp>
        <p:nvSpPr>
          <p:cNvPr id="21" name="TextBox 20"/>
          <p:cNvSpPr txBox="1"/>
          <p:nvPr/>
        </p:nvSpPr>
        <p:spPr>
          <a:xfrm>
            <a:off x="7890595" y="3528036"/>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pic>
        <p:nvPicPr>
          <p:cNvPr id="9" name="Picture 8" descr="water droplet"/>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87166" y="4398074"/>
            <a:ext cx="1109142" cy="1633364"/>
          </a:xfrm>
          <a:prstGeom prst="rect">
            <a:avLst/>
          </a:prstGeom>
        </p:spPr>
      </p:pic>
    </p:spTree>
    <p:extLst>
      <p:ext uri="{BB962C8B-B14F-4D97-AF65-F5344CB8AC3E}">
        <p14:creationId xmlns:p14="http://schemas.microsoft.com/office/powerpoint/2010/main" val="176136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3" name="gauch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4" name="faux.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subTnLst>
                                    <p:audio>
                                      <p:cMediaNode>
                                        <p:cTn display="0" masterRel="sameClick">
                                          <p:stCondLst>
                                            <p:cond evt="begin" delay="0">
                                              <p:tn val="31"/>
                                            </p:cond>
                                          </p:stCondLst>
                                          <p:endCondLst>
                                            <p:cond evt="onStopAudio" delay="0">
                                              <p:tgtEl>
                                                <p:sldTgt/>
                                              </p:tgtEl>
                                            </p:cond>
                                          </p:endCondLst>
                                        </p:cTn>
                                        <p:tgtEl>
                                          <p:sndTgt r:embed="rId5" name="photo.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subTnLst>
                                    <p:audio>
                                      <p:cMediaNode>
                                        <p:cTn display="0" masterRel="sameClick">
                                          <p:stCondLst>
                                            <p:cond evt="begin" delay="0">
                                              <p:tn val="41"/>
                                            </p:cond>
                                          </p:stCondLst>
                                          <p:endCondLst>
                                            <p:cond evt="onStopAudio" delay="0">
                                              <p:tgtEl>
                                                <p:sldTgt/>
                                              </p:tgtEl>
                                            </p:cond>
                                          </p:endCondLst>
                                        </p:cTn>
                                        <p:tgtEl>
                                          <p:sndTgt r:embed="rId6" name="beau.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subTnLst>
                                    <p:audio>
                                      <p:cMediaNode>
                                        <p:cTn display="0" masterRel="sameClick">
                                          <p:stCondLst>
                                            <p:cond evt="begin" delay="0">
                                              <p:tn val="51"/>
                                            </p:cond>
                                          </p:stCondLst>
                                          <p:endCondLst>
                                            <p:cond evt="onStopAudio" delay="0">
                                              <p:tgtEl>
                                                <p:sldTgt/>
                                              </p:tgtEl>
                                            </p:cond>
                                          </p:endCondLst>
                                        </p:cTn>
                                        <p:tgtEl>
                                          <p:sndTgt r:embed="rId7" name="aussi.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subTnLst>
                                    <p:audio>
                                      <p:cMediaNode>
                                        <p:cTn display="0" masterRel="sameClick">
                                          <p:stCondLst>
                                            <p:cond evt="begin" delay="0">
                                              <p:tn val="61"/>
                                            </p:cond>
                                          </p:stCondLst>
                                          <p:endCondLst>
                                            <p:cond evt="onStopAudio" delay="0">
                                              <p:tgtEl>
                                                <p:sldTgt/>
                                              </p:tgtEl>
                                            </p:cond>
                                          </p:endCondLst>
                                        </p:cTn>
                                        <p:tgtEl>
                                          <p:sndTgt r:embed="rId8" name="eau.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12" grpId="0"/>
      <p:bldP spid="7" grpId="0"/>
      <p:bldP spid="18" grpId="0"/>
      <p:bldP spid="15" grpId="0"/>
      <p:bldP spid="6"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3323" y="114574"/>
            <a:ext cx="10515600" cy="1325563"/>
          </a:xfrm>
        </p:spPr>
        <p:txBody>
          <a:bodyPr>
            <a:normAutofit fontScale="90000"/>
          </a:bodyPr>
          <a:lstStyle/>
          <a:p>
            <a:pPr algn="ctr"/>
            <a:r>
              <a:rPr lang="en-GB" sz="13300" b="1" dirty="0">
                <a:solidFill>
                  <a:srgbClr val="115076"/>
                </a:solidFill>
                <a:cs typeface="Calibri" panose="020F0502020204030204" pitchFamily="34" charset="0"/>
              </a:rPr>
              <a:t>au</a:t>
            </a:r>
            <a:br>
              <a:rPr lang="en-GB" sz="9600" b="1" dirty="0">
                <a:solidFill>
                  <a:srgbClr val="115076"/>
                </a:solidFill>
                <a:cs typeface="Calibri" panose="020F0502020204030204" pitchFamily="34" charset="0"/>
              </a:rPr>
            </a:br>
            <a:endParaRPr lang="en-GB" dirty="0"/>
          </a:p>
        </p:txBody>
      </p:sp>
      <p:sp>
        <p:nvSpPr>
          <p:cNvPr id="25" name="TextBox 24"/>
          <p:cNvSpPr txBox="1"/>
          <p:nvPr/>
        </p:nvSpPr>
        <p:spPr>
          <a:xfrm>
            <a:off x="4216400" y="979154"/>
            <a:ext cx="3756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[au / eau / o]</a:t>
            </a:r>
          </a:p>
        </p:txBody>
      </p:sp>
      <p:sp>
        <p:nvSpPr>
          <p:cNvPr id="2" name="Rounded Rectangle 1" descr="rectangle"/>
          <p:cNvSpPr/>
          <p:nvPr/>
        </p:nvSpPr>
        <p:spPr>
          <a:xfrm>
            <a:off x="4278804" y="1553279"/>
            <a:ext cx="3634392" cy="343339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extBox 11"/>
          <p:cNvSpPr txBox="1"/>
          <p:nvPr/>
        </p:nvSpPr>
        <p:spPr>
          <a:xfrm>
            <a:off x="4364783" y="3855617"/>
            <a:ext cx="34624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endParaRPr kumimoji="0" lang="en-GB" sz="6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432004" y="527794"/>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x</a:t>
            </a:r>
          </a:p>
        </p:txBody>
      </p:sp>
      <p:sp>
        <p:nvSpPr>
          <p:cNvPr id="18" name="TextBox 17"/>
          <p:cNvSpPr txBox="1"/>
          <p:nvPr/>
        </p:nvSpPr>
        <p:spPr>
          <a:xfrm>
            <a:off x="208638" y="3453355"/>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sp>
        <p:nvSpPr>
          <p:cNvPr id="15" name="TextBox 14"/>
          <p:cNvSpPr txBox="1"/>
          <p:nvPr/>
        </p:nvSpPr>
        <p:spPr>
          <a:xfrm>
            <a:off x="4579145" y="4881131"/>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ssi</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0" name="TextBox 19"/>
          <p:cNvSpPr txBox="1"/>
          <p:nvPr/>
        </p:nvSpPr>
        <p:spPr>
          <a:xfrm>
            <a:off x="8635793" y="432512"/>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ph</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1" name="TextBox 20"/>
          <p:cNvSpPr txBox="1"/>
          <p:nvPr/>
        </p:nvSpPr>
        <p:spPr>
          <a:xfrm>
            <a:off x="7890595" y="3528036"/>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spTree>
    <p:extLst>
      <p:ext uri="{BB962C8B-B14F-4D97-AF65-F5344CB8AC3E}">
        <p14:creationId xmlns:p14="http://schemas.microsoft.com/office/powerpoint/2010/main" val="21294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3" name="faux.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subTnLst>
                                    <p:audio>
                                      <p:cMediaNode>
                                        <p:cTn display="0" masterRel="sameClick">
                                          <p:stCondLst>
                                            <p:cond evt="begin" delay="0">
                                              <p:tn val="21"/>
                                            </p:cond>
                                          </p:stCondLst>
                                          <p:endCondLst>
                                            <p:cond evt="onStopAudio" delay="0">
                                              <p:tgtEl>
                                                <p:sldTgt/>
                                              </p:tgtEl>
                                            </p:cond>
                                          </p:endCondLst>
                                        </p:cTn>
                                        <p:tgtEl>
                                          <p:sndTgt r:embed="rId4" name="photo.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5" name="beau.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6" name="aussi.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subTnLst>
                                    <p:audio>
                                      <p:cMediaNode>
                                        <p:cTn display="0" masterRel="sameClick">
                                          <p:stCondLst>
                                            <p:cond evt="begin" delay="0">
                                              <p:tn val="36"/>
                                            </p:cond>
                                          </p:stCondLst>
                                          <p:endCondLst>
                                            <p:cond evt="onStopAudio" delay="0">
                                              <p:tgtEl>
                                                <p:sldTgt/>
                                              </p:tgtEl>
                                            </p:cond>
                                          </p:endCondLst>
                                        </p:cTn>
                                        <p:tgtEl>
                                          <p:sndTgt r:embed="rId7" name="ea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12" grpId="0"/>
      <p:bldP spid="7" grpId="0"/>
      <p:bldP spid="18" grpId="0"/>
      <p:bldP spid="15"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5A28163-5365-7C40-ACFD-B4BD4A3D6B2B}"/>
              </a:ext>
            </a:extLst>
          </p:cNvPr>
          <p:cNvSpPr>
            <a:spLocks noGrp="1"/>
          </p:cNvSpPr>
          <p:nvPr>
            <p:ph type="title"/>
          </p:nvPr>
        </p:nvSpPr>
        <p:spPr>
          <a:xfrm>
            <a:off x="773323" y="160151"/>
            <a:ext cx="10515600" cy="1325563"/>
          </a:xfrm>
        </p:spPr>
        <p:txBody>
          <a:bodyPr>
            <a:normAutofit fontScale="90000"/>
          </a:bodyPr>
          <a:lstStyle/>
          <a:p>
            <a:pPr algn="ctr"/>
            <a:r>
              <a:rPr lang="en-GB" sz="13300" b="1" dirty="0">
                <a:solidFill>
                  <a:srgbClr val="115076"/>
                </a:solidFill>
                <a:cs typeface="Calibri" panose="020F0502020204030204" pitchFamily="34" charset="0"/>
              </a:rPr>
              <a:t>au</a:t>
            </a:r>
            <a:br>
              <a:rPr lang="en-GB" sz="9600" b="1" dirty="0">
                <a:solidFill>
                  <a:srgbClr val="115076"/>
                </a:solidFill>
                <a:cs typeface="Calibri" panose="020F0502020204030204" pitchFamily="34" charset="0"/>
              </a:rPr>
            </a:br>
            <a:endParaRPr lang="en-US" dirty="0"/>
          </a:p>
        </p:txBody>
      </p:sp>
      <p:sp>
        <p:nvSpPr>
          <p:cNvPr id="25" name="TextBox 24"/>
          <p:cNvSpPr txBox="1"/>
          <p:nvPr/>
        </p:nvSpPr>
        <p:spPr>
          <a:xfrm>
            <a:off x="4216400" y="979154"/>
            <a:ext cx="3756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[au / eau / o]</a:t>
            </a:r>
          </a:p>
        </p:txBody>
      </p:sp>
      <p:sp>
        <p:nvSpPr>
          <p:cNvPr id="2" name="Rounded Rectangle 1" descr="rectangle">
            <a:extLst>
              <a:ext uri="{C183D7F6-B498-43B3-948B-1728B52AA6E4}">
                <adec:decorative xmlns:adec="http://schemas.microsoft.com/office/drawing/2017/decorative" val="1"/>
              </a:ext>
            </a:extLst>
          </p:cNvPr>
          <p:cNvSpPr/>
          <p:nvPr/>
        </p:nvSpPr>
        <p:spPr>
          <a:xfrm>
            <a:off x="4278804" y="1553279"/>
            <a:ext cx="3634392" cy="343339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35" name="Group 34" descr="split arrow pointing to the left"/>
          <p:cNvGrpSpPr/>
          <p:nvPr/>
        </p:nvGrpSpPr>
        <p:grpSpPr>
          <a:xfrm>
            <a:off x="5174520" y="1873069"/>
            <a:ext cx="1862415" cy="2037271"/>
            <a:chOff x="5075098" y="1923905"/>
            <a:chExt cx="2089010" cy="2124417"/>
          </a:xfrm>
        </p:grpSpPr>
        <p:pic>
          <p:nvPicPr>
            <p:cNvPr id="10" name="Picture 9" descr="split arrow "/>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75098" y="1923905"/>
              <a:ext cx="2089010" cy="2124417"/>
            </a:xfrm>
            <a:prstGeom prst="rect">
              <a:avLst/>
            </a:prstGeom>
          </p:spPr>
        </p:pic>
        <p:cxnSp>
          <p:nvCxnSpPr>
            <p:cNvPr id="27" name="Straight Arrow Connector 26"/>
            <p:cNvCxnSpPr/>
            <p:nvPr/>
          </p:nvCxnSpPr>
          <p:spPr>
            <a:xfrm flipH="1" flipV="1">
              <a:off x="5478705" y="2406836"/>
              <a:ext cx="627569" cy="850436"/>
            </a:xfrm>
            <a:prstGeom prst="straightConnector1">
              <a:avLst/>
            </a:prstGeom>
            <a:ln w="76200">
              <a:solidFill>
                <a:srgbClr val="FA65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0" y="3227951"/>
              <a:ext cx="23603" cy="627029"/>
            </a:xfrm>
            <a:prstGeom prst="line">
              <a:avLst/>
            </a:prstGeom>
            <a:ln w="76200">
              <a:solidFill>
                <a:srgbClr val="FA65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364783" y="3855617"/>
            <a:ext cx="34624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che</a:t>
            </a:r>
            <a:endParaRPr kumimoji="0" lang="en-GB" sz="6000" b="1" i="0" u="none" strike="noStrike" kern="1200" cap="none" spc="0" normalizeH="0" baseline="0" noProof="0" dirty="0">
              <a:ln>
                <a:noFill/>
              </a:ln>
              <a:solidFill>
                <a:srgbClr val="7030A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432004" y="527794"/>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x</a:t>
            </a:r>
          </a:p>
        </p:txBody>
      </p:sp>
      <p:pic>
        <p:nvPicPr>
          <p:cNvPr id="8" name="Picture 7" descr="red cro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144" y="1500852"/>
            <a:ext cx="1422921" cy="1622770"/>
          </a:xfrm>
          <a:prstGeom prst="rect">
            <a:avLst/>
          </a:prstGeom>
        </p:spPr>
      </p:pic>
      <p:sp>
        <p:nvSpPr>
          <p:cNvPr id="18" name="TextBox 17"/>
          <p:cNvSpPr txBox="1"/>
          <p:nvPr/>
        </p:nvSpPr>
        <p:spPr>
          <a:xfrm>
            <a:off x="208638" y="3453355"/>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pic>
        <p:nvPicPr>
          <p:cNvPr id="5" name="Picture 4" descr="beautiful day with a su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900" y="4330143"/>
            <a:ext cx="1725425" cy="1820262"/>
          </a:xfrm>
          <a:prstGeom prst="rect">
            <a:avLst/>
          </a:prstGeom>
        </p:spPr>
      </p:pic>
      <p:sp>
        <p:nvSpPr>
          <p:cNvPr id="15" name="TextBox 14"/>
          <p:cNvSpPr txBox="1"/>
          <p:nvPr/>
        </p:nvSpPr>
        <p:spPr>
          <a:xfrm>
            <a:off x="4579145" y="4881131"/>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au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ssi</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5166636" y="5630726"/>
            <a:ext cx="18556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[also]</a:t>
            </a:r>
          </a:p>
        </p:txBody>
      </p:sp>
      <p:sp>
        <p:nvSpPr>
          <p:cNvPr id="20" name="TextBox 19"/>
          <p:cNvSpPr txBox="1"/>
          <p:nvPr/>
        </p:nvSpPr>
        <p:spPr>
          <a:xfrm>
            <a:off x="8635793" y="432512"/>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ph</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3" name="Picture 2" descr="photograph of a tre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0769" y="1357798"/>
            <a:ext cx="2138476" cy="2013732"/>
          </a:xfrm>
          <a:prstGeom prst="rect">
            <a:avLst/>
          </a:prstGeom>
        </p:spPr>
      </p:pic>
      <p:sp>
        <p:nvSpPr>
          <p:cNvPr id="21" name="TextBox 20"/>
          <p:cNvSpPr txBox="1"/>
          <p:nvPr/>
        </p:nvSpPr>
        <p:spPr>
          <a:xfrm>
            <a:off x="7890595" y="3528036"/>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eau</a:t>
            </a:r>
          </a:p>
        </p:txBody>
      </p:sp>
      <p:pic>
        <p:nvPicPr>
          <p:cNvPr id="9" name="Picture 8" descr="water drople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4842" y="4423592"/>
            <a:ext cx="1109142" cy="1633364"/>
          </a:xfrm>
          <a:prstGeom prst="rect">
            <a:avLst/>
          </a:prstGeom>
        </p:spPr>
      </p:pic>
    </p:spTree>
    <p:extLst>
      <p:ext uri="{BB962C8B-B14F-4D97-AF65-F5344CB8AC3E}">
        <p14:creationId xmlns:p14="http://schemas.microsoft.com/office/powerpoint/2010/main" val="24667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animBg="1"/>
      <p:bldP spid="12" grpId="0"/>
      <p:bldP spid="7" grpId="0"/>
      <p:bldP spid="18" grpId="0"/>
      <p:bldP spid="15" grpId="0"/>
      <p:bldP spid="6"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4" name="Table 3"/>
          <p:cNvGraphicFramePr>
            <a:graphicFrameLocks noGrp="1"/>
          </p:cNvGraphicFramePr>
          <p:nvPr/>
        </p:nvGraphicFramePr>
        <p:xfrm>
          <a:off x="1766743" y="2034736"/>
          <a:ext cx="8128000" cy="4069035"/>
        </p:xfrm>
        <a:graphic>
          <a:graphicData uri="http://schemas.openxmlformats.org/drawingml/2006/table">
            <a:tbl>
              <a:tblPr firstRow="1" bandRow="1">
                <a:tableStyleId>{7436B53B-AF2B-4ED9-AE7D-DA19A883150E}</a:tableStyleId>
              </a:tblPr>
              <a:tblGrid>
                <a:gridCol w="900784">
                  <a:extLst>
                    <a:ext uri="{9D8B030D-6E8A-4147-A177-3AD203B41FA5}">
                      <a16:colId xmlns:a16="http://schemas.microsoft.com/office/drawing/2014/main" val="1118016199"/>
                    </a:ext>
                  </a:extLst>
                </a:gridCol>
                <a:gridCol w="3823854">
                  <a:extLst>
                    <a:ext uri="{9D8B030D-6E8A-4147-A177-3AD203B41FA5}">
                      <a16:colId xmlns:a16="http://schemas.microsoft.com/office/drawing/2014/main" val="4203655257"/>
                    </a:ext>
                  </a:extLst>
                </a:gridCol>
                <a:gridCol w="1701681">
                  <a:extLst>
                    <a:ext uri="{9D8B030D-6E8A-4147-A177-3AD203B41FA5}">
                      <a16:colId xmlns:a16="http://schemas.microsoft.com/office/drawing/2014/main" val="2905538644"/>
                    </a:ext>
                  </a:extLst>
                </a:gridCol>
                <a:gridCol w="1701681">
                  <a:extLst>
                    <a:ext uri="{9D8B030D-6E8A-4147-A177-3AD203B41FA5}">
                      <a16:colId xmlns:a16="http://schemas.microsoft.com/office/drawing/2014/main" val="1948756583"/>
                    </a:ext>
                  </a:extLst>
                </a:gridCol>
              </a:tblGrid>
              <a:tr h="452115">
                <a:tc>
                  <a:txBody>
                    <a:bodyPr/>
                    <a:lstStyle/>
                    <a:p>
                      <a:r>
                        <a:rPr lang="en-GB" sz="2200" dirty="0"/>
                        <a:t>  </a:t>
                      </a:r>
                    </a:p>
                  </a:txBody>
                  <a:tcPr marL="0" marR="0"/>
                </a:tc>
                <a:tc>
                  <a:txBody>
                    <a:bodyPr/>
                    <a:lstStyle/>
                    <a:p>
                      <a:endParaRPr lang="en-GB" sz="2000" dirty="0">
                        <a:solidFill>
                          <a:schemeClr val="accent5">
                            <a:lumMod val="50000"/>
                          </a:schemeClr>
                        </a:solidFill>
                      </a:endParaRPr>
                    </a:p>
                  </a:txBody>
                  <a:tcPr marL="0" marR="0"/>
                </a:tc>
                <a:tc>
                  <a:txBody>
                    <a:bodyPr/>
                    <a:lstStyle/>
                    <a:p>
                      <a:pPr algn="ctr"/>
                      <a:r>
                        <a:rPr lang="en-GB" sz="2200" dirty="0" err="1">
                          <a:solidFill>
                            <a:schemeClr val="accent5">
                              <a:lumMod val="50000"/>
                            </a:schemeClr>
                          </a:solidFill>
                        </a:rPr>
                        <a:t>Oui</a:t>
                      </a:r>
                      <a:endParaRPr lang="en-GB" sz="2200" dirty="0">
                        <a:solidFill>
                          <a:schemeClr val="accent5">
                            <a:lumMod val="50000"/>
                          </a:schemeClr>
                        </a:solidFill>
                      </a:endParaRPr>
                    </a:p>
                  </a:txBody>
                  <a:tcPr marL="0" marR="0"/>
                </a:tc>
                <a:tc>
                  <a:txBody>
                    <a:bodyPr/>
                    <a:lstStyle/>
                    <a:p>
                      <a:pPr algn="ctr"/>
                      <a:r>
                        <a:rPr lang="en-GB" sz="2200" dirty="0">
                          <a:solidFill>
                            <a:schemeClr val="accent5">
                              <a:lumMod val="50000"/>
                            </a:schemeClr>
                          </a:solidFill>
                        </a:rPr>
                        <a:t>Non</a:t>
                      </a:r>
                    </a:p>
                  </a:txBody>
                  <a:tcPr marL="0" marR="0"/>
                </a:tc>
                <a:extLst>
                  <a:ext uri="{0D108BD9-81ED-4DB2-BD59-A6C34878D82A}">
                    <a16:rowId xmlns:a16="http://schemas.microsoft.com/office/drawing/2014/main" val="4178424517"/>
                  </a:ext>
                </a:extLst>
              </a:tr>
              <a:tr h="452115">
                <a:tc>
                  <a:txBody>
                    <a:bodyPr/>
                    <a:lstStyle/>
                    <a:p>
                      <a:endParaRPr lang="en-GB" sz="2200" dirty="0"/>
                    </a:p>
                  </a:txBody>
                  <a:tcPr marL="0" marR="0"/>
                </a:tc>
                <a:tc>
                  <a:txBody>
                    <a:bodyPr/>
                    <a:lstStyle/>
                    <a:p>
                      <a:r>
                        <a:rPr lang="en-GB" sz="2000" dirty="0">
                          <a:solidFill>
                            <a:schemeClr val="accent5">
                              <a:lumMod val="50000"/>
                            </a:schemeClr>
                          </a:solidFill>
                        </a:rPr>
                        <a:t> Bord</a:t>
                      </a:r>
                      <a:r>
                        <a:rPr lang="en-GB" sz="2000" b="1" dirty="0">
                          <a:solidFill>
                            <a:schemeClr val="accent5">
                              <a:lumMod val="50000"/>
                            </a:schemeClr>
                          </a:solidFill>
                        </a:rPr>
                        <a:t>eau</a:t>
                      </a:r>
                      <a:r>
                        <a:rPr lang="en-GB" sz="2000" b="0" dirty="0">
                          <a:solidFill>
                            <a:schemeClr val="accent5">
                              <a:lumMod val="50000"/>
                            </a:schemeClr>
                          </a:solidFill>
                        </a:rPr>
                        <a:t>x</a:t>
                      </a:r>
                      <a:endParaRPr lang="en-GB" sz="2000" dirty="0">
                        <a:solidFill>
                          <a:schemeClr val="accent5">
                            <a:lumMod val="50000"/>
                          </a:schemeClr>
                        </a:solidFill>
                      </a:endParaRPr>
                    </a:p>
                  </a:txBody>
                  <a:tcPr marL="0" marR="0"/>
                </a:tc>
                <a:tc>
                  <a:txBody>
                    <a:bodyPr/>
                    <a:lstStyle/>
                    <a:p>
                      <a:endParaRPr lang="en-GB" sz="2200" dirty="0"/>
                    </a:p>
                  </a:txBody>
                  <a:tcPr marL="0" marR="0"/>
                </a:tc>
                <a:tc>
                  <a:txBody>
                    <a:bodyPr/>
                    <a:lstStyle/>
                    <a:p>
                      <a:endParaRPr lang="en-GB" sz="2200" dirty="0"/>
                    </a:p>
                  </a:txBody>
                  <a:tcPr marL="0" marR="0"/>
                </a:tc>
                <a:extLst>
                  <a:ext uri="{0D108BD9-81ED-4DB2-BD59-A6C34878D82A}">
                    <a16:rowId xmlns:a16="http://schemas.microsoft.com/office/drawing/2014/main" val="4071568724"/>
                  </a:ext>
                </a:extLst>
              </a:tr>
              <a:tr h="452115">
                <a:tc>
                  <a:txBody>
                    <a:bodyPr/>
                    <a:lstStyle/>
                    <a:p>
                      <a:endParaRPr lang="en-GB" sz="2200" dirty="0"/>
                    </a:p>
                  </a:txBody>
                  <a:tcPr marL="0" marR="0"/>
                </a:tc>
                <a:tc>
                  <a:txBody>
                    <a:bodyPr/>
                    <a:lstStyle/>
                    <a:p>
                      <a:r>
                        <a:rPr lang="en-GB" sz="2000" dirty="0">
                          <a:solidFill>
                            <a:schemeClr val="accent5">
                              <a:lumMod val="50000"/>
                            </a:schemeClr>
                          </a:solidFill>
                        </a:rPr>
                        <a:t> Gren  </a:t>
                      </a:r>
                      <a:r>
                        <a:rPr lang="en-GB" sz="2000" b="1" dirty="0">
                          <a:solidFill>
                            <a:schemeClr val="accent5">
                              <a:lumMod val="50000"/>
                            </a:schemeClr>
                          </a:solidFill>
                        </a:rPr>
                        <a:t>o  </a:t>
                      </a:r>
                      <a:r>
                        <a:rPr lang="en-GB" sz="2000" b="0" dirty="0" err="1">
                          <a:solidFill>
                            <a:schemeClr val="accent5">
                              <a:lumMod val="50000"/>
                            </a:schemeClr>
                          </a:solidFill>
                        </a:rPr>
                        <a:t>ble</a:t>
                      </a:r>
                      <a:endParaRPr lang="en-GB" sz="2000" dirty="0">
                        <a:solidFill>
                          <a:schemeClr val="accent5">
                            <a:lumMod val="50000"/>
                          </a:schemeClr>
                        </a:solidFill>
                      </a:endParaRPr>
                    </a:p>
                  </a:txBody>
                  <a:tcPr marL="0" marR="0"/>
                </a:tc>
                <a:tc>
                  <a:txBody>
                    <a:bodyPr/>
                    <a:lstStyle/>
                    <a:p>
                      <a:endParaRPr lang="en-GB" sz="2200" dirty="0"/>
                    </a:p>
                  </a:txBody>
                  <a:tcPr marL="0" marR="0"/>
                </a:tc>
                <a:tc>
                  <a:txBody>
                    <a:bodyPr/>
                    <a:lstStyle/>
                    <a:p>
                      <a:endParaRPr lang="en-GB" sz="2200" dirty="0"/>
                    </a:p>
                  </a:txBody>
                  <a:tcPr marL="0" marR="0"/>
                </a:tc>
                <a:extLst>
                  <a:ext uri="{0D108BD9-81ED-4DB2-BD59-A6C34878D82A}">
                    <a16:rowId xmlns:a16="http://schemas.microsoft.com/office/drawing/2014/main" val="2556074237"/>
                  </a:ext>
                </a:extLst>
              </a:tr>
              <a:tr h="452115">
                <a:tc>
                  <a:txBody>
                    <a:bodyPr/>
                    <a:lstStyle/>
                    <a:p>
                      <a:endParaRPr lang="en-GB" sz="2200" dirty="0"/>
                    </a:p>
                  </a:txBody>
                  <a:tcPr marL="0" marR="0"/>
                </a:tc>
                <a:tc>
                  <a:txBody>
                    <a:bodyPr/>
                    <a:lstStyle/>
                    <a:p>
                      <a:r>
                        <a:rPr lang="en-GB" sz="2000" dirty="0">
                          <a:solidFill>
                            <a:schemeClr val="accent5">
                              <a:lumMod val="50000"/>
                            </a:schemeClr>
                          </a:solidFill>
                        </a:rPr>
                        <a:t> C  </a:t>
                      </a:r>
                      <a:r>
                        <a:rPr lang="en-GB" sz="2000" b="1" dirty="0">
                          <a:solidFill>
                            <a:schemeClr val="accent5">
                              <a:lumMod val="50000"/>
                            </a:schemeClr>
                          </a:solidFill>
                        </a:rPr>
                        <a:t>o </a:t>
                      </a:r>
                      <a:r>
                        <a:rPr lang="en-GB" sz="2000" b="0" dirty="0">
                          <a:solidFill>
                            <a:schemeClr val="accent5">
                              <a:lumMod val="50000"/>
                            </a:schemeClr>
                          </a:solidFill>
                        </a:rPr>
                        <a:t> </a:t>
                      </a:r>
                      <a:r>
                        <a:rPr lang="en-GB" sz="2000" b="0" dirty="0" err="1">
                          <a:solidFill>
                            <a:schemeClr val="accent5">
                              <a:lumMod val="50000"/>
                            </a:schemeClr>
                          </a:solidFill>
                        </a:rPr>
                        <a:t>rse</a:t>
                      </a:r>
                      <a:endParaRPr lang="en-GB" sz="2000" dirty="0">
                        <a:solidFill>
                          <a:schemeClr val="accent5">
                            <a:lumMod val="50000"/>
                          </a:schemeClr>
                        </a:solidFill>
                      </a:endParaRPr>
                    </a:p>
                  </a:txBody>
                  <a:tcPr marL="0" marR="0"/>
                </a:tc>
                <a:tc>
                  <a:txBody>
                    <a:bodyPr/>
                    <a:lstStyle/>
                    <a:p>
                      <a:endParaRPr lang="en-GB" sz="2200" dirty="0"/>
                    </a:p>
                  </a:txBody>
                  <a:tcPr marL="0" marR="0"/>
                </a:tc>
                <a:tc>
                  <a:txBody>
                    <a:bodyPr/>
                    <a:lstStyle/>
                    <a:p>
                      <a:endParaRPr lang="en-GB" sz="2200" dirty="0"/>
                    </a:p>
                  </a:txBody>
                  <a:tcPr marL="0" marR="0"/>
                </a:tc>
                <a:extLst>
                  <a:ext uri="{0D108BD9-81ED-4DB2-BD59-A6C34878D82A}">
                    <a16:rowId xmlns:a16="http://schemas.microsoft.com/office/drawing/2014/main" val="3112760799"/>
                  </a:ext>
                </a:extLst>
              </a:tr>
              <a:tr h="452115">
                <a:tc>
                  <a:txBody>
                    <a:bodyPr/>
                    <a:lstStyle/>
                    <a:p>
                      <a:endParaRPr lang="en-GB" sz="2200"/>
                    </a:p>
                  </a:txBody>
                  <a:tcPr marL="0" marR="0"/>
                </a:tc>
                <a:tc>
                  <a:txBody>
                    <a:bodyPr/>
                    <a:lstStyle/>
                    <a:p>
                      <a:r>
                        <a:rPr lang="en-GB" sz="2000" dirty="0">
                          <a:solidFill>
                            <a:schemeClr val="accent5">
                              <a:lumMod val="50000"/>
                            </a:schemeClr>
                          </a:solidFill>
                        </a:rPr>
                        <a:t> B</a:t>
                      </a:r>
                      <a:r>
                        <a:rPr lang="en-GB" sz="2000" b="1" dirty="0">
                          <a:solidFill>
                            <a:schemeClr val="accent5">
                              <a:lumMod val="50000"/>
                            </a:schemeClr>
                          </a:solidFill>
                        </a:rPr>
                        <a:t>eau</a:t>
                      </a:r>
                      <a:r>
                        <a:rPr lang="en-GB" sz="2000" b="0" dirty="0">
                          <a:solidFill>
                            <a:schemeClr val="accent5">
                              <a:lumMod val="50000"/>
                            </a:schemeClr>
                          </a:solidFill>
                        </a:rPr>
                        <a:t>vais</a:t>
                      </a:r>
                      <a:endParaRPr lang="en-GB" sz="2000" dirty="0">
                        <a:solidFill>
                          <a:schemeClr val="accent5">
                            <a:lumMod val="50000"/>
                          </a:schemeClr>
                        </a:solidFill>
                      </a:endParaRPr>
                    </a:p>
                  </a:txBody>
                  <a:tcPr marL="0" marR="0"/>
                </a:tc>
                <a:tc>
                  <a:txBody>
                    <a:bodyPr/>
                    <a:lstStyle/>
                    <a:p>
                      <a:endParaRPr lang="en-GB" sz="2200" dirty="0"/>
                    </a:p>
                  </a:txBody>
                  <a:tcPr marL="0" marR="0"/>
                </a:tc>
                <a:tc>
                  <a:txBody>
                    <a:bodyPr/>
                    <a:lstStyle/>
                    <a:p>
                      <a:endParaRPr lang="en-GB" sz="2200" dirty="0"/>
                    </a:p>
                  </a:txBody>
                  <a:tcPr marL="0" marR="0"/>
                </a:tc>
                <a:extLst>
                  <a:ext uri="{0D108BD9-81ED-4DB2-BD59-A6C34878D82A}">
                    <a16:rowId xmlns:a16="http://schemas.microsoft.com/office/drawing/2014/main" val="1239497187"/>
                  </a:ext>
                </a:extLst>
              </a:tr>
              <a:tr h="452115">
                <a:tc>
                  <a:txBody>
                    <a:bodyPr/>
                    <a:lstStyle/>
                    <a:p>
                      <a:endParaRPr lang="en-GB" sz="2200"/>
                    </a:p>
                  </a:txBody>
                  <a:tcPr marL="0" marR="0"/>
                </a:tc>
                <a:tc>
                  <a:txBody>
                    <a:bodyPr/>
                    <a:lstStyle/>
                    <a:p>
                      <a:r>
                        <a:rPr lang="en-GB" sz="2000" dirty="0">
                          <a:solidFill>
                            <a:schemeClr val="accent5">
                              <a:lumMod val="50000"/>
                            </a:schemeClr>
                          </a:solidFill>
                        </a:rPr>
                        <a:t> L </a:t>
                      </a:r>
                      <a:r>
                        <a:rPr lang="en-GB" sz="2000" b="1" dirty="0">
                          <a:solidFill>
                            <a:schemeClr val="accent5">
                              <a:lumMod val="50000"/>
                            </a:schemeClr>
                          </a:solidFill>
                        </a:rPr>
                        <a:t>au </a:t>
                      </a:r>
                      <a:r>
                        <a:rPr lang="en-GB" sz="2000" b="0" dirty="0" err="1">
                          <a:solidFill>
                            <a:schemeClr val="accent5">
                              <a:lumMod val="50000"/>
                            </a:schemeClr>
                          </a:solidFill>
                        </a:rPr>
                        <a:t>sanne</a:t>
                      </a:r>
                      <a:endParaRPr lang="en-GB" sz="2000" dirty="0">
                        <a:solidFill>
                          <a:schemeClr val="accent5">
                            <a:lumMod val="50000"/>
                          </a:schemeClr>
                        </a:solidFill>
                      </a:endParaRPr>
                    </a:p>
                  </a:txBody>
                  <a:tcPr marL="0" marR="0"/>
                </a:tc>
                <a:tc>
                  <a:txBody>
                    <a:bodyPr/>
                    <a:lstStyle/>
                    <a:p>
                      <a:endParaRPr lang="en-GB" sz="2200" dirty="0"/>
                    </a:p>
                  </a:txBody>
                  <a:tcPr marL="0" marR="0"/>
                </a:tc>
                <a:tc>
                  <a:txBody>
                    <a:bodyPr/>
                    <a:lstStyle/>
                    <a:p>
                      <a:endParaRPr lang="en-GB" sz="2200" dirty="0"/>
                    </a:p>
                  </a:txBody>
                  <a:tcPr marL="0" marR="0"/>
                </a:tc>
                <a:extLst>
                  <a:ext uri="{0D108BD9-81ED-4DB2-BD59-A6C34878D82A}">
                    <a16:rowId xmlns:a16="http://schemas.microsoft.com/office/drawing/2014/main" val="1209830504"/>
                  </a:ext>
                </a:extLst>
              </a:tr>
              <a:tr h="452115">
                <a:tc>
                  <a:txBody>
                    <a:bodyPr/>
                    <a:lstStyle/>
                    <a:p>
                      <a:endParaRPr lang="en-GB" sz="2200"/>
                    </a:p>
                  </a:txBody>
                  <a:tcPr marL="0" marR="0"/>
                </a:tc>
                <a:tc>
                  <a:txBody>
                    <a:bodyPr/>
                    <a:lstStyle/>
                    <a:p>
                      <a:r>
                        <a:rPr lang="en-GB" sz="2000" dirty="0">
                          <a:solidFill>
                            <a:schemeClr val="accent5">
                              <a:lumMod val="50000"/>
                            </a:schemeClr>
                          </a:solidFill>
                        </a:rPr>
                        <a:t>  </a:t>
                      </a:r>
                      <a:r>
                        <a:rPr kumimoji="0" lang="en-GB" sz="2000" b="1" i="0" u="none" strike="noStrike" kern="0" cap="none" spc="0" normalizeH="0" baseline="0" noProof="0" dirty="0">
                          <a:ln>
                            <a:noFill/>
                          </a:ln>
                          <a:solidFill>
                            <a:srgbClr val="4472C4">
                              <a:lumMod val="50000"/>
                            </a:srgbClr>
                          </a:solidFill>
                          <a:effectLst/>
                          <a:uLnTx/>
                          <a:uFillTx/>
                          <a:latin typeface="Century Gothic" panose="020B0502020202020204" pitchFamily="34" charset="0"/>
                          <a:cs typeface="Arial"/>
                          <a:sym typeface="Arial"/>
                        </a:rPr>
                        <a:t>O  </a:t>
                      </a:r>
                      <a:r>
                        <a:rPr kumimoji="0" lang="en-GB" sz="20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cs typeface="Arial"/>
                          <a:sym typeface="Arial"/>
                        </a:rPr>
                        <a:t>rléans</a:t>
                      </a:r>
                      <a:endParaRPr lang="en-GB" sz="2000" dirty="0">
                        <a:solidFill>
                          <a:schemeClr val="accent5">
                            <a:lumMod val="50000"/>
                          </a:schemeClr>
                        </a:solidFill>
                      </a:endParaRPr>
                    </a:p>
                  </a:txBody>
                  <a:tcPr marL="0" marR="0"/>
                </a:tc>
                <a:tc>
                  <a:txBody>
                    <a:bodyPr/>
                    <a:lstStyle/>
                    <a:p>
                      <a:endParaRPr lang="en-GB" sz="2200" dirty="0"/>
                    </a:p>
                  </a:txBody>
                  <a:tcPr marL="0" marR="0"/>
                </a:tc>
                <a:tc>
                  <a:txBody>
                    <a:bodyPr/>
                    <a:lstStyle/>
                    <a:p>
                      <a:endParaRPr lang="en-GB" sz="2200" dirty="0"/>
                    </a:p>
                  </a:txBody>
                  <a:tcPr marL="0" marR="0"/>
                </a:tc>
                <a:extLst>
                  <a:ext uri="{0D108BD9-81ED-4DB2-BD59-A6C34878D82A}">
                    <a16:rowId xmlns:a16="http://schemas.microsoft.com/office/drawing/2014/main" val="3252524636"/>
                  </a:ext>
                </a:extLst>
              </a:tr>
              <a:tr h="452115">
                <a:tc>
                  <a:txBody>
                    <a:bodyPr/>
                    <a:lstStyle/>
                    <a:p>
                      <a:endParaRPr lang="en-GB" sz="2200"/>
                    </a:p>
                  </a:txBody>
                  <a:tcPr marL="0" marR="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rPr>
                        <a:t> Aix-</a:t>
                      </a:r>
                      <a:r>
                        <a:rPr lang="en-GB" sz="2000" dirty="0" err="1">
                          <a:solidFill>
                            <a:schemeClr val="accent5">
                              <a:lumMod val="50000"/>
                            </a:schemeClr>
                          </a:solidFill>
                        </a:rPr>
                        <a:t>en</a:t>
                      </a:r>
                      <a:r>
                        <a:rPr lang="en-GB" sz="2000" dirty="0">
                          <a:solidFill>
                            <a:schemeClr val="accent5">
                              <a:lumMod val="50000"/>
                            </a:schemeClr>
                          </a:solidFill>
                        </a:rPr>
                        <a:t>-</a:t>
                      </a:r>
                      <a:r>
                        <a:rPr lang="en-GB" sz="2000" dirty="0" err="1">
                          <a:solidFill>
                            <a:schemeClr val="accent5">
                              <a:lumMod val="50000"/>
                            </a:schemeClr>
                          </a:solidFill>
                        </a:rPr>
                        <a:t>Pr</a:t>
                      </a:r>
                      <a:r>
                        <a:rPr lang="en-GB" sz="2000" dirty="0">
                          <a:solidFill>
                            <a:schemeClr val="accent5">
                              <a:lumMod val="50000"/>
                            </a:schemeClr>
                          </a:solidFill>
                        </a:rPr>
                        <a:t>  </a:t>
                      </a:r>
                      <a:r>
                        <a:rPr lang="en-GB" sz="2000" b="1" dirty="0">
                          <a:solidFill>
                            <a:schemeClr val="accent5">
                              <a:lumMod val="50000"/>
                            </a:schemeClr>
                          </a:solidFill>
                        </a:rPr>
                        <a:t>o</a:t>
                      </a:r>
                      <a:r>
                        <a:rPr lang="en-GB" sz="2000" b="0" dirty="0">
                          <a:solidFill>
                            <a:schemeClr val="accent5">
                              <a:lumMod val="50000"/>
                            </a:schemeClr>
                          </a:solidFill>
                        </a:rPr>
                        <a:t>  </a:t>
                      </a:r>
                      <a:r>
                        <a:rPr lang="en-GB" sz="2000" b="0" dirty="0" err="1">
                          <a:solidFill>
                            <a:schemeClr val="accent5">
                              <a:lumMod val="50000"/>
                            </a:schemeClr>
                          </a:solidFill>
                        </a:rPr>
                        <a:t>vence</a:t>
                      </a:r>
                      <a:endPar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cs typeface="Arial"/>
                        <a:sym typeface="Arial"/>
                      </a:endParaRPr>
                    </a:p>
                  </a:txBody>
                  <a:tcPr marL="0" marR="0"/>
                </a:tc>
                <a:tc>
                  <a:txBody>
                    <a:bodyPr/>
                    <a:lstStyle/>
                    <a:p>
                      <a:endParaRPr lang="en-GB" sz="2200"/>
                    </a:p>
                  </a:txBody>
                  <a:tcPr marL="0" marR="0"/>
                </a:tc>
                <a:tc>
                  <a:txBody>
                    <a:bodyPr/>
                    <a:lstStyle/>
                    <a:p>
                      <a:endParaRPr lang="en-GB" sz="2200" dirty="0"/>
                    </a:p>
                  </a:txBody>
                  <a:tcPr marL="0" marR="0"/>
                </a:tc>
                <a:extLst>
                  <a:ext uri="{0D108BD9-81ED-4DB2-BD59-A6C34878D82A}">
                    <a16:rowId xmlns:a16="http://schemas.microsoft.com/office/drawing/2014/main" val="1698592541"/>
                  </a:ext>
                </a:extLst>
              </a:tr>
              <a:tr h="452115">
                <a:tc>
                  <a:txBody>
                    <a:bodyPr/>
                    <a:lstStyle/>
                    <a:p>
                      <a:endParaRPr lang="en-GB" sz="2200" dirty="0"/>
                    </a:p>
                  </a:txBody>
                  <a:tcPr marL="0" marR="0"/>
                </a:tc>
                <a:tc>
                  <a:txBody>
                    <a:bodyPr/>
                    <a:lstStyle/>
                    <a:p>
                      <a:r>
                        <a:rPr lang="en-GB" sz="2000" dirty="0">
                          <a:solidFill>
                            <a:schemeClr val="accent5">
                              <a:lumMod val="50000"/>
                            </a:schemeClr>
                          </a:solidFill>
                        </a:rPr>
                        <a:t> M</a:t>
                      </a:r>
                      <a:r>
                        <a:rPr lang="en-GB" sz="2000" b="0" dirty="0">
                          <a:solidFill>
                            <a:schemeClr val="accent5">
                              <a:lumMod val="50000"/>
                            </a:schemeClr>
                          </a:solidFill>
                        </a:rPr>
                        <a:t>onac</a:t>
                      </a:r>
                      <a:r>
                        <a:rPr lang="en-GB" sz="2000" b="1" dirty="0">
                          <a:solidFill>
                            <a:schemeClr val="accent5">
                              <a:lumMod val="50000"/>
                            </a:schemeClr>
                          </a:solidFill>
                        </a:rPr>
                        <a:t>o</a:t>
                      </a:r>
                      <a:endParaRPr lang="en-GB" sz="2000" dirty="0">
                        <a:solidFill>
                          <a:schemeClr val="accent5">
                            <a:lumMod val="50000"/>
                          </a:schemeClr>
                        </a:solidFill>
                      </a:endParaRPr>
                    </a:p>
                  </a:txBody>
                  <a:tcPr marL="0" marR="0"/>
                </a:tc>
                <a:tc>
                  <a:txBody>
                    <a:bodyPr/>
                    <a:lstStyle/>
                    <a:p>
                      <a:endParaRPr lang="en-GB" sz="2200" dirty="0"/>
                    </a:p>
                  </a:txBody>
                  <a:tcPr marL="0" marR="0"/>
                </a:tc>
                <a:tc>
                  <a:txBody>
                    <a:bodyPr/>
                    <a:lstStyle/>
                    <a:p>
                      <a:endParaRPr lang="en-GB" sz="2200" dirty="0"/>
                    </a:p>
                  </a:txBody>
                  <a:tcPr marL="0" marR="0"/>
                </a:tc>
                <a:extLst>
                  <a:ext uri="{0D108BD9-81ED-4DB2-BD59-A6C34878D82A}">
                    <a16:rowId xmlns:a16="http://schemas.microsoft.com/office/drawing/2014/main" val="1910616776"/>
                  </a:ext>
                </a:extLst>
              </a:tr>
            </a:tbl>
          </a:graphicData>
        </a:graphic>
      </p:graphicFrame>
      <p:sp>
        <p:nvSpPr>
          <p:cNvPr id="38" name="Google Shape;172;p5">
            <a:hlinkClick r:id="" action="ppaction://noaction">
              <a:snd r:embed="rId3" name="bordeaux.wav"/>
            </a:hlinkClick>
          </p:cNvPr>
          <p:cNvSpPr/>
          <p:nvPr/>
        </p:nvSpPr>
        <p:spPr>
          <a:xfrm>
            <a:off x="2007156" y="2512269"/>
            <a:ext cx="416634" cy="366461"/>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3EAF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174;p5"/>
          <p:cNvSpPr txBox="1"/>
          <p:nvPr/>
        </p:nvSpPr>
        <p:spPr>
          <a:xfrm>
            <a:off x="5208267" y="2684307"/>
            <a:ext cx="3237225" cy="369291"/>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41" name="Google Shape;175;p5">
            <a:hlinkClick r:id="" action="ppaction://noaction">
              <a:snd r:embed="rId4" name="grenoble.wav"/>
            </a:hlinkClick>
          </p:cNvPr>
          <p:cNvSpPr/>
          <p:nvPr/>
        </p:nvSpPr>
        <p:spPr>
          <a:xfrm>
            <a:off x="2007156" y="2964671"/>
            <a:ext cx="416634" cy="366461"/>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3EAF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prstClr val="white"/>
                </a:solidFill>
                <a:effectLst/>
                <a:uLnTx/>
                <a:uFillTx/>
                <a:latin typeface="Century Gothic"/>
                <a:ea typeface="Century Gothic"/>
                <a:cs typeface="Century Gothic"/>
                <a:sym typeface="Century Gothic"/>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7;p5"/>
          <p:cNvSpPr txBox="1"/>
          <p:nvPr/>
        </p:nvSpPr>
        <p:spPr>
          <a:xfrm>
            <a:off x="5208267" y="3135253"/>
            <a:ext cx="3237225" cy="369291"/>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44" name="Google Shape;178;p5">
            <a:hlinkClick r:id="" action="ppaction://noaction">
              <a:snd r:embed="rId5" name="corse.wav"/>
            </a:hlinkClick>
          </p:cNvPr>
          <p:cNvSpPr/>
          <p:nvPr/>
        </p:nvSpPr>
        <p:spPr>
          <a:xfrm>
            <a:off x="2007156" y="3417073"/>
            <a:ext cx="416634" cy="366461"/>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3EAF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80;p5"/>
          <p:cNvSpPr txBox="1"/>
          <p:nvPr/>
        </p:nvSpPr>
        <p:spPr>
          <a:xfrm>
            <a:off x="5222725" y="3605662"/>
            <a:ext cx="3222766" cy="366461"/>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47" name="Google Shape;181;p5">
            <a:hlinkClick r:id="" action="ppaction://noaction">
              <a:snd r:embed="rId6" name="beauvais.wav"/>
            </a:hlinkClick>
          </p:cNvPr>
          <p:cNvSpPr/>
          <p:nvPr/>
        </p:nvSpPr>
        <p:spPr>
          <a:xfrm>
            <a:off x="2007156" y="3869475"/>
            <a:ext cx="416634" cy="366461"/>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3EAF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prstClr val="white"/>
                </a:solidFill>
                <a:effectLst/>
                <a:uLnTx/>
                <a:uFillTx/>
                <a:latin typeface="Century Gothic"/>
                <a:ea typeface="Century Gothic"/>
                <a:cs typeface="Century Gothic"/>
                <a:sym typeface="Century Gothic"/>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83;p5"/>
          <p:cNvSpPr txBox="1"/>
          <p:nvPr/>
        </p:nvSpPr>
        <p:spPr>
          <a:xfrm>
            <a:off x="5222726" y="4069254"/>
            <a:ext cx="3149085" cy="366461"/>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50" name="Google Shape;184;p5">
            <a:hlinkClick r:id="" action="ppaction://noaction">
              <a:snd r:embed="rId7" name="lausanne.wav"/>
            </a:hlinkClick>
          </p:cNvPr>
          <p:cNvSpPr/>
          <p:nvPr/>
        </p:nvSpPr>
        <p:spPr>
          <a:xfrm>
            <a:off x="2007156" y="4321877"/>
            <a:ext cx="416634" cy="366461"/>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3EAF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prstClr val="white"/>
                </a:solidFill>
                <a:effectLst/>
                <a:uLnTx/>
                <a:uFillTx/>
                <a:latin typeface="Century Gothic"/>
                <a:cs typeface="Arial"/>
                <a:sym typeface="Century Gothic"/>
              </a:rPr>
              <a:t>5</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52" name="Google Shape;186;p5"/>
          <p:cNvSpPr txBox="1"/>
          <p:nvPr/>
        </p:nvSpPr>
        <p:spPr>
          <a:xfrm>
            <a:off x="5213776" y="4499258"/>
            <a:ext cx="3149085" cy="366461"/>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53" name="Google Shape;187;p5">
            <a:hlinkClick r:id="" action="ppaction://noaction">
              <a:snd r:embed="rId8" name="aix en provence.wav"/>
            </a:hlinkClick>
          </p:cNvPr>
          <p:cNvSpPr/>
          <p:nvPr/>
        </p:nvSpPr>
        <p:spPr>
          <a:xfrm>
            <a:off x="2007156" y="5224976"/>
            <a:ext cx="416634" cy="366461"/>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3EAF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7</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90;p5">
            <a:hlinkClick r:id="" action="ppaction://noaction">
              <a:snd r:embed="rId9" name="orleans.wav"/>
            </a:hlinkClick>
          </p:cNvPr>
          <p:cNvSpPr/>
          <p:nvPr/>
        </p:nvSpPr>
        <p:spPr>
          <a:xfrm>
            <a:off x="2007156" y="4775981"/>
            <a:ext cx="416634" cy="366461"/>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3EAF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6</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92;p5"/>
          <p:cNvSpPr txBox="1"/>
          <p:nvPr/>
        </p:nvSpPr>
        <p:spPr>
          <a:xfrm>
            <a:off x="5213776" y="5392855"/>
            <a:ext cx="3231715" cy="366461"/>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59" name="Google Shape;193;p5">
            <a:hlinkClick r:id="" action="ppaction://noaction">
              <a:snd r:embed="rId10" name="monaco.wav"/>
            </a:hlinkClick>
          </p:cNvPr>
          <p:cNvSpPr/>
          <p:nvPr/>
        </p:nvSpPr>
        <p:spPr>
          <a:xfrm>
            <a:off x="2007156" y="5679080"/>
            <a:ext cx="416634" cy="366461"/>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3EAFD"/>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8</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95;p5"/>
          <p:cNvSpPr txBox="1"/>
          <p:nvPr/>
        </p:nvSpPr>
        <p:spPr>
          <a:xfrm>
            <a:off x="5222726" y="5874349"/>
            <a:ext cx="3149085" cy="366461"/>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3" name="TextBox 2"/>
          <p:cNvSpPr txBox="1"/>
          <p:nvPr/>
        </p:nvSpPr>
        <p:spPr>
          <a:xfrm>
            <a:off x="188942" y="1399309"/>
            <a:ext cx="117209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cs typeface="Arial"/>
                <a:sym typeface="Arial"/>
              </a:rPr>
              <a:t>Do these place names contain the sound [au]? </a:t>
            </a:r>
            <a:r>
              <a:rPr kumimoji="0" lang="en-GB" sz="20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cs typeface="Arial"/>
                <a:sym typeface="Arial"/>
              </a:rPr>
              <a:t>Écoutez</a:t>
            </a: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cs typeface="Arial"/>
                <a:sym typeface="Arial"/>
              </a:rPr>
              <a:t> et </a:t>
            </a:r>
            <a:r>
              <a:rPr kumimoji="0" lang="en-GB" sz="20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cs typeface="Arial"/>
                <a:sym typeface="Arial"/>
              </a:rPr>
              <a:t>cochez</a:t>
            </a:r>
            <a:r>
              <a:rPr kumimoji="0" lang="en-GB" sz="2000" b="0" i="0" u="none" strike="noStrike" kern="0" cap="none" spc="0" normalizeH="0" baseline="0" noProof="0" dirty="0">
                <a:ln>
                  <a:noFill/>
                </a:ln>
                <a:solidFill>
                  <a:srgbClr val="4472C4">
                    <a:lumMod val="50000"/>
                  </a:srgbClr>
                </a:solidFill>
                <a:effectLst/>
                <a:uLnTx/>
                <a:uFillTx/>
                <a:latin typeface="Century Gothic" panose="020B0502020202020204" pitchFamily="34" charset="0"/>
                <a:cs typeface="Arial"/>
                <a:sym typeface="Arial"/>
              </a:rPr>
              <a:t>. </a:t>
            </a:r>
          </a:p>
        </p:txBody>
      </p:sp>
      <p:pic>
        <p:nvPicPr>
          <p:cNvPr id="145" name="Google Shape;145;p2"/>
          <p:cNvPicPr preferRelativeResize="0"/>
          <p:nvPr/>
        </p:nvPicPr>
        <p:blipFill rotWithShape="1">
          <a:blip r:embed="rId11">
            <a:alphaModFix/>
          </a:blip>
          <a:srcRect/>
          <a:stretch/>
        </p:blipFill>
        <p:spPr>
          <a:xfrm>
            <a:off x="-1" y="296864"/>
            <a:ext cx="6457246" cy="867128"/>
          </a:xfrm>
          <a:prstGeom prst="rect">
            <a:avLst/>
          </a:prstGeom>
          <a:noFill/>
          <a:ln>
            <a:noFill/>
          </a:ln>
        </p:spPr>
      </p:pic>
      <p:sp>
        <p:nvSpPr>
          <p:cNvPr id="146" name="Google Shape;146;p2"/>
          <p:cNvSpPr txBox="1">
            <a:spLocks noGrp="1"/>
          </p:cNvSpPr>
          <p:nvPr>
            <p:ph type="title"/>
          </p:nvPr>
        </p:nvSpPr>
        <p:spPr>
          <a:xfrm>
            <a:off x="188942" y="296864"/>
            <a:ext cx="5265384" cy="707849"/>
          </a:xfrm>
          <a:prstGeom prst="rect">
            <a:avLst/>
          </a:prstGeom>
          <a:noFill/>
          <a:ln>
            <a:noFill/>
          </a:ln>
        </p:spPr>
        <p:txBody>
          <a:bodyPr spcFirstLastPara="1" wrap="square" lIns="91425" tIns="45700" rIns="91425" bIns="45700" anchor="ctr" anchorCtr="0">
            <a:normAutofit/>
          </a:bodyPr>
          <a:lstStyle/>
          <a:p>
            <a:pPr lvl="0">
              <a:spcBef>
                <a:spcPts val="0"/>
              </a:spcBef>
              <a:buClr>
                <a:schemeClr val="lt1"/>
              </a:buClr>
              <a:buSzPts val="3600"/>
            </a:pPr>
            <a:r>
              <a:rPr lang="en-GB" sz="3600" b="1" dirty="0" err="1">
                <a:solidFill>
                  <a:schemeClr val="lt1"/>
                </a:solidFill>
              </a:rPr>
              <a:t>Phonétique</a:t>
            </a:r>
            <a:endParaRPr sz="3600" b="1" dirty="0">
              <a:solidFill>
                <a:schemeClr val="lt1"/>
              </a:solidFill>
            </a:endParaRPr>
          </a:p>
        </p:txBody>
      </p:sp>
      <p:sp>
        <p:nvSpPr>
          <p:cNvPr id="147" name="Google Shape;147;p2"/>
          <p:cNvSpPr/>
          <p:nvPr/>
        </p:nvSpPr>
        <p:spPr>
          <a:xfrm>
            <a:off x="9546400" y="237229"/>
            <a:ext cx="2363519" cy="400110"/>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écouter</a:t>
            </a: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 </a:t>
            </a:r>
            <a:r>
              <a:rPr kumimoji="0" lang="en-GB" sz="20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parler</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60948">
            <a:off x="8910332" y="2985342"/>
            <a:ext cx="346161" cy="360584"/>
          </a:xfrm>
          <a:prstGeom prst="rect">
            <a:avLst/>
          </a:prstGeom>
        </p:spPr>
      </p:pic>
      <p:pic>
        <p:nvPicPr>
          <p:cNvPr id="74" name="Picture 7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60948">
            <a:off x="8910331" y="3433947"/>
            <a:ext cx="346161" cy="360584"/>
          </a:xfrm>
          <a:prstGeom prst="rect">
            <a:avLst/>
          </a:prstGeom>
        </p:spPr>
      </p:pic>
      <p:pic>
        <p:nvPicPr>
          <p:cNvPr id="77" name="Picture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60948">
            <a:off x="8942104" y="4807436"/>
            <a:ext cx="346161" cy="360584"/>
          </a:xfrm>
          <a:prstGeom prst="rect">
            <a:avLst/>
          </a:prstGeom>
        </p:spPr>
      </p:pic>
      <p:pic>
        <p:nvPicPr>
          <p:cNvPr id="78" name="Picture 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60948">
            <a:off x="8954174" y="5232284"/>
            <a:ext cx="346161" cy="360584"/>
          </a:xfrm>
          <a:prstGeom prst="rect">
            <a:avLst/>
          </a:prstGeom>
        </p:spPr>
      </p:pic>
      <p:pic>
        <p:nvPicPr>
          <p:cNvPr id="72" name="Picture 7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60948">
            <a:off x="7248270" y="2548277"/>
            <a:ext cx="346161" cy="360584"/>
          </a:xfrm>
          <a:prstGeom prst="rect">
            <a:avLst/>
          </a:prstGeom>
        </p:spPr>
      </p:pic>
      <p:pic>
        <p:nvPicPr>
          <p:cNvPr id="75" name="Picture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60948">
            <a:off x="7248267" y="3882362"/>
            <a:ext cx="346161" cy="360584"/>
          </a:xfrm>
          <a:prstGeom prst="rect">
            <a:avLst/>
          </a:prstGeom>
        </p:spPr>
      </p:pic>
      <p:pic>
        <p:nvPicPr>
          <p:cNvPr id="76" name="Picture 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60948">
            <a:off x="7248267" y="4346817"/>
            <a:ext cx="346161" cy="360584"/>
          </a:xfrm>
          <a:prstGeom prst="rect">
            <a:avLst/>
          </a:prstGeom>
        </p:spPr>
      </p:pic>
      <p:pic>
        <p:nvPicPr>
          <p:cNvPr id="79" name="Picture 7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60948">
            <a:off x="7248267" y="5701605"/>
            <a:ext cx="346161" cy="360584"/>
          </a:xfrm>
          <a:prstGeom prst="rect">
            <a:avLst/>
          </a:prstGeom>
        </p:spPr>
      </p:pic>
      <p:sp>
        <p:nvSpPr>
          <p:cNvPr id="2" name="Speech Bubble: Rectangle with Corners Rounded 1">
            <a:extLst>
              <a:ext uri="{FF2B5EF4-FFF2-40B4-BE49-F238E27FC236}">
                <a16:creationId xmlns:a16="http://schemas.microsoft.com/office/drawing/2014/main" id="{5517CE20-0678-4043-9CFD-A8BD6A79378C}"/>
              </a:ext>
            </a:extLst>
          </p:cNvPr>
          <p:cNvSpPr/>
          <p:nvPr/>
        </p:nvSpPr>
        <p:spPr>
          <a:xfrm>
            <a:off x="9809018" y="4174872"/>
            <a:ext cx="2000876" cy="2100207"/>
          </a:xfrm>
          <a:prstGeom prst="wedgeRoundRectCallout">
            <a:avLst>
              <a:gd name="adj1" fmla="val -63194"/>
              <a:gd name="adj2" fmla="val 19374"/>
              <a:gd name="adj3" fmla="val 16667"/>
            </a:avLst>
          </a:prstGeom>
          <a:solidFill>
            <a:schemeClr val="accent1">
              <a:lumMod val="50000"/>
            </a:schemeClr>
          </a:solidFill>
          <a:ln>
            <a:solidFill>
              <a:srgbClr val="FA65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sym typeface="Arial"/>
              </a:rPr>
              <a:t>The letter ‘o’ is  </a:t>
            </a:r>
            <a:r>
              <a:rPr kumimoji="0" lang="en-GB"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sym typeface="Arial"/>
              </a:rPr>
              <a:t>sometimes</a:t>
            </a: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sym typeface="Arial"/>
              </a:rPr>
              <a:t> (but </a:t>
            </a:r>
            <a:r>
              <a:rPr kumimoji="0" lang="en-GB"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sym typeface="Arial"/>
              </a:rPr>
              <a:t>not always!</a:t>
            </a: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sym typeface="Arial"/>
              </a:rPr>
              <a:t>) pronounced like [au] too.</a:t>
            </a:r>
            <a:endParaRPr kumimoji="0" lang="fr-FR"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5" name="Rectangle 4">
            <a:extLst>
              <a:ext uri="{FF2B5EF4-FFF2-40B4-BE49-F238E27FC236}">
                <a16:creationId xmlns:a16="http://schemas.microsoft.com/office/drawing/2014/main" id="{B713D4E7-C24B-4740-ADC5-E4A349CE4153}"/>
              </a:ext>
            </a:extLst>
          </p:cNvPr>
          <p:cNvSpPr/>
          <p:nvPr/>
        </p:nvSpPr>
        <p:spPr>
          <a:xfrm>
            <a:off x="3293116" y="2613543"/>
            <a:ext cx="490199" cy="186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rPr>
              <a:t>____</a:t>
            </a:r>
            <a:endParaRPr kumimoji="0" lang="fr-FR"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endParaRPr>
          </a:p>
        </p:txBody>
      </p:sp>
      <p:sp>
        <p:nvSpPr>
          <p:cNvPr id="63" name="Rectangle 62">
            <a:extLst>
              <a:ext uri="{FF2B5EF4-FFF2-40B4-BE49-F238E27FC236}">
                <a16:creationId xmlns:a16="http://schemas.microsoft.com/office/drawing/2014/main" id="{F241E953-ECDD-47AD-AD9B-262CD69D05A9}"/>
              </a:ext>
            </a:extLst>
          </p:cNvPr>
          <p:cNvSpPr/>
          <p:nvPr/>
        </p:nvSpPr>
        <p:spPr>
          <a:xfrm>
            <a:off x="3383173" y="3033145"/>
            <a:ext cx="400142" cy="20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rPr>
              <a:t>____</a:t>
            </a:r>
            <a:endParaRPr kumimoji="0" lang="fr-FR"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endParaRPr>
          </a:p>
        </p:txBody>
      </p:sp>
      <p:sp>
        <p:nvSpPr>
          <p:cNvPr id="64" name="Rectangle 63">
            <a:extLst>
              <a:ext uri="{FF2B5EF4-FFF2-40B4-BE49-F238E27FC236}">
                <a16:creationId xmlns:a16="http://schemas.microsoft.com/office/drawing/2014/main" id="{60447E2B-C2F4-46CB-8A0C-FF0FB031B50B}"/>
              </a:ext>
            </a:extLst>
          </p:cNvPr>
          <p:cNvSpPr/>
          <p:nvPr/>
        </p:nvSpPr>
        <p:spPr>
          <a:xfrm>
            <a:off x="2945812" y="3532865"/>
            <a:ext cx="400142" cy="205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rPr>
              <a:t>____</a:t>
            </a:r>
            <a:endParaRPr kumimoji="0" lang="fr-FR"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endParaRPr>
          </a:p>
        </p:txBody>
      </p:sp>
      <p:sp>
        <p:nvSpPr>
          <p:cNvPr id="65" name="Rectangle 64">
            <a:extLst>
              <a:ext uri="{FF2B5EF4-FFF2-40B4-BE49-F238E27FC236}">
                <a16:creationId xmlns:a16="http://schemas.microsoft.com/office/drawing/2014/main" id="{784B8135-C40F-49D2-89C1-237AE9A2C008}"/>
              </a:ext>
            </a:extLst>
          </p:cNvPr>
          <p:cNvSpPr/>
          <p:nvPr/>
        </p:nvSpPr>
        <p:spPr>
          <a:xfrm>
            <a:off x="2873282" y="3981219"/>
            <a:ext cx="472672" cy="183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rPr>
              <a:t>____</a:t>
            </a:r>
            <a:endParaRPr kumimoji="0" lang="fr-FR"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endParaRPr>
          </a:p>
        </p:txBody>
      </p:sp>
      <p:sp>
        <p:nvSpPr>
          <p:cNvPr id="66" name="Rectangle 65">
            <a:extLst>
              <a:ext uri="{FF2B5EF4-FFF2-40B4-BE49-F238E27FC236}">
                <a16:creationId xmlns:a16="http://schemas.microsoft.com/office/drawing/2014/main" id="{785E482C-A2F0-4572-B035-8FC88A77024D}"/>
              </a:ext>
            </a:extLst>
          </p:cNvPr>
          <p:cNvSpPr/>
          <p:nvPr/>
        </p:nvSpPr>
        <p:spPr>
          <a:xfrm>
            <a:off x="2834903" y="4435715"/>
            <a:ext cx="472672" cy="183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rPr>
              <a:t>____</a:t>
            </a:r>
            <a:endParaRPr kumimoji="0" lang="fr-FR"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endParaRPr>
          </a:p>
        </p:txBody>
      </p:sp>
      <p:sp>
        <p:nvSpPr>
          <p:cNvPr id="67" name="Rectangle 66">
            <a:extLst>
              <a:ext uri="{FF2B5EF4-FFF2-40B4-BE49-F238E27FC236}">
                <a16:creationId xmlns:a16="http://schemas.microsoft.com/office/drawing/2014/main" id="{4E92612D-458A-499F-BC63-824E0EED6740}"/>
              </a:ext>
            </a:extLst>
          </p:cNvPr>
          <p:cNvSpPr/>
          <p:nvPr/>
        </p:nvSpPr>
        <p:spPr>
          <a:xfrm>
            <a:off x="2694615" y="4854334"/>
            <a:ext cx="400141" cy="237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rPr>
              <a:t>____</a:t>
            </a:r>
            <a:endParaRPr kumimoji="0" lang="fr-FR"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endParaRPr>
          </a:p>
        </p:txBody>
      </p:sp>
      <p:sp>
        <p:nvSpPr>
          <p:cNvPr id="68" name="Rectangle 67">
            <a:extLst>
              <a:ext uri="{FF2B5EF4-FFF2-40B4-BE49-F238E27FC236}">
                <a16:creationId xmlns:a16="http://schemas.microsoft.com/office/drawing/2014/main" id="{472FB744-39DE-4AF0-8FA5-5334420187D5}"/>
              </a:ext>
            </a:extLst>
          </p:cNvPr>
          <p:cNvSpPr/>
          <p:nvPr/>
        </p:nvSpPr>
        <p:spPr>
          <a:xfrm>
            <a:off x="3850249" y="5303045"/>
            <a:ext cx="400141" cy="27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rPr>
              <a:t>____</a:t>
            </a:r>
            <a:endParaRPr kumimoji="0" lang="fr-FR"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endParaRPr>
          </a:p>
        </p:txBody>
      </p:sp>
      <p:sp>
        <p:nvSpPr>
          <p:cNvPr id="69" name="Rectangle 68">
            <a:extLst>
              <a:ext uri="{FF2B5EF4-FFF2-40B4-BE49-F238E27FC236}">
                <a16:creationId xmlns:a16="http://schemas.microsoft.com/office/drawing/2014/main" id="{4E007DF3-79F8-4E66-A223-2F45942A86D5}"/>
              </a:ext>
            </a:extLst>
          </p:cNvPr>
          <p:cNvSpPr/>
          <p:nvPr/>
        </p:nvSpPr>
        <p:spPr>
          <a:xfrm>
            <a:off x="3633368" y="5753470"/>
            <a:ext cx="400141" cy="27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rPr>
              <a:t>____</a:t>
            </a:r>
            <a:endParaRPr kumimoji="0" lang="fr-FR" sz="1400" b="1" i="0" u="none" strike="noStrike" kern="0" cap="none" spc="0" normalizeH="0" baseline="0" noProof="0" dirty="0">
              <a:ln>
                <a:noFill/>
              </a:ln>
              <a:solidFill>
                <a:srgbClr val="5B9BD5">
                  <a:lumMod val="50000"/>
                </a:srgbClr>
              </a:solidFill>
              <a:effectLst/>
              <a:uLnTx/>
              <a:uFillTx/>
              <a:latin typeface="Tw Cen MT" panose="020B0602020104020603"/>
              <a:ea typeface="+mn-ea"/>
              <a:cs typeface="+mn-cs"/>
              <a:sym typeface="Arial"/>
            </a:endParaRPr>
          </a:p>
        </p:txBody>
      </p:sp>
      <p:pic>
        <p:nvPicPr>
          <p:cNvPr id="1026" name="Picture 2" descr="France, Corsica, Map, Flag, Land, Country, Borders">
            <a:extLst>
              <a:ext uri="{FF2B5EF4-FFF2-40B4-BE49-F238E27FC236}">
                <a16:creationId xmlns:a16="http://schemas.microsoft.com/office/drawing/2014/main" id="{8D684A4B-6379-4EA5-9FD2-25998858B7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15184" y="852800"/>
            <a:ext cx="3024029" cy="302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2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3" grpId="0" animBg="1"/>
      <p:bldP spid="64" grpId="0" animBg="1"/>
      <p:bldP spid="65" grpId="0" animBg="1"/>
      <p:bldP spid="66" grpId="0" animBg="1"/>
      <p:bldP spid="67" grpId="0" animBg="1"/>
      <p:bldP spid="68" grpId="0" animBg="1"/>
      <p:bldP spid="69" grpId="0" animBg="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otx" id="{7975DBB2-8D7C-4885-9E44-43EC58968424}" vid="{EFCC0E59-8EF6-433F-9F2F-11390D3FBC59}"/>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6584</TotalTime>
  <Words>1000</Words>
  <Application>Microsoft Office PowerPoint</Application>
  <PresentationFormat>Widescreen</PresentationFormat>
  <Paragraphs>119</Paragraphs>
  <Slides>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Tw Cen MT</vt:lpstr>
      <vt:lpstr>Century Gothic</vt:lpstr>
      <vt:lpstr>Arial</vt:lpstr>
      <vt:lpstr>Calibri Light</vt:lpstr>
      <vt:lpstr>Calibri</vt:lpstr>
      <vt:lpstr>2_Office Theme</vt:lpstr>
      <vt:lpstr>3_Office Theme</vt:lpstr>
      <vt:lpstr>Office Theme</vt:lpstr>
      <vt:lpstr>Phonics</vt:lpstr>
      <vt:lpstr>au </vt:lpstr>
      <vt:lpstr>au </vt:lpstr>
      <vt:lpstr>au </vt:lpstr>
      <vt:lpstr>au </vt:lpstr>
      <vt:lpstr>au </vt:lpstr>
      <vt:lpstr>au </vt:lpstr>
      <vt:lpstr>Phonétique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Catherine Morris</cp:lastModifiedBy>
  <cp:revision>309</cp:revision>
  <dcterms:created xsi:type="dcterms:W3CDTF">2019-03-27T07:30:03Z</dcterms:created>
  <dcterms:modified xsi:type="dcterms:W3CDTF">2021-03-10T12:01:34Z</dcterms:modified>
</cp:coreProperties>
</file>