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705" r:id="rId6"/>
    <p:sldMasterId id="2147483717" r:id="rId7"/>
    <p:sldMasterId id="2147483729" r:id="rId8"/>
    <p:sldMasterId id="2147483741" r:id="rId9"/>
  </p:sldMasterIdLst>
  <p:notesMasterIdLst>
    <p:notesMasterId r:id="rId51"/>
  </p:notesMasterIdLst>
  <p:sldIdLst>
    <p:sldId id="257" r:id="rId10"/>
    <p:sldId id="427" r:id="rId11"/>
    <p:sldId id="428" r:id="rId12"/>
    <p:sldId id="429" r:id="rId13"/>
    <p:sldId id="430" r:id="rId14"/>
    <p:sldId id="431" r:id="rId15"/>
    <p:sldId id="432" r:id="rId16"/>
    <p:sldId id="433" r:id="rId17"/>
    <p:sldId id="434" r:id="rId18"/>
    <p:sldId id="435" r:id="rId19"/>
    <p:sldId id="361" r:id="rId20"/>
    <p:sldId id="362" r:id="rId21"/>
    <p:sldId id="363" r:id="rId22"/>
    <p:sldId id="364" r:id="rId23"/>
    <p:sldId id="365" r:id="rId24"/>
    <p:sldId id="366" r:id="rId25"/>
    <p:sldId id="367" r:id="rId26"/>
    <p:sldId id="368" r:id="rId27"/>
    <p:sldId id="369" r:id="rId28"/>
    <p:sldId id="370" r:id="rId29"/>
    <p:sldId id="371" r:id="rId30"/>
    <p:sldId id="373" r:id="rId31"/>
    <p:sldId id="374" r:id="rId32"/>
    <p:sldId id="406" r:id="rId33"/>
    <p:sldId id="410" r:id="rId34"/>
    <p:sldId id="409" r:id="rId35"/>
    <p:sldId id="408" r:id="rId36"/>
    <p:sldId id="450" r:id="rId37"/>
    <p:sldId id="451" r:id="rId38"/>
    <p:sldId id="452" r:id="rId39"/>
    <p:sldId id="442" r:id="rId40"/>
    <p:sldId id="443" r:id="rId41"/>
    <p:sldId id="444" r:id="rId42"/>
    <p:sldId id="445" r:id="rId43"/>
    <p:sldId id="446" r:id="rId44"/>
    <p:sldId id="447" r:id="rId45"/>
    <p:sldId id="448" r:id="rId46"/>
    <p:sldId id="449" r:id="rId47"/>
    <p:sldId id="436" r:id="rId48"/>
    <p:sldId id="437" r:id="rId49"/>
    <p:sldId id="43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wena Kasprowicz" initials="RK" lastIdx="47" clrIdx="0">
    <p:extLst>
      <p:ext uri="{19B8F6BF-5375-455C-9EA6-DF929625EA0E}">
        <p15:presenceInfo xmlns:p15="http://schemas.microsoft.com/office/powerpoint/2012/main" userId="S-1-5-21-1643737065-1150890963-312552118-331971" providerId="AD"/>
      </p:ext>
    </p:extLst>
  </p:cmAuthor>
  <p:cmAuthor id="3" name="Rachel Hawkes" initials="RH" lastIdx="21" clrIdx="1">
    <p:extLst>
      <p:ext uri="{19B8F6BF-5375-455C-9EA6-DF929625EA0E}">
        <p15:presenceInfo xmlns:p15="http://schemas.microsoft.com/office/powerpoint/2012/main" userId="Rachel Hawkes" providerId="None"/>
      </p:ext>
    </p:extLst>
  </p:cmAuthor>
  <p:cmAuthor id="4" name="Emma Marsden" initials="EM" lastIdx="31" clrIdx="2">
    <p:extLst>
      <p:ext uri="{19B8F6BF-5375-455C-9EA6-DF929625EA0E}">
        <p15:presenceInfo xmlns:p15="http://schemas.microsoft.com/office/powerpoint/2012/main" userId="Emma Mars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FBF0D5"/>
    <a:srgbClr val="DAA520"/>
    <a:srgbClr val="115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6058" autoAdjust="0"/>
    <p:restoredTop sz="86376" autoAdjust="0"/>
  </p:normalViewPr>
  <p:slideViewPr>
    <p:cSldViewPr snapToGrid="0">
      <p:cViewPr varScale="1">
        <p:scale>
          <a:sx n="83" d="100"/>
          <a:sy n="83" d="100"/>
        </p:scale>
        <p:origin x="208" y="68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SOW</a:t>
            </a:r>
            <a:r>
              <a:rPr lang="en-GB" b="0" baseline="0" dirty="0"/>
              <a:t> Week 1.2.4</a:t>
            </a:r>
          </a:p>
          <a:p>
            <a:endParaRPr lang="en-GB" b="0" baseline="0" dirty="0"/>
          </a:p>
          <a:p>
            <a:r>
              <a:rPr lang="en-GB" b="0" dirty="0"/>
              <a:t>This is</a:t>
            </a:r>
            <a:r>
              <a:rPr lang="en-GB" b="0" baseline="0" dirty="0"/>
              <a:t> an animated slide reminding students of the order and formation of questions</a:t>
            </a:r>
          </a:p>
          <a:p>
            <a:endParaRPr lang="en-GB" b="0" baseline="0" dirty="0"/>
          </a:p>
          <a:p>
            <a:r>
              <a:rPr lang="en-GB" b="0" baseline="0" dirty="0"/>
              <a:t>Animations allow teachers to elicit the </a:t>
            </a:r>
            <a:r>
              <a:rPr lang="en-GB" b="0" i="1" baseline="0" dirty="0"/>
              <a:t>du</a:t>
            </a:r>
            <a:r>
              <a:rPr lang="en-GB" b="0" i="0" baseline="0" dirty="0"/>
              <a:t> and </a:t>
            </a:r>
            <a:r>
              <a:rPr lang="en-GB" b="0" i="1" baseline="0" dirty="0" err="1"/>
              <a:t>er</a:t>
            </a:r>
            <a:r>
              <a:rPr lang="en-GB" b="0" i="1" baseline="0" dirty="0"/>
              <a:t>/</a:t>
            </a:r>
            <a:r>
              <a:rPr lang="en-GB" b="0" i="1" baseline="0" dirty="0" err="1"/>
              <a:t>sie</a:t>
            </a:r>
            <a:r>
              <a:rPr lang="en-GB" b="0" i="0" baseline="0" dirty="0"/>
              <a:t> forms of the sentences, as well as the English translations.</a:t>
            </a:r>
          </a:p>
          <a:p>
            <a:endParaRPr lang="en-GB" b="0" i="0" baseline="0" dirty="0"/>
          </a:p>
          <a:p>
            <a:r>
              <a:rPr lang="en-GB" b="0" i="0" baseline="0" dirty="0"/>
              <a:t>Teacher to pay special attention to the word order with adverbs, highlighting that a word-for-word translation from English will result in </a:t>
            </a:r>
            <a:r>
              <a:rPr lang="en-GB" b="1" i="0" baseline="0" dirty="0"/>
              <a:t>incorrect word order.</a:t>
            </a:r>
            <a:endParaRPr lang="en-GB" b="0" baseline="0" dirty="0"/>
          </a:p>
          <a:p>
            <a:endParaRPr lang="en-GB" b="0" baseline="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042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SOW</a:t>
            </a:r>
            <a:r>
              <a:rPr lang="en-GB" baseline="0" dirty="0"/>
              <a:t> Week 1.2.3</a:t>
            </a:r>
            <a:endParaRPr lang="en-GB" dirty="0"/>
          </a:p>
          <a:p>
            <a:pPr marL="0" indent="0">
              <a:buNone/>
            </a:pPr>
            <a:endParaRPr lang="en-GB" dirty="0"/>
          </a:p>
          <a:p>
            <a:pPr marL="0" indent="0">
              <a:buNone/>
            </a:pPr>
            <a:r>
              <a:rPr lang="en-GB" dirty="0"/>
              <a:t>Learning aims for Week 3:</a:t>
            </a:r>
          </a:p>
          <a:p>
            <a:pPr marL="171450" indent="-171450">
              <a:buFontTx/>
              <a:buChar char="-"/>
            </a:pPr>
            <a:r>
              <a:rPr lang="en-GB" sz="1200" b="0" i="0" u="none" strike="noStrike" kern="1200" dirty="0">
                <a:solidFill>
                  <a:schemeClr val="tx1"/>
                </a:solidFill>
                <a:effectLst/>
                <a:latin typeface="+mn-lt"/>
                <a:ea typeface="+mn-ea"/>
                <a:cs typeface="+mn-cs"/>
              </a:rPr>
              <a:t>SSC ‘j/soft</a:t>
            </a:r>
            <a:r>
              <a:rPr lang="en-GB" sz="1200" b="0" i="0" u="none" strike="noStrike" kern="1200" baseline="0" dirty="0">
                <a:solidFill>
                  <a:schemeClr val="tx1"/>
                </a:solidFill>
                <a:effectLst/>
                <a:latin typeface="+mn-lt"/>
                <a:ea typeface="+mn-ea"/>
                <a:cs typeface="+mn-cs"/>
              </a:rPr>
              <a:t> g</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qu</a:t>
            </a:r>
            <a:r>
              <a:rPr lang="en-GB" sz="1200" b="0" i="0" u="none" strike="noStrike" kern="1200" dirty="0">
                <a:solidFill>
                  <a:schemeClr val="tx1"/>
                </a:solidFill>
                <a:effectLst/>
                <a:latin typeface="+mn-lt"/>
                <a:ea typeface="+mn-ea"/>
                <a:cs typeface="+mn-cs"/>
              </a:rPr>
              <a:t>’</a:t>
            </a:r>
          </a:p>
          <a:p>
            <a:pPr marL="171450" indent="-171450">
              <a:buFontTx/>
              <a:buChar char="-"/>
            </a:pPr>
            <a:r>
              <a:rPr lang="en-GB" sz="1200" b="0" i="0" u="none" strike="noStrike" kern="1200" dirty="0">
                <a:solidFill>
                  <a:schemeClr val="tx1"/>
                </a:solidFill>
                <a:effectLst/>
                <a:latin typeface="+mn-lt"/>
                <a:ea typeface="+mn-ea"/>
                <a:cs typeface="+mn-cs"/>
              </a:rPr>
              <a:t>present tense used with its simple and continuous meanings</a:t>
            </a:r>
          </a:p>
          <a:p>
            <a:pPr marL="171450" indent="-171450">
              <a:buFontTx/>
              <a:buChar char="-"/>
            </a:pPr>
            <a:r>
              <a:rPr lang="en-GB" sz="1200" b="0" i="0" u="none" strike="noStrike" kern="1200" dirty="0">
                <a:solidFill>
                  <a:schemeClr val="tx1"/>
                </a:solidFill>
                <a:effectLst/>
                <a:latin typeface="+mn-lt"/>
                <a:ea typeface="+mn-ea"/>
                <a:cs typeface="+mn-cs"/>
              </a:rPr>
              <a:t>introduction to -ER verbs with je, </a:t>
            </a:r>
            <a:r>
              <a:rPr lang="en-GB" sz="1200" b="0" i="0" u="none" strike="noStrike" kern="1200" dirty="0" err="1">
                <a:solidFill>
                  <a:schemeClr val="tx1"/>
                </a:solidFill>
                <a:effectLst/>
                <a:latin typeface="+mn-lt"/>
                <a:ea typeface="+mn-ea"/>
                <a:cs typeface="+mn-cs"/>
              </a:rPr>
              <a:t>tu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elle</a:t>
            </a:r>
            <a:r>
              <a:rPr lang="en-GB" sz="1200" b="0" i="0" u="none" strike="noStrike" kern="1200" dirty="0">
                <a:solidFill>
                  <a:schemeClr val="tx1"/>
                </a:solidFill>
                <a:effectLst/>
                <a:latin typeface="+mn-lt"/>
                <a:ea typeface="+mn-ea"/>
                <a:cs typeface="+mn-cs"/>
              </a:rPr>
              <a:t>;</a:t>
            </a:r>
          </a:p>
          <a:p>
            <a:pPr marL="171450" indent="-171450">
              <a:buFontTx/>
              <a:buChar char="-"/>
            </a:pPr>
            <a:r>
              <a:rPr lang="en-GB" sz="1200" b="0" i="0" u="none" strike="noStrike" kern="1200" dirty="0">
                <a:solidFill>
                  <a:schemeClr val="tx1"/>
                </a:solidFill>
                <a:effectLst/>
                <a:latin typeface="+mn-lt"/>
                <a:ea typeface="+mn-ea"/>
                <a:cs typeface="+mn-cs"/>
              </a:rPr>
              <a:t>verbs</a:t>
            </a:r>
            <a:r>
              <a:rPr lang="en-GB" sz="1200" b="0" i="0" u="none" strike="noStrike" kern="1200" baseline="0" dirty="0">
                <a:solidFill>
                  <a:schemeClr val="tx1"/>
                </a:solidFill>
                <a:effectLst/>
                <a:latin typeface="+mn-lt"/>
                <a:ea typeface="+mn-ea"/>
                <a:cs typeface="+mn-cs"/>
              </a:rPr>
              <a:t> with à (donner)</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1020477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Robust knowledge of verb </a:t>
            </a:r>
            <a:r>
              <a:rPr lang="en-GB" sz="1200" b="0" i="1" kern="1200" dirty="0">
                <a:solidFill>
                  <a:schemeClr val="tx1"/>
                </a:solidFill>
                <a:effectLst/>
                <a:latin typeface="+mn-lt"/>
                <a:ea typeface="+mn-ea"/>
                <a:cs typeface="+mn-cs"/>
              </a:rPr>
              <a:t>vocabulary </a:t>
            </a:r>
            <a:r>
              <a:rPr lang="en-GB" sz="1200" b="0" i="0" kern="1200" dirty="0">
                <a:solidFill>
                  <a:schemeClr val="tx1"/>
                </a:solidFill>
                <a:effectLst/>
                <a:latin typeface="+mn-lt"/>
                <a:ea typeface="+mn-ea"/>
                <a:cs typeface="+mn-cs"/>
              </a:rPr>
              <a:t>is absolutely critical for learning a language. That is, the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meaning of verbs – ‘go’, ‘eat’, ‘be’, ‘play’, ‘love’ – not the grammar of verbs in their different tenses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forms. It would be useful to explain this to students. It is something that we take for granted in our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own language.</a:t>
            </a:r>
          </a:p>
          <a:p>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Students in year 7 should all know what a verb is, from their primary school lessons. It might, however,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be worth checking this in the initial stages</a:t>
            </a:r>
            <a:r>
              <a:rPr lang="en-GB" dirty="0"/>
              <a:t>.</a:t>
            </a:r>
          </a:p>
          <a:p>
            <a:endParaRPr lang="en-GB" dirty="0"/>
          </a:p>
          <a:p>
            <a:r>
              <a:rPr lang="en-GB" dirty="0"/>
              <a:t>Before showing this slide, ask students to define a </a:t>
            </a:r>
            <a:r>
              <a:rPr lang="en-GB" i="1" dirty="0"/>
              <a:t>verb</a:t>
            </a:r>
            <a:r>
              <a:rPr lang="en-GB" i="0" dirty="0"/>
              <a:t> and give some examples.</a:t>
            </a:r>
          </a:p>
          <a:p>
            <a:endParaRPr lang="en-GB" i="0" dirty="0"/>
          </a:p>
          <a:p>
            <a:r>
              <a:rPr lang="en-GB" b="1" i="0" dirty="0"/>
              <a:t>Note</a:t>
            </a:r>
            <a:r>
              <a:rPr lang="en-GB" b="1" i="0" baseline="0" dirty="0"/>
              <a:t> </a:t>
            </a:r>
            <a:r>
              <a:rPr lang="en-GB" i="0" baseline="0" dirty="0"/>
              <a:t>(2</a:t>
            </a:r>
            <a:r>
              <a:rPr lang="en-GB" i="0" baseline="30000" dirty="0"/>
              <a:t>nd</a:t>
            </a:r>
            <a:r>
              <a:rPr lang="en-GB" i="0" baseline="0" dirty="0"/>
              <a:t> to last point): important to emphasise here that we’re trying to move away from the reliance of ‘verb is an action word’. What is demonstrated here is the importance of the DISTRIBUTION in the language - this is how we know whether something is a verb - not by its meaning, but by what words come around it. It is not taught like this generally. Generally people focus on the semantics (e.g. </a:t>
            </a:r>
            <a:r>
              <a:rPr lang="en-GB" i="0" baseline="0" dirty="0" err="1"/>
              <a:t>adj</a:t>
            </a:r>
            <a:r>
              <a:rPr lang="en-GB" i="0" baseline="0" dirty="0"/>
              <a:t> is a describing word - but to be an adjective t needs to be describing a noun). Another example is that nouns often have 'the' or 'a' in front of them </a:t>
            </a:r>
            <a:r>
              <a:rPr lang="en-GB" i="0" baseline="0" dirty="0">
                <a:sym typeface="Wingdings" panose="05000000000000000000" pitchFamily="2" charset="2"/>
              </a:rPr>
              <a:t> y</a:t>
            </a:r>
            <a:r>
              <a:rPr lang="en-GB" i="0" baseline="0" dirty="0"/>
              <a:t>ou can't define a noun by 'it's a thing or a person' as it can be an activity, and then children are stumped.</a:t>
            </a:r>
            <a:endParaRPr lang="en-GB" dirty="0"/>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239383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Awareness</a:t>
            </a:r>
            <a:r>
              <a:rPr lang="en-GB" baseline="0" dirty="0"/>
              <a:t>-raising exercise in English to teach students to recognise different forms of verbs. This is in preparation for a lot of work with verbs and, in particular, the two forms of the present in English with the one equivalent form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r>
              <a:rPr lang="en-GB" sz="1200" b="0" i="0" kern="1200" dirty="0">
                <a:solidFill>
                  <a:schemeClr val="tx1"/>
                </a:solidFill>
                <a:effectLst/>
                <a:latin typeface="+mn-lt"/>
                <a:ea typeface="+mn-ea"/>
                <a:cs typeface="+mn-cs"/>
              </a:rPr>
              <a:t>Answers revealed on clicks.</a:t>
            </a:r>
          </a:p>
          <a:p>
            <a:pPr marL="0" indent="0">
              <a:buNone/>
            </a:pPr>
            <a:endParaRPr lang="en-GB" sz="1200" b="0" i="0" kern="1200" dirty="0">
              <a:solidFill>
                <a:schemeClr val="tx1"/>
              </a:solidFill>
              <a:effectLst/>
              <a:latin typeface="+mn-lt"/>
              <a:ea typeface="+mn-ea"/>
              <a:cs typeface="+mn-cs"/>
            </a:endParaRPr>
          </a:p>
          <a:p>
            <a:pPr marL="0" indent="0">
              <a:buNone/>
            </a:pPr>
            <a:r>
              <a:rPr lang="en-GB" sz="1200" b="0" i="0" kern="1200" dirty="0">
                <a:solidFill>
                  <a:schemeClr val="tx1"/>
                </a:solidFill>
                <a:effectLst/>
                <a:latin typeface="+mn-lt"/>
                <a:ea typeface="+mn-ea"/>
                <a:cs typeface="+mn-cs"/>
              </a:rPr>
              <a:t>To go further you could ask students to:</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tell you what the ‘infinitive’, the dictionary form, of each verb is in English (shown in square brackets above)</a:t>
            </a:r>
          </a:p>
          <a:p>
            <a:pPr marL="0" indent="0">
              <a:buFontTx/>
              <a:buNone/>
            </a:pPr>
            <a:br>
              <a:rPr lang="en-GB" dirty="0"/>
            </a:br>
            <a:r>
              <a:rPr lang="en-GB" sz="1200" b="0" i="0" kern="1200" dirty="0">
                <a:solidFill>
                  <a:schemeClr val="tx1"/>
                </a:solidFill>
                <a:effectLst/>
                <a:latin typeface="+mn-lt"/>
                <a:ea typeface="+mn-ea"/>
                <a:cs typeface="+mn-cs"/>
              </a:rPr>
              <a:t>- change the ‘dictionary’ form into as many different versions of the same VERB as they can, </a:t>
            </a:r>
            <a:r>
              <a:rPr lang="en-GB" sz="1200" b="0" i="1" kern="1200" dirty="0">
                <a:solidFill>
                  <a:schemeClr val="tx1"/>
                </a:solidFill>
                <a:effectLst/>
                <a:latin typeface="+mn-lt"/>
                <a:ea typeface="+mn-ea"/>
                <a:cs typeface="+mn-cs"/>
              </a:rPr>
              <a:t>without turning it into a different word class </a:t>
            </a:r>
            <a:r>
              <a:rPr lang="en-GB" sz="1200" b="0" i="0" kern="1200" dirty="0">
                <a:solidFill>
                  <a:schemeClr val="tx1"/>
                </a:solidFill>
                <a:effectLst/>
                <a:latin typeface="+mn-lt"/>
                <a:ea typeface="+mn-ea"/>
                <a:cs typeface="+mn-cs"/>
              </a:rPr>
              <a:t>(part of speech)! e.g.  </a:t>
            </a:r>
            <a:r>
              <a:rPr lang="en-GB" sz="1200" b="0" i="1" kern="1200" dirty="0">
                <a:solidFill>
                  <a:schemeClr val="tx1"/>
                </a:solidFill>
                <a:effectLst/>
                <a:latin typeface="+mn-lt"/>
                <a:ea typeface="+mn-ea"/>
                <a:cs typeface="+mn-cs"/>
              </a:rPr>
              <a:t>think, thinks, thinking, thought </a:t>
            </a:r>
            <a:r>
              <a:rPr lang="en-GB" sz="1200" b="0" i="0" kern="1200" dirty="0">
                <a:solidFill>
                  <a:schemeClr val="tx1"/>
                </a:solidFill>
                <a:effectLst/>
                <a:latin typeface="+mn-lt"/>
                <a:ea typeface="+mn-ea"/>
                <a:cs typeface="+mn-cs"/>
              </a:rPr>
              <a:t>are all forms of the same verb</a:t>
            </a:r>
            <a:r>
              <a:rPr lang="en-GB" sz="1200" b="0" i="1" kern="1200" dirty="0">
                <a:solidFill>
                  <a:schemeClr val="tx1"/>
                </a:solidFill>
                <a:effectLst/>
                <a:latin typeface="+mn-lt"/>
                <a:ea typeface="+mn-ea"/>
                <a:cs typeface="+mn-cs"/>
              </a:rPr>
              <a:t>; BUT…. thoughtful, thoughtless, thinker </a:t>
            </a:r>
            <a:r>
              <a:rPr lang="en-GB" sz="1200" b="0" i="0" kern="1200" dirty="0">
                <a:solidFill>
                  <a:schemeClr val="tx1"/>
                </a:solidFill>
                <a:effectLst/>
                <a:latin typeface="+mn-lt"/>
                <a:ea typeface="+mn-ea"/>
                <a:cs typeface="+mn-cs"/>
              </a:rPr>
              <a:t>are NOT verbs, but they come from the same word family.</a:t>
            </a:r>
          </a:p>
          <a:p>
            <a:pPr marL="0" indent="0">
              <a:buFontTx/>
              <a:buNone/>
            </a:pPr>
            <a:endParaRPr lang="en-GB" sz="1200" b="0" i="0" kern="1200" dirty="0">
              <a:solidFill>
                <a:schemeClr val="tx1"/>
              </a:solidFill>
              <a:effectLst/>
              <a:latin typeface="+mn-lt"/>
              <a:ea typeface="+mn-ea"/>
              <a:cs typeface="+mn-cs"/>
            </a:endParaRPr>
          </a:p>
          <a:p>
            <a:pPr marL="0" indent="0">
              <a:buFontTx/>
              <a:buNone/>
            </a:pPr>
            <a:r>
              <a:rPr lang="en-GB" sz="1200" b="0" i="0" kern="1200" dirty="0">
                <a:solidFill>
                  <a:schemeClr val="tx1"/>
                </a:solidFill>
                <a:effectLst/>
                <a:latin typeface="+mn-lt"/>
                <a:ea typeface="+mn-ea"/>
                <a:cs typeface="+mn-cs"/>
              </a:rPr>
              <a:t>- give you some words that can be both a noun and a verb (e.g., head; captain; chair; cook).</a:t>
            </a:r>
            <a:r>
              <a:rPr lang="en-GB" dirty="0"/>
              <a:t> </a:t>
            </a:r>
            <a:br>
              <a:rPr lang="en-GB" dirty="0"/>
            </a:br>
            <a:endParaRPr lang="en-GB" dirty="0"/>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245786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metalanguage (</a:t>
            </a:r>
            <a:r>
              <a:rPr lang="en-GB" b="1" dirty="0"/>
              <a:t>present simple</a:t>
            </a:r>
            <a:r>
              <a:rPr lang="en-GB" dirty="0"/>
              <a:t>, </a:t>
            </a:r>
            <a:r>
              <a:rPr lang="en-GB" b="1" dirty="0"/>
              <a:t>present continuous </a:t>
            </a:r>
            <a:r>
              <a:rPr lang="en-GB" dirty="0"/>
              <a:t>and </a:t>
            </a:r>
            <a:r>
              <a:rPr lang="en-GB" b="1" dirty="0"/>
              <a:t>adverbs</a:t>
            </a:r>
            <a:r>
              <a:rPr lang="en-GB" dirty="0"/>
              <a:t>) used to talk about verbs in this and subsequent sequences is described and explained.</a:t>
            </a:r>
          </a:p>
          <a:p>
            <a:endParaRPr lang="en-GB" dirty="0"/>
          </a:p>
          <a:p>
            <a:r>
              <a:rPr lang="en-GB" dirty="0"/>
              <a:t>Teacher to highlight the distinction between present simple for </a:t>
            </a:r>
            <a:r>
              <a:rPr lang="en-GB" b="1" dirty="0"/>
              <a:t>routine actions</a:t>
            </a:r>
            <a:r>
              <a:rPr lang="en-GB" b="0" dirty="0"/>
              <a:t> and present continuous for </a:t>
            </a:r>
            <a:r>
              <a:rPr lang="en-GB" b="1" dirty="0"/>
              <a:t>current/ongoing actions.</a:t>
            </a:r>
            <a:endParaRPr lang="en-GB" dirty="0"/>
          </a:p>
          <a:p>
            <a:endParaRPr lang="en-GB" dirty="0"/>
          </a:p>
          <a:p>
            <a:r>
              <a:rPr lang="en-GB" dirty="0"/>
              <a:t>Teacher to stress the fact that the BE + -</a:t>
            </a:r>
            <a:r>
              <a:rPr lang="en-GB" dirty="0" err="1"/>
              <a:t>ing</a:t>
            </a:r>
            <a:r>
              <a:rPr lang="en-GB" dirty="0"/>
              <a:t> form is an English construction only. </a:t>
            </a:r>
            <a:r>
              <a:rPr lang="en-GB" dirty="0" err="1"/>
              <a:t>Être</a:t>
            </a:r>
            <a:r>
              <a:rPr lang="en-GB" dirty="0"/>
              <a:t> cannot be used with a verb this way. </a:t>
            </a:r>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110118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of this week’s vocabulary items will be formally introduced in lesson 2, but these phrases are used in the activities that follow.</a:t>
            </a:r>
          </a:p>
          <a:p>
            <a:endParaRPr lang="en-GB" dirty="0"/>
          </a:p>
          <a:p>
            <a:r>
              <a:rPr lang="en-GB" dirty="0"/>
              <a:t>Teacher to elicit pronunciation and English meaning from students.</a:t>
            </a:r>
          </a:p>
          <a:p>
            <a:endParaRPr lang="en-GB" dirty="0"/>
          </a:p>
          <a:p>
            <a:r>
              <a:rPr lang="en-GB" b="0" baseline="0" dirty="0"/>
              <a:t>To prepare for the listening exercise that follows, the teacher writes ‘</a:t>
            </a:r>
            <a:r>
              <a:rPr lang="en-GB" b="0" baseline="0" dirty="0" err="1"/>
              <a:t>chaque</a:t>
            </a:r>
            <a:r>
              <a:rPr lang="en-GB" b="0" baseline="0" dirty="0"/>
              <a:t> </a:t>
            </a:r>
            <a:r>
              <a:rPr lang="en-GB" b="0" baseline="0" dirty="0" err="1"/>
              <a:t>semaine</a:t>
            </a:r>
            <a:r>
              <a:rPr lang="en-GB" b="0" baseline="0" dirty="0"/>
              <a:t> and ‘</a:t>
            </a:r>
            <a:r>
              <a:rPr lang="en-GB" b="0" baseline="0" dirty="0" err="1"/>
              <a:t>en</a:t>
            </a:r>
            <a:r>
              <a:rPr lang="en-GB" b="0" baseline="0" dirty="0"/>
              <a:t> </a:t>
            </a:r>
            <a:r>
              <a:rPr lang="en-GB" b="0" baseline="0" dirty="0" err="1"/>
              <a:t>ce</a:t>
            </a:r>
            <a:r>
              <a:rPr lang="en-GB" b="0" baseline="0" dirty="0"/>
              <a:t> moment’ on the board, and asks students which form of the English present tense is indicated by each.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511456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Awareness</a:t>
            </a:r>
            <a:r>
              <a:rPr lang="en-GB" baseline="0" dirty="0"/>
              <a:t>-raising exercise in English to teach students to connect temporal adverbs with tense.</a:t>
            </a:r>
            <a:br>
              <a:rPr lang="en-GB" baseline="0" dirty="0"/>
            </a:br>
            <a:br>
              <a:rPr lang="en-GB" baseline="0" dirty="0"/>
            </a:br>
            <a:r>
              <a:rPr lang="en-GB" baseline="0" dirty="0"/>
              <a:t>Note choice of French names incorporates this week’s SSCs: </a:t>
            </a:r>
            <a:r>
              <a:rPr lang="en-GB" sz="1200" b="1" dirty="0" err="1">
                <a:solidFill>
                  <a:srgbClr val="105076"/>
                </a:solidFill>
                <a:latin typeface="Century Gothic" panose="020B0502020202020204" pitchFamily="34" charset="0"/>
              </a:rPr>
              <a:t>J</a:t>
            </a:r>
            <a:r>
              <a:rPr lang="en-GB" sz="1200" dirty="0" err="1">
                <a:solidFill>
                  <a:srgbClr val="105076"/>
                </a:solidFill>
                <a:latin typeface="Century Gothic" panose="020B0502020202020204" pitchFamily="34" charset="0"/>
              </a:rPr>
              <a:t>aques</a:t>
            </a:r>
            <a:r>
              <a:rPr lang="en-GB" sz="1200" dirty="0">
                <a:solidFill>
                  <a:srgbClr val="105076"/>
                </a:solidFill>
                <a:latin typeface="Century Gothic" panose="020B0502020202020204" pitchFamily="34" charset="0"/>
              </a:rPr>
              <a:t> and</a:t>
            </a:r>
            <a:r>
              <a:rPr lang="en-GB" sz="1200" b="1" dirty="0">
                <a:solidFill>
                  <a:srgbClr val="105076"/>
                </a:solidFill>
                <a:latin typeface="Century Gothic" panose="020B0502020202020204" pitchFamily="34" charset="0"/>
              </a:rPr>
              <a:t> </a:t>
            </a:r>
            <a:r>
              <a:rPr lang="en-GB" sz="1200" b="1" dirty="0" err="1">
                <a:solidFill>
                  <a:srgbClr val="105076"/>
                </a:solidFill>
                <a:latin typeface="Century Gothic" panose="020B0502020202020204" pitchFamily="34" charset="0"/>
              </a:rPr>
              <a:t>G</a:t>
            </a:r>
            <a:r>
              <a:rPr lang="en-GB" sz="1200" b="0" dirty="0" err="1">
                <a:solidFill>
                  <a:srgbClr val="105076"/>
                </a:solidFill>
                <a:latin typeface="Century Gothic" panose="020B0502020202020204" pitchFamily="34" charset="0"/>
              </a:rPr>
              <a:t>éraldine</a:t>
            </a:r>
            <a:r>
              <a:rPr lang="en-GB" sz="1200" b="0" baseline="0" dirty="0">
                <a:solidFill>
                  <a:srgbClr val="105076"/>
                </a:solidFill>
                <a:latin typeface="Century Gothic" panose="020B0502020202020204" pitchFamily="34" charset="0"/>
              </a:rPr>
              <a:t>.</a:t>
            </a:r>
            <a:endParaRPr lang="en-GB" sz="1200" b="0" dirty="0">
              <a:solidFill>
                <a:srgbClr val="105076"/>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112552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Awareness</a:t>
            </a:r>
            <a:r>
              <a:rPr lang="en-GB" baseline="0" dirty="0"/>
              <a:t>-raising exercise in English to teach pupils to connect temporal adverbs with tense.</a:t>
            </a:r>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350744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Basic translation</a:t>
            </a:r>
            <a:r>
              <a:rPr lang="en-GB" b="0" baseline="0" dirty="0"/>
              <a:t> exercise to introduce present tenses and revise vocabulary from Term 1 weeks 2 and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 explains that the temporal adverbs are not given in the English translation because the verb tense provides information about whether things happen routinely, or are ongoing right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Teacher d</a:t>
            </a:r>
            <a:r>
              <a:rPr lang="en-GB" baseline="0" dirty="0"/>
              <a:t>raws attention to fact that French tense is the same throughout, and that students </a:t>
            </a:r>
            <a:r>
              <a:rPr lang="en-GB" b="1" baseline="0" dirty="0"/>
              <a:t>will have to listen out for the adverb in French </a:t>
            </a:r>
            <a:r>
              <a:rPr lang="en-GB" baseline="0" dirty="0"/>
              <a:t>to find out this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 new verbs are introduced at this point; all sentences contain the previously introduced </a:t>
            </a:r>
            <a:r>
              <a:rPr lang="en-GB" i="1" baseline="0" dirty="0" err="1"/>
              <a:t>être</a:t>
            </a:r>
            <a:r>
              <a:rPr lang="en-GB" i="0" baseline="0" dirty="0"/>
              <a:t>, </a:t>
            </a:r>
            <a:r>
              <a:rPr lang="en-GB" i="1" baseline="0" dirty="0" err="1"/>
              <a:t>avoir</a:t>
            </a:r>
            <a:r>
              <a:rPr lang="en-GB" i="1" baseline="0" dirty="0"/>
              <a:t> </a:t>
            </a:r>
            <a:r>
              <a:rPr lang="en-GB" i="0" baseline="0" dirty="0"/>
              <a:t>and </a:t>
            </a:r>
            <a:r>
              <a:rPr lang="en-GB" i="1" baseline="0" dirty="0"/>
              <a:t>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will be familiar with all vocabulary from this week and previous weeks,</a:t>
            </a:r>
            <a:r>
              <a:rPr lang="en-GB" baseline="0" dirty="0"/>
              <a:t> with the exception of madame [294] which is a highly frequent word.</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Audio plays on clicking the letters.</a:t>
            </a:r>
          </a:p>
          <a:p>
            <a:endParaRPr lang="en-GB" baseline="0" dirty="0"/>
          </a:p>
          <a:p>
            <a:r>
              <a:rPr lang="en-GB" b="1" baseline="0" dirty="0"/>
              <a:t>Transcript</a:t>
            </a:r>
          </a:p>
          <a:p>
            <a:endParaRPr lang="en-GB" baseline="0" dirty="0"/>
          </a:p>
          <a:p>
            <a:r>
              <a:rPr lang="en-GB" baseline="0" dirty="0"/>
              <a:t>Audio plays on individual letter clicks.</a:t>
            </a:r>
          </a:p>
          <a:p>
            <a:endParaRPr lang="en-GB" baseline="0" dirty="0"/>
          </a:p>
          <a:p>
            <a:r>
              <a:rPr lang="en-GB" baseline="0" dirty="0"/>
              <a:t>A. </a:t>
            </a:r>
            <a:r>
              <a:rPr lang="en-GB" baseline="0" dirty="0" err="1"/>
              <a:t>Jaques</a:t>
            </a:r>
            <a:r>
              <a:rPr lang="en-GB" baseline="0" dirty="0"/>
              <a:t> fait les devoirs </a:t>
            </a:r>
            <a:r>
              <a:rPr lang="en-GB" baseline="0" dirty="0" err="1"/>
              <a:t>en</a:t>
            </a:r>
            <a:r>
              <a:rPr lang="en-GB" baseline="0" dirty="0"/>
              <a:t> </a:t>
            </a:r>
            <a:r>
              <a:rPr lang="en-GB" baseline="0" dirty="0" err="1"/>
              <a:t>ce</a:t>
            </a:r>
            <a:r>
              <a:rPr lang="en-GB" baseline="0" dirty="0"/>
              <a:t> moment.</a:t>
            </a:r>
          </a:p>
          <a:p>
            <a:r>
              <a:rPr lang="en-GB" baseline="0" dirty="0"/>
              <a:t>B. </a:t>
            </a:r>
            <a:r>
              <a:rPr lang="en-GB" baseline="0" dirty="0" err="1"/>
              <a:t>Jaques</a:t>
            </a:r>
            <a:r>
              <a:rPr lang="en-GB" baseline="0" dirty="0"/>
              <a:t> a </a:t>
            </a:r>
            <a:r>
              <a:rPr lang="en-GB" baseline="0" dirty="0" err="1"/>
              <a:t>une</a:t>
            </a:r>
            <a:r>
              <a:rPr lang="en-GB" baseline="0" dirty="0"/>
              <a:t> </a:t>
            </a:r>
            <a:r>
              <a:rPr lang="en-GB" sz="1200" b="0" i="0" u="none" strike="noStrike" kern="1200" dirty="0">
                <a:solidFill>
                  <a:schemeClr val="tx1"/>
                </a:solidFill>
                <a:effectLst/>
                <a:latin typeface="+mn-lt"/>
                <a:ea typeface="+mn-ea"/>
                <a:cs typeface="+mn-cs"/>
              </a:rPr>
              <a:t>idée</a:t>
            </a:r>
            <a:r>
              <a:rPr lang="en-GB" dirty="0"/>
              <a:t> </a:t>
            </a:r>
            <a:r>
              <a:rPr lang="en-GB" dirty="0" err="1"/>
              <a:t>chaque</a:t>
            </a:r>
            <a:r>
              <a:rPr lang="en-GB" dirty="0"/>
              <a:t> </a:t>
            </a:r>
            <a:r>
              <a:rPr lang="en-GB" dirty="0" err="1"/>
              <a:t>semaine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C.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fait le ménage </a:t>
            </a:r>
            <a:r>
              <a:rPr lang="en-GB" sz="1200" dirty="0" err="1">
                <a:solidFill>
                  <a:srgbClr val="105076"/>
                </a:solidFill>
                <a:latin typeface="Century Gothic" panose="020B0502020202020204" pitchFamily="34" charset="0"/>
              </a:rPr>
              <a:t>en</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ce</a:t>
            </a:r>
            <a:r>
              <a:rPr lang="en-GB" sz="1200" dirty="0">
                <a:solidFill>
                  <a:srgbClr val="105076"/>
                </a:solidFill>
                <a:latin typeface="Century Gothic" panose="020B0502020202020204" pitchFamily="34" charset="0"/>
              </a:rPr>
              <a:t> moment.</a:t>
            </a:r>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D.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est</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méchante</a:t>
            </a:r>
            <a:r>
              <a:rPr lang="en-GB" sz="1200" dirty="0">
                <a:solidFill>
                  <a:srgbClr val="105076"/>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E.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fait la cuisine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b="0" dirty="0">
                <a:solidFill>
                  <a:schemeClr val="accent5">
                    <a:lumMod val="50000"/>
                  </a:schemeClr>
                </a:solidFill>
                <a:latin typeface="Century Gothic" panose="020B0502020202020204" pitchFamily="34" charset="0"/>
              </a:rPr>
              <a:t>.</a:t>
            </a:r>
            <a:endParaRPr lang="en-GB" baseline="0" dirty="0"/>
          </a:p>
          <a:p>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a:defRPr/>
            </a:pPr>
            <a:fld id="{62B70283-8F82-4806-99B9-86195C858623}" type="slidenum">
              <a:rPr lang="en-GB" smtClean="0">
                <a:solidFill>
                  <a:prstClr val="black"/>
                </a:solidFill>
              </a:rPr>
              <a:pPr>
                <a:defRPr/>
              </a:pPr>
              <a:t>18</a:t>
            </a:fld>
            <a:endParaRPr lang="en-GB">
              <a:solidFill>
                <a:prstClr val="black"/>
              </a:solidFill>
            </a:endParaRPr>
          </a:p>
        </p:txBody>
      </p:sp>
    </p:spTree>
    <p:extLst>
      <p:ext uri="{BB962C8B-B14F-4D97-AF65-F5344CB8AC3E}">
        <p14:creationId xmlns:p14="http://schemas.microsoft.com/office/powerpoint/2010/main" val="3333701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revealed on clicks.</a:t>
            </a:r>
            <a:endParaRPr lang="en-GB" b="0" baseline="0" dirty="0"/>
          </a:p>
          <a:p>
            <a:endParaRPr lang="en-GB" baseline="0" dirty="0"/>
          </a:p>
          <a:p>
            <a:r>
              <a:rPr lang="en-GB" b="1" baseline="0" dirty="0"/>
              <a:t>Transcript</a:t>
            </a:r>
          </a:p>
          <a:p>
            <a:endParaRPr lang="en-GB" baseline="0" dirty="0"/>
          </a:p>
          <a:p>
            <a:r>
              <a:rPr lang="en-GB" baseline="0" dirty="0"/>
              <a:t>A. </a:t>
            </a:r>
            <a:r>
              <a:rPr lang="en-GB" baseline="0" dirty="0" err="1"/>
              <a:t>Jaques</a:t>
            </a:r>
            <a:r>
              <a:rPr lang="en-GB" baseline="0" dirty="0"/>
              <a:t> fait les devoirs </a:t>
            </a:r>
            <a:r>
              <a:rPr lang="en-GB" baseline="0" dirty="0" err="1"/>
              <a:t>en</a:t>
            </a:r>
            <a:r>
              <a:rPr lang="en-GB" baseline="0" dirty="0"/>
              <a:t> </a:t>
            </a:r>
            <a:r>
              <a:rPr lang="en-GB" baseline="0" dirty="0" err="1"/>
              <a:t>ce</a:t>
            </a:r>
            <a:r>
              <a:rPr lang="en-GB" baseline="0" dirty="0"/>
              <a:t> moment.</a:t>
            </a:r>
          </a:p>
          <a:p>
            <a:r>
              <a:rPr lang="en-GB" baseline="0" dirty="0"/>
              <a:t>B. </a:t>
            </a:r>
            <a:r>
              <a:rPr lang="en-GB" baseline="0" dirty="0" err="1"/>
              <a:t>Jaques</a:t>
            </a:r>
            <a:r>
              <a:rPr lang="en-GB" baseline="0" dirty="0"/>
              <a:t> a </a:t>
            </a:r>
            <a:r>
              <a:rPr lang="en-GB" baseline="0" dirty="0" err="1"/>
              <a:t>une</a:t>
            </a:r>
            <a:r>
              <a:rPr lang="en-GB" baseline="0" dirty="0"/>
              <a:t> </a:t>
            </a:r>
            <a:r>
              <a:rPr lang="en-GB" sz="1200" b="0" i="0" u="none" strike="noStrike" kern="1200" dirty="0">
                <a:solidFill>
                  <a:schemeClr val="tx1"/>
                </a:solidFill>
                <a:effectLst/>
                <a:latin typeface="+mn-lt"/>
                <a:ea typeface="+mn-ea"/>
                <a:cs typeface="+mn-cs"/>
              </a:rPr>
              <a:t>idée</a:t>
            </a:r>
            <a:r>
              <a:rPr lang="en-GB" dirty="0"/>
              <a:t> </a:t>
            </a:r>
            <a:r>
              <a:rPr lang="en-GB" dirty="0" err="1"/>
              <a:t>chaque</a:t>
            </a:r>
            <a:r>
              <a:rPr lang="en-GB" dirty="0"/>
              <a:t> </a:t>
            </a:r>
            <a:r>
              <a:rPr lang="en-GB" dirty="0" err="1"/>
              <a:t>semaine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C.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fait le ménage </a:t>
            </a:r>
            <a:r>
              <a:rPr lang="en-GB" sz="1200" dirty="0" err="1">
                <a:solidFill>
                  <a:srgbClr val="105076"/>
                </a:solidFill>
                <a:latin typeface="Century Gothic" panose="020B0502020202020204" pitchFamily="34" charset="0"/>
              </a:rPr>
              <a:t>en</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ce</a:t>
            </a:r>
            <a:r>
              <a:rPr lang="en-GB" sz="1200" dirty="0">
                <a:solidFill>
                  <a:srgbClr val="105076"/>
                </a:solidFill>
                <a:latin typeface="Century Gothic" panose="020B0502020202020204" pitchFamily="34" charset="0"/>
              </a:rPr>
              <a:t> moment.</a:t>
            </a:r>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D.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est</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méchante</a:t>
            </a:r>
            <a:r>
              <a:rPr lang="en-GB" sz="1200" dirty="0">
                <a:solidFill>
                  <a:srgbClr val="105076"/>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E.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fait la cuisine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b="0" dirty="0">
                <a:solidFill>
                  <a:schemeClr val="accent5">
                    <a:lumMod val="50000"/>
                  </a:schemeClr>
                </a:solidFill>
                <a:latin typeface="Century Gothic" panose="020B0502020202020204" pitchFamily="34" charset="0"/>
              </a:rPr>
              <a:t>.</a:t>
            </a:r>
            <a:endParaRPr lang="en-GB" baseline="0" dirty="0"/>
          </a:p>
          <a:p>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a:defRPr/>
            </a:pPr>
            <a:fld id="{62B70283-8F82-4806-99B9-86195C858623}" type="slidenum">
              <a:rPr lang="en-GB" smtClean="0">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425501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Syntax, and changes in word order, is one particular area where cross-linguistic comparisons can be particularly useful, to draw pupils’ attention to the differences in how structures, such as questions, are formed in different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3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Basic translation</a:t>
            </a:r>
            <a:r>
              <a:rPr lang="en-GB" b="0" baseline="0" dirty="0"/>
              <a:t> exercise to introduce present tenses and revise vocabulary from Term 1 weeks 2 and 7.</a:t>
            </a:r>
          </a:p>
          <a:p>
            <a:endParaRPr lang="en-GB" baseline="0" dirty="0"/>
          </a:p>
          <a:p>
            <a:r>
              <a:rPr lang="en-GB" baseline="0" dirty="0"/>
              <a:t>Students hear Nick’s English voice. The adverbs are obscured by noises. Students must work out from the </a:t>
            </a:r>
            <a:r>
              <a:rPr lang="en-GB" b="1" baseline="0" dirty="0"/>
              <a:t>present tense form alone </a:t>
            </a:r>
            <a:r>
              <a:rPr lang="en-GB" b="0" baseline="0" dirty="0"/>
              <a:t>whether these things happen every week, or are happening at the moment.</a:t>
            </a:r>
          </a:p>
          <a:p>
            <a:endParaRPr lang="en-GB" b="0" baseline="0" dirty="0"/>
          </a:p>
          <a:p>
            <a:r>
              <a:rPr lang="en-GB" b="0" baseline="0" dirty="0"/>
              <a:t>Two equally plausible events are connected by </a:t>
            </a:r>
            <a:r>
              <a:rPr lang="en-GB" b="0" i="1" baseline="0" dirty="0" err="1"/>
              <a:t>mais</a:t>
            </a:r>
            <a:r>
              <a:rPr lang="en-GB" b="0" i="0" baseline="0" dirty="0"/>
              <a:t> in each case so that students cannot guess from context.</a:t>
            </a:r>
          </a:p>
          <a:p>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 new verbs are introduced at this point; all sentences contain the previously introduced </a:t>
            </a:r>
            <a:r>
              <a:rPr lang="en-GB" i="1" baseline="0" dirty="0" err="1"/>
              <a:t>être</a:t>
            </a:r>
            <a:r>
              <a:rPr lang="en-GB" i="0" baseline="0" dirty="0"/>
              <a:t>, </a:t>
            </a:r>
            <a:r>
              <a:rPr lang="en-GB" i="1" baseline="0" dirty="0" err="1"/>
              <a:t>avoir</a:t>
            </a:r>
            <a:r>
              <a:rPr lang="en-GB" i="1" baseline="0" dirty="0"/>
              <a:t> </a:t>
            </a:r>
            <a:r>
              <a:rPr lang="en-GB" i="0" baseline="0" dirty="0"/>
              <a:t>and </a:t>
            </a:r>
            <a:r>
              <a:rPr lang="en-GB" i="1" baseline="0" dirty="0"/>
              <a:t>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will be familiar with all vocabulary from this week and previous weeks,</a:t>
            </a:r>
            <a:r>
              <a:rPr lang="en-GB" baseline="0" dirty="0"/>
              <a:t> with the exception of madame [294] which is a highly frequent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Audio plays on clicking individual letters.</a:t>
            </a:r>
          </a:p>
          <a:p>
            <a:endParaRPr lang="en-GB" baseline="0" dirty="0"/>
          </a:p>
          <a:p>
            <a:r>
              <a:rPr lang="en-GB" b="1" baseline="0" dirty="0"/>
              <a:t>Transcript</a:t>
            </a:r>
          </a:p>
          <a:p>
            <a:endParaRPr lang="en-GB" baseline="0" dirty="0"/>
          </a:p>
          <a:p>
            <a:pPr rtl="0"/>
            <a:r>
              <a:rPr lang="en-GB" sz="1200" b="0" i="0" kern="1200" dirty="0">
                <a:solidFill>
                  <a:schemeClr val="tx1"/>
                </a:solidFill>
                <a:effectLst/>
                <a:latin typeface="+mn-lt"/>
                <a:ea typeface="+mn-ea"/>
                <a:cs typeface="+mn-cs"/>
              </a:rPr>
              <a:t>A. Mrs Petit goes on a tour [noise] but is cooking [noise].</a:t>
            </a:r>
          </a:p>
          <a:p>
            <a:pPr rtl="0"/>
            <a:r>
              <a:rPr lang="en-GB" sz="1200" b="0" i="0" kern="1200" dirty="0">
                <a:solidFill>
                  <a:schemeClr val="tx1"/>
                </a:solidFill>
                <a:effectLst/>
                <a:latin typeface="+mn-lt"/>
                <a:ea typeface="+mn-ea"/>
                <a:cs typeface="+mn-cs"/>
              </a:rPr>
              <a:t>B. Mr Petit is making the bed [noise] and does the housework [noise].</a:t>
            </a:r>
          </a:p>
          <a:p>
            <a:pPr rtl="0"/>
            <a:r>
              <a:rPr lang="en-GB" sz="1200" b="0" i="0" kern="1200" dirty="0">
                <a:solidFill>
                  <a:schemeClr val="tx1"/>
                </a:solidFill>
                <a:effectLst/>
                <a:latin typeface="+mn-lt"/>
                <a:ea typeface="+mn-ea"/>
                <a:cs typeface="+mn-cs"/>
              </a:rPr>
              <a:t>C. </a:t>
            </a:r>
            <a:r>
              <a:rPr lang="en-GB" sz="1200" b="0" i="0" kern="1200" dirty="0" err="1">
                <a:solidFill>
                  <a:schemeClr val="tx1"/>
                </a:solidFill>
                <a:effectLst/>
                <a:latin typeface="+mn-lt"/>
                <a:ea typeface="+mn-ea"/>
                <a:cs typeface="+mn-cs"/>
              </a:rPr>
              <a:t>Géraldine</a:t>
            </a:r>
            <a:r>
              <a:rPr lang="en-GB" sz="1200" b="0" i="0" kern="1200" dirty="0">
                <a:solidFill>
                  <a:schemeClr val="tx1"/>
                </a:solidFill>
                <a:effectLst/>
                <a:latin typeface="+mn-lt"/>
                <a:ea typeface="+mn-ea"/>
                <a:cs typeface="+mn-cs"/>
              </a:rPr>
              <a:t> is making a model [noise] and goes for a walk [noise].</a:t>
            </a:r>
          </a:p>
          <a:p>
            <a:pPr rtl="0"/>
            <a:r>
              <a:rPr lang="en-GB" sz="1200" b="0" i="0" kern="1200" dirty="0">
                <a:solidFill>
                  <a:schemeClr val="tx1"/>
                </a:solidFill>
                <a:effectLst/>
                <a:latin typeface="+mn-lt"/>
                <a:ea typeface="+mn-ea"/>
                <a:cs typeface="+mn-cs"/>
              </a:rPr>
              <a:t>D. </a:t>
            </a:r>
            <a:r>
              <a:rPr lang="en-GB" sz="1200" b="0" i="0" kern="1200" dirty="0" err="1">
                <a:solidFill>
                  <a:schemeClr val="tx1"/>
                </a:solidFill>
                <a:effectLst/>
                <a:latin typeface="+mn-lt"/>
                <a:ea typeface="+mn-ea"/>
                <a:cs typeface="+mn-cs"/>
              </a:rPr>
              <a:t>Jaques</a:t>
            </a:r>
            <a:r>
              <a:rPr lang="en-GB" sz="1200" b="0" i="0" kern="1200" dirty="0">
                <a:solidFill>
                  <a:schemeClr val="tx1"/>
                </a:solidFill>
                <a:effectLst/>
                <a:latin typeface="+mn-lt"/>
                <a:ea typeface="+mn-ea"/>
                <a:cs typeface="+mn-cs"/>
              </a:rPr>
              <a:t> is being naughty [noise] but does his homework [noise].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a:defRPr/>
            </a:pPr>
            <a:fld id="{62B70283-8F82-4806-99B9-86195C858623}"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75163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Answers revealed on clicks. Full recordings including adverbs play on clicking individual letters.</a:t>
            </a:r>
            <a:endParaRPr lang="en-GB" b="0" baseline="0" dirty="0"/>
          </a:p>
          <a:p>
            <a:endParaRPr lang="en-GB" baseline="0" dirty="0"/>
          </a:p>
          <a:p>
            <a:r>
              <a:rPr lang="en-GB" b="1" baseline="0" dirty="0"/>
              <a:t>Transcript</a:t>
            </a:r>
          </a:p>
          <a:p>
            <a:endParaRPr lang="en-GB" baseline="0" dirty="0"/>
          </a:p>
          <a:p>
            <a:pPr rtl="0"/>
            <a:r>
              <a:rPr lang="en-GB" sz="1200" b="0" i="0" kern="1200" dirty="0">
                <a:solidFill>
                  <a:schemeClr val="tx1"/>
                </a:solidFill>
                <a:effectLst/>
                <a:latin typeface="+mn-lt"/>
                <a:ea typeface="+mn-ea"/>
                <a:cs typeface="+mn-cs"/>
              </a:rPr>
              <a:t>A. Mrs Petit goes on a tour every week but is cooking at the moment.</a:t>
            </a:r>
          </a:p>
          <a:p>
            <a:pPr rtl="0"/>
            <a:r>
              <a:rPr lang="en-GB" sz="1200" b="0" i="0" kern="1200" dirty="0">
                <a:solidFill>
                  <a:schemeClr val="tx1"/>
                </a:solidFill>
                <a:effectLst/>
                <a:latin typeface="+mn-lt"/>
                <a:ea typeface="+mn-ea"/>
                <a:cs typeface="+mn-cs"/>
              </a:rPr>
              <a:t>B. Mr Petit is making the bed at the moment and does the housework every week.</a:t>
            </a:r>
          </a:p>
          <a:p>
            <a:pPr rtl="0"/>
            <a:r>
              <a:rPr lang="en-GB" sz="1200" b="0" i="0" kern="1200" dirty="0">
                <a:solidFill>
                  <a:schemeClr val="tx1"/>
                </a:solidFill>
                <a:effectLst/>
                <a:latin typeface="+mn-lt"/>
                <a:ea typeface="+mn-ea"/>
                <a:cs typeface="+mn-cs"/>
              </a:rPr>
              <a:t>C. </a:t>
            </a:r>
            <a:r>
              <a:rPr lang="en-GB" sz="1200" b="0" i="0" kern="1200" dirty="0" err="1">
                <a:solidFill>
                  <a:schemeClr val="tx1"/>
                </a:solidFill>
                <a:effectLst/>
                <a:latin typeface="+mn-lt"/>
                <a:ea typeface="+mn-ea"/>
                <a:cs typeface="+mn-cs"/>
              </a:rPr>
              <a:t>Géraldine</a:t>
            </a:r>
            <a:r>
              <a:rPr lang="en-GB" sz="1200" b="0" i="0" kern="1200" dirty="0">
                <a:solidFill>
                  <a:schemeClr val="tx1"/>
                </a:solidFill>
                <a:effectLst/>
                <a:latin typeface="+mn-lt"/>
                <a:ea typeface="+mn-ea"/>
                <a:cs typeface="+mn-cs"/>
              </a:rPr>
              <a:t> is making a model at the moment and goes for a walk every week.</a:t>
            </a:r>
          </a:p>
          <a:p>
            <a:pPr rtl="0"/>
            <a:r>
              <a:rPr lang="en-GB" sz="1200" b="0" i="0" kern="1200" dirty="0">
                <a:solidFill>
                  <a:schemeClr val="tx1"/>
                </a:solidFill>
                <a:effectLst/>
                <a:latin typeface="+mn-lt"/>
                <a:ea typeface="+mn-ea"/>
                <a:cs typeface="+mn-cs"/>
              </a:rPr>
              <a:t>D. </a:t>
            </a:r>
            <a:r>
              <a:rPr lang="en-GB" sz="1200" b="0" i="0" kern="1200" dirty="0" err="1">
                <a:solidFill>
                  <a:schemeClr val="tx1"/>
                </a:solidFill>
                <a:effectLst/>
                <a:latin typeface="+mn-lt"/>
                <a:ea typeface="+mn-ea"/>
                <a:cs typeface="+mn-cs"/>
              </a:rPr>
              <a:t>Jaques</a:t>
            </a:r>
            <a:r>
              <a:rPr lang="en-GB" sz="1200" b="0" i="0" kern="1200" dirty="0">
                <a:solidFill>
                  <a:schemeClr val="tx1"/>
                </a:solidFill>
                <a:effectLst/>
                <a:latin typeface="+mn-lt"/>
                <a:ea typeface="+mn-ea"/>
                <a:cs typeface="+mn-cs"/>
              </a:rPr>
              <a:t> is being naughty at the moment but does his homework every week.</a:t>
            </a:r>
            <a:r>
              <a:rPr lang="en-GB" sz="1200" strike="noStrike" dirty="0">
                <a:solidFill>
                  <a:srgbClr val="000066"/>
                </a:solidFill>
                <a:latin typeface="Century Gothic"/>
                <a:ea typeface="Calibri"/>
              </a:rPr>
              <a:t>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a:defRPr/>
            </a:pPr>
            <a:fld id="{62B70283-8F82-4806-99B9-86195C858623}"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3330437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SOW Week 1.2.4</a:t>
            </a:r>
          </a:p>
          <a:p>
            <a:r>
              <a:rPr lang="en-GB" dirty="0"/>
              <a:t>This animated slide reminds</a:t>
            </a:r>
            <a:r>
              <a:rPr lang="en-GB" baseline="0" dirty="0"/>
              <a:t> learners that the </a:t>
            </a:r>
            <a:r>
              <a:rPr lang="en-GB" b="1" baseline="0" dirty="0"/>
              <a:t>present tense</a:t>
            </a:r>
            <a:r>
              <a:rPr lang="en-GB" baseline="0" dirty="0"/>
              <a:t> in French can be translated two ways in English: either the </a:t>
            </a:r>
            <a:r>
              <a:rPr lang="en-GB" b="1" baseline="0" dirty="0"/>
              <a:t>simple present </a:t>
            </a:r>
            <a:r>
              <a:rPr lang="en-GB" baseline="0" dirty="0"/>
              <a:t>(“does”) or the </a:t>
            </a:r>
            <a:r>
              <a:rPr lang="en-GB" b="1" baseline="0" dirty="0"/>
              <a:t>present continuous </a:t>
            </a:r>
            <a:r>
              <a:rPr lang="en-GB" baseline="0" dirty="0"/>
              <a:t>(“is doing”). </a:t>
            </a:r>
          </a:p>
          <a:p>
            <a:endParaRPr lang="en-GB" baseline="0" dirty="0"/>
          </a:p>
          <a:p>
            <a:r>
              <a:rPr lang="en-GB" baseline="0" dirty="0"/>
              <a:t>Learners were formally introduced to the present continuous usage in the previous week’s resources.</a:t>
            </a: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4083602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is meta-linguistic activity to raise students awareness about the ambiguity of the French present tense. This activity should give rise to lots of talk about the two English forms. </a:t>
            </a:r>
          </a:p>
          <a:p>
            <a:endParaRPr lang="en-GB" baseline="0" dirty="0"/>
          </a:p>
          <a:p>
            <a:r>
              <a:rPr lang="en-GB" dirty="0"/>
              <a:t>This</a:t>
            </a:r>
            <a:r>
              <a:rPr lang="en-GB" baseline="0" dirty="0"/>
              <a:t> reading task asks learners to consider whether they would translate the French present tense verb in each sentence with the </a:t>
            </a:r>
            <a:r>
              <a:rPr lang="en-GB" b="1" baseline="0" dirty="0"/>
              <a:t>simple present </a:t>
            </a:r>
            <a:r>
              <a:rPr lang="en-GB" baseline="0" dirty="0"/>
              <a:t>or the </a:t>
            </a:r>
            <a:r>
              <a:rPr lang="en-GB" b="1" baseline="0" dirty="0"/>
              <a:t>present continuous </a:t>
            </a:r>
            <a:r>
              <a:rPr lang="en-GB" baseline="0" dirty="0"/>
              <a:t>meaning. </a:t>
            </a:r>
          </a:p>
          <a:p>
            <a:endParaRPr lang="en-GB" baseline="0" dirty="0"/>
          </a:p>
          <a:p>
            <a:r>
              <a:rPr lang="en-GB" baseline="0" dirty="0"/>
              <a:t>Whilst both answers are possible, in some cases more so than in others, there will be a sense of which is the “best fit”. This should be discussed with learners. As long as learners can justify their choice, they cannot really be “wrong”, but the real aim of this exercise is simply to force them to engage with both possible meanings in the English, whilst appreciating the fact that both are rendered by the </a:t>
            </a:r>
            <a:r>
              <a:rPr lang="en-GB" b="1" baseline="0" dirty="0"/>
              <a:t>present tense</a:t>
            </a:r>
            <a:r>
              <a:rPr lang="en-GB" baseline="0" dirty="0"/>
              <a:t> in French.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dirty="0">
                <a:solidFill>
                  <a:srgbClr val="002060"/>
                </a:solidFill>
                <a:latin typeface="Century Gothic" panose="020B0502020202020204" pitchFamily="34" charset="0"/>
              </a:rPr>
              <a:t>Note: </a:t>
            </a:r>
            <a:r>
              <a:rPr lang="en-GB" sz="1200" noProof="0" dirty="0">
                <a:solidFill>
                  <a:srgbClr val="002060"/>
                </a:solidFill>
                <a:latin typeface="Century Gothic" panose="020B0502020202020204" pitchFamily="34" charset="0"/>
              </a:rPr>
              <a:t>this is teaching pupils to use grammar to get meaning, and that this involves subtle decisions!</a:t>
            </a:r>
            <a:endParaRPr lang="en-GB" noProof="0" dirty="0"/>
          </a:p>
          <a:p>
            <a:endParaRPr lang="en-GB" baseline="0" dirty="0"/>
          </a:p>
          <a:p>
            <a:r>
              <a:rPr lang="en-GB" baseline="0" dirty="0"/>
              <a:t>The sentences consist entirely of vocabulary already presented, either this week or in previous weeks. </a:t>
            </a:r>
          </a:p>
          <a:p>
            <a:endParaRPr lang="en-GB" baseline="0" dirty="0"/>
          </a:p>
          <a:p>
            <a:r>
              <a:rPr lang="en-GB" baseline="0" dirty="0"/>
              <a:t>Suggested answers are provided via animated ovals which appear upon clicking the mouse. N.B. Where both answers would be a good fit, given the time expressions ‘</a:t>
            </a:r>
            <a:r>
              <a:rPr lang="en-GB" baseline="0" dirty="0" err="1"/>
              <a:t>en</a:t>
            </a:r>
            <a:r>
              <a:rPr lang="en-GB" baseline="0" dirty="0"/>
              <a:t> </a:t>
            </a:r>
            <a:r>
              <a:rPr lang="en-GB" baseline="0" dirty="0" err="1"/>
              <a:t>ce</a:t>
            </a:r>
            <a:r>
              <a:rPr lang="en-GB" baseline="0" dirty="0"/>
              <a:t> moment’ and ‘</a:t>
            </a:r>
            <a:r>
              <a:rPr lang="en-GB" baseline="0" dirty="0" err="1"/>
              <a:t>normalement</a:t>
            </a:r>
            <a:r>
              <a:rPr lang="en-GB" baseline="0" dirty="0"/>
              <a:t>’, both are indicated with the animated oval.</a:t>
            </a:r>
          </a:p>
          <a:p>
            <a:endParaRPr lang="en-GB" baseline="0" dirty="0"/>
          </a:p>
          <a:p>
            <a:r>
              <a:rPr lang="en-GB" sz="1200" noProof="0" dirty="0">
                <a:solidFill>
                  <a:srgbClr val="002060"/>
                </a:solidFill>
                <a:latin typeface="Century Gothic" panose="020B0502020202020204" pitchFamily="34" charset="0"/>
              </a:rPr>
              <a:t>Please explain to students that that the ‘à’ in ‘à faire le ménage’ (sentence 2 on the slide) is used with the infinitive after ‘passer’ to mean ‘doing’ that verb.</a:t>
            </a:r>
          </a:p>
          <a:p>
            <a:endParaRPr lang="en-GB" sz="1200" noProof="0" dirty="0">
              <a:solidFill>
                <a:srgbClr val="002060"/>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937856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066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This slide encourages</a:t>
            </a:r>
            <a:r>
              <a:rPr lang="en-GB" baseline="0" dirty="0"/>
              <a:t> pupils to consider the differences between possessive adjectives in English and French. </a:t>
            </a:r>
          </a:p>
          <a:p>
            <a:pPr marL="0" lvl="0" indent="0" algn="l" rtl="0">
              <a:spcBef>
                <a:spcPts val="0"/>
              </a:spcBef>
              <a:spcAft>
                <a:spcPts val="0"/>
              </a:spcAft>
              <a:buNone/>
            </a:pPr>
            <a:r>
              <a:rPr lang="en-GB" baseline="0" dirty="0"/>
              <a:t>Invite ideas from pupils.</a:t>
            </a:r>
          </a:p>
          <a:p>
            <a:pPr marL="0" lvl="0" indent="0" algn="l" rtl="0">
              <a:spcBef>
                <a:spcPts val="0"/>
              </a:spcBef>
              <a:spcAft>
                <a:spcPts val="0"/>
              </a:spcAft>
              <a:buNone/>
            </a:pPr>
            <a:r>
              <a:rPr lang="en-GB" baseline="0" dirty="0"/>
              <a:t>Click reveal arrows to draw attention to these differences.</a:t>
            </a:r>
            <a:endParaRPr lang="en-GB"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486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Explanation</a:t>
            </a:r>
            <a:r>
              <a:rPr lang="en-GB" baseline="0" dirty="0"/>
              <a:t> of the differences between possessive adjectives in English and French. </a:t>
            </a:r>
            <a:endParaRPr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132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Receptive</a:t>
            </a:r>
            <a:r>
              <a:rPr lang="en-GB" baseline="0" dirty="0"/>
              <a:t> activity – choosing the correct possessive adjective to complete the French sentences.</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Note: </a:t>
            </a:r>
            <a:r>
              <a:rPr lang="en-GB" b="0" baseline="0" dirty="0"/>
              <a:t>this c</a:t>
            </a:r>
            <a:r>
              <a:rPr lang="en-GB" baseline="0" dirty="0"/>
              <a:t>ould of course also be practised using referential style / prediction style activities: son..... which word follows </a:t>
            </a:r>
            <a:r>
              <a:rPr lang="en-GB" sz="1200" b="0" i="0" u="none" strike="noStrike" kern="1200" dirty="0">
                <a:solidFill>
                  <a:schemeClr val="tx2"/>
                </a:solidFill>
                <a:effectLst/>
                <a:latin typeface="Century Gothic" panose="020B0502020202020204" pitchFamily="34" charset="0"/>
                <a:ea typeface="+mn-ea"/>
                <a:cs typeface="+mn-cs"/>
              </a:rPr>
              <a:t>frère</a:t>
            </a:r>
            <a:r>
              <a:rPr lang="en-GB" baseline="0" dirty="0"/>
              <a:t> v </a:t>
            </a:r>
            <a:r>
              <a:rPr lang="en-GB" sz="1200" b="0" i="0" u="none" strike="noStrike" kern="1200" dirty="0" err="1">
                <a:solidFill>
                  <a:schemeClr val="tx2"/>
                </a:solidFill>
                <a:effectLst/>
                <a:latin typeface="Century Gothic" panose="020B0502020202020204" pitchFamily="34" charset="0"/>
                <a:ea typeface="+mn-ea"/>
                <a:cs typeface="+mn-cs"/>
              </a:rPr>
              <a:t>sœur</a:t>
            </a:r>
            <a:r>
              <a:rPr lang="en-GB" baseline="0" dirty="0"/>
              <a:t> etc. so that pupils are provided with the grammar that is hard, and have to use it to choose what this then means for the language and meaning.</a:t>
            </a:r>
          </a:p>
          <a:p>
            <a:pPr marL="0" lvl="0" indent="0" algn="l" rtl="0">
              <a:spcBef>
                <a:spcPts val="0"/>
              </a:spcBef>
              <a:spcAft>
                <a:spcPts val="0"/>
              </a:spcAft>
              <a:buNone/>
            </a:pPr>
            <a:endParaRPr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6778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SOW</a:t>
            </a:r>
            <a:r>
              <a:rPr lang="en-GB" baseline="0" dirty="0"/>
              <a:t> Week 1.2.3</a:t>
            </a:r>
            <a:endParaRPr lang="en-GB" dirty="0"/>
          </a:p>
          <a:p>
            <a:pPr marL="0" indent="0">
              <a:buNone/>
            </a:pPr>
            <a:endParaRPr lang="en-GB" dirty="0"/>
          </a:p>
          <a:p>
            <a:pPr marL="0" indent="0">
              <a:buNone/>
            </a:pPr>
            <a:r>
              <a:rPr lang="en-GB" dirty="0"/>
              <a:t>Learning aims for Week 3:</a:t>
            </a:r>
          </a:p>
          <a:p>
            <a:pPr marL="171450" indent="-171450">
              <a:buFontTx/>
              <a:buChar char="-"/>
            </a:pPr>
            <a:r>
              <a:rPr lang="en-GB" sz="1200" b="0" i="0" u="none" strike="noStrike" kern="1200" dirty="0">
                <a:solidFill>
                  <a:schemeClr val="tx1"/>
                </a:solidFill>
                <a:effectLst/>
                <a:latin typeface="+mn-lt"/>
                <a:ea typeface="+mn-ea"/>
                <a:cs typeface="+mn-cs"/>
              </a:rPr>
              <a:t>SSC ‘j/soft</a:t>
            </a:r>
            <a:r>
              <a:rPr lang="en-GB" sz="1200" b="0" i="0" u="none" strike="noStrike" kern="1200" baseline="0" dirty="0">
                <a:solidFill>
                  <a:schemeClr val="tx1"/>
                </a:solidFill>
                <a:effectLst/>
                <a:latin typeface="+mn-lt"/>
                <a:ea typeface="+mn-ea"/>
                <a:cs typeface="+mn-cs"/>
              </a:rPr>
              <a:t> g</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qu</a:t>
            </a:r>
            <a:r>
              <a:rPr lang="en-GB" sz="1200" b="0" i="0" u="none" strike="noStrike" kern="1200" dirty="0">
                <a:solidFill>
                  <a:schemeClr val="tx1"/>
                </a:solidFill>
                <a:effectLst/>
                <a:latin typeface="+mn-lt"/>
                <a:ea typeface="+mn-ea"/>
                <a:cs typeface="+mn-cs"/>
              </a:rPr>
              <a:t>’</a:t>
            </a:r>
          </a:p>
          <a:p>
            <a:pPr marL="171450" indent="-171450">
              <a:buFontTx/>
              <a:buChar char="-"/>
            </a:pPr>
            <a:r>
              <a:rPr lang="en-GB" sz="1200" b="0" i="0" u="none" strike="noStrike" kern="1200" dirty="0">
                <a:solidFill>
                  <a:schemeClr val="tx1"/>
                </a:solidFill>
                <a:effectLst/>
                <a:latin typeface="+mn-lt"/>
                <a:ea typeface="+mn-ea"/>
                <a:cs typeface="+mn-cs"/>
              </a:rPr>
              <a:t>present tense used with its simple and continuous meanings</a:t>
            </a:r>
          </a:p>
          <a:p>
            <a:pPr marL="171450" indent="-171450">
              <a:buFontTx/>
              <a:buChar char="-"/>
            </a:pPr>
            <a:r>
              <a:rPr lang="en-GB" sz="1200" b="0" i="0" u="none" strike="noStrike" kern="1200" dirty="0">
                <a:solidFill>
                  <a:schemeClr val="tx1"/>
                </a:solidFill>
                <a:effectLst/>
                <a:latin typeface="+mn-lt"/>
                <a:ea typeface="+mn-ea"/>
                <a:cs typeface="+mn-cs"/>
              </a:rPr>
              <a:t>introduction to -ER verbs with je, </a:t>
            </a:r>
            <a:r>
              <a:rPr lang="en-GB" sz="1200" b="0" i="0" u="none" strike="noStrike" kern="1200" dirty="0" err="1">
                <a:solidFill>
                  <a:schemeClr val="tx1"/>
                </a:solidFill>
                <a:effectLst/>
                <a:latin typeface="+mn-lt"/>
                <a:ea typeface="+mn-ea"/>
                <a:cs typeface="+mn-cs"/>
              </a:rPr>
              <a:t>tu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elle</a:t>
            </a:r>
            <a:r>
              <a:rPr lang="en-GB" sz="1200" b="0" i="0" u="none" strike="noStrike" kern="1200" dirty="0">
                <a:solidFill>
                  <a:schemeClr val="tx1"/>
                </a:solidFill>
                <a:effectLst/>
                <a:latin typeface="+mn-lt"/>
                <a:ea typeface="+mn-ea"/>
                <a:cs typeface="+mn-cs"/>
              </a:rPr>
              <a:t>;</a:t>
            </a:r>
          </a:p>
          <a:p>
            <a:pPr marL="171450" indent="-171450">
              <a:buFontTx/>
              <a:buChar char="-"/>
            </a:pPr>
            <a:r>
              <a:rPr lang="en-GB" sz="1200" b="0" i="0" u="none" strike="noStrike" kern="1200" dirty="0">
                <a:solidFill>
                  <a:schemeClr val="tx1"/>
                </a:solidFill>
                <a:effectLst/>
                <a:latin typeface="+mn-lt"/>
                <a:ea typeface="+mn-ea"/>
                <a:cs typeface="+mn-cs"/>
              </a:rPr>
              <a:t>verbs</a:t>
            </a:r>
            <a:r>
              <a:rPr lang="en-GB" sz="1200" b="0" i="0" u="none" strike="noStrike" kern="1200" baseline="0" dirty="0">
                <a:solidFill>
                  <a:schemeClr val="tx1"/>
                </a:solidFill>
                <a:effectLst/>
                <a:latin typeface="+mn-lt"/>
                <a:ea typeface="+mn-ea"/>
                <a:cs typeface="+mn-cs"/>
              </a:rPr>
              <a:t> with à (donner)</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073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SOW Week</a:t>
            </a:r>
            <a:r>
              <a:rPr lang="en-GB" baseline="0" dirty="0"/>
              <a:t> 1.1.4</a:t>
            </a:r>
            <a:endParaRPr lang="en-GB" dirty="0"/>
          </a:p>
          <a:p>
            <a:r>
              <a:rPr lang="en-GB" dirty="0"/>
              <a:t>This slide also revises the sound of ‘as’. Remind the learners not to sound out the ‘s’. </a:t>
            </a:r>
          </a:p>
          <a:p>
            <a:r>
              <a:rPr lang="en-GB" dirty="0"/>
              <a:t>Very quick listening and oral rehearsal to remind them about the raised intonation and to increase confidence. Provide a model for the students by reading out the French with a ‘flat intonation’ then with the raised intonation. Ask the whole class to say this then ask individuals to to simply repeat it to their partner, then a few individuals to repeat it out loud to the class. </a:t>
            </a:r>
          </a:p>
          <a:p>
            <a:r>
              <a:rPr lang="en-GB" dirty="0"/>
              <a:t>Remind the students – ‘do you’ is the way we ask questions in English - there is no way of saying ‘do you’ in French.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4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Many of the grammar explanations within</a:t>
            </a:r>
            <a:r>
              <a:rPr lang="en-GB" b="0" baseline="0" dirty="0"/>
              <a:t> the NCELP resources, begin with an explanation of how the structure is formed in English. This is important, because, as we discussed earlier, students are bringing their expectations from English with them, when they being learning the new language. So it can be helpful to remind students of how we form structures, such as questions, in English, and then explicitly contrast this with how the other language forms this 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slide is included in week 1.1.7 to introduce students to question formation in German. On the screen here you can see we start with the explanation about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then followed by the explanation about German. You’ll notice that in both the English and the German examples, the verb has been highlighted to draw learners’ attention to the fact that in English the verb doesn’t move when we create a question, whereas in German the verb moves in front of the subject.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SOW Week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the verb is in orange to highlight the change in word order that happens in German, but not in English.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a:t>
            </a:r>
            <a:r>
              <a:rPr lang="en-GB" baseline="0" dirty="0"/>
              <a:t> students that they might find it tricky to remember this because a) the English construction is different, and b) additional clues are provided by intonation in spoken form, and punctuation in written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in German there is the added complication of the homophony between ‘do’ and ‘du’ – useful to ensure pupils understand that this German ‘du’ is the English ‘do’!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644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SOW Week 2.1.5</a:t>
            </a:r>
            <a:br>
              <a:rPr lang="en-GB" baseline="0" dirty="0"/>
            </a:br>
            <a:r>
              <a:rPr lang="en-GB" baseline="0" dirty="0"/>
              <a:t>Forming intonation questions with </a:t>
            </a:r>
            <a:r>
              <a:rPr kumimoji="0" lang="en-GB" sz="1200" b="1" i="1" u="none" strike="noStrike" kern="0" cap="none" spc="0" normalizeH="0" baseline="0" noProof="0" dirty="0" err="1">
                <a:ln>
                  <a:noFill/>
                </a:ln>
                <a:solidFill>
                  <a:srgbClr val="FFFFFF"/>
                </a:solidFill>
                <a:effectLst/>
                <a:uLnTx/>
                <a:uFillTx/>
                <a:latin typeface="Century Gothic"/>
                <a:sym typeface="Century Gothic"/>
              </a:rPr>
              <a:t>où</a:t>
            </a:r>
            <a:r>
              <a:rPr kumimoji="0" lang="en-GB" sz="1200" b="1" i="1" u="none" strike="noStrike" kern="0" cap="none" spc="0" normalizeH="0" baseline="0" noProof="0" dirty="0">
                <a:ln>
                  <a:noFill/>
                </a:ln>
                <a:solidFill>
                  <a:srgbClr val="FFFFFF"/>
                </a:solidFill>
                <a:effectLst/>
                <a:uLnTx/>
                <a:uFillTx/>
                <a:latin typeface="Century Gothic"/>
                <a:sym typeface="Century Gothic"/>
              </a:rPr>
              <a:t> </a:t>
            </a:r>
            <a:r>
              <a:rPr kumimoji="0" lang="en-GB" sz="1200" b="0" i="0" u="none" strike="noStrike" kern="0" cap="none" spc="0" normalizeH="0" baseline="0" noProof="0" dirty="0">
                <a:ln>
                  <a:noFill/>
                </a:ln>
                <a:solidFill>
                  <a:srgbClr val="FFFFFF"/>
                </a:solidFill>
                <a:effectLst/>
                <a:uLnTx/>
                <a:uFillTx/>
                <a:latin typeface="Century Gothic"/>
                <a:sym typeface="Century Gothic"/>
              </a:rPr>
              <a:t>is now explained. N.B. Intonation questions were introduced in 1.1.2.</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651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181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SOW Week 2.1.5</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Note: </a:t>
            </a:r>
            <a:endParaRPr dirty="0"/>
          </a:p>
        </p:txBody>
      </p:sp>
      <p:sp>
        <p:nvSpPr>
          <p:cNvPr id="43" name="Google Shape;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5398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Teacher note for 25 most frequent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Students should know the meaning of this verb already, as it was set as (audio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quizlet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Introducing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 and ‘é/</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ez</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va</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Emphasise the two meanings for the short form, reminding students that French only has one form and does not have a direct equivalent of the grammar for ‘is + </a:t>
            </a:r>
            <a:r>
              <a:rPr kumimoji="0" lang="en-GB" sz="1200" b="1" i="0" u="none" strike="noStrike" kern="1200" cap="none" spc="0" normalizeH="0" baseline="0" noProof="0" dirty="0" err="1">
                <a:ln>
                  <a:noFill/>
                </a:ln>
                <a:solidFill>
                  <a:prstClr val="black"/>
                </a:solidFill>
                <a:effectLst/>
                <a:uLnTx/>
                <a:uFillTx/>
                <a:latin typeface="Calibri" panose="020F0502020204030204"/>
                <a:ea typeface="+mn-ea"/>
                <a:cs typeface="+mn-cs"/>
              </a:rPr>
              <a:t>ing</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the continuous form (as covered in previous weeks).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rtl="0">
              <a:lnSpc>
                <a:spcPct val="100000"/>
              </a:lnSpc>
              <a:spcBef>
                <a:spcPts val="0"/>
              </a:spcBef>
              <a:spcAft>
                <a:spcPts val="0"/>
              </a:spcAft>
              <a:buSzPts val="1400"/>
              <a:buNone/>
            </a:pPr>
            <a:endParaRPr dirty="0"/>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4146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SzPts val="1400"/>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1713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98946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5783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6118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1827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58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dirty="0"/>
              <a:t>TASK SLIDE</a:t>
            </a:r>
          </a:p>
          <a:p>
            <a:pPr hangingPunct="0"/>
            <a:r>
              <a:rPr lang="en-GB" dirty="0"/>
              <a:t>Students can </a:t>
            </a:r>
            <a:r>
              <a:rPr lang="en-GB" baseline="0" dirty="0"/>
              <a:t>do the task by writing numbers 1-9 and noting ? or . next to each.  Alternatively, if needed for particular students, this slide could be printed.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15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SOW Week 1.2.1</a:t>
            </a:r>
            <a:br>
              <a:rPr lang="en-GB"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935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students listen to the verb, decide</a:t>
            </a:r>
            <a:r>
              <a:rPr lang="en-GB" baseline="0" dirty="0"/>
              <a:t> first if it is infinitive or s/he form, then write the English translation (e.g. 1. to learn, 2. plays)</a:t>
            </a:r>
          </a:p>
          <a:p>
            <a:r>
              <a:rPr lang="en-GB" baseline="0" dirty="0"/>
              <a:t>It is worth doing the first two with students as examples, and give feedback before doing the remainder.</a:t>
            </a:r>
            <a:br>
              <a:rPr lang="en-GB" baseline="0" dirty="0"/>
            </a:br>
            <a:r>
              <a:rPr lang="en-GB" baseline="0" dirty="0"/>
              <a:t>Each audio is activated by clicking the numbered button. </a:t>
            </a:r>
          </a:p>
          <a:p>
            <a:r>
              <a:rPr lang="en-GB" baseline="0" dirty="0"/>
              <a:t>Students can be encouraged to ask for a repeat, if they need to hear it again.  ‘</a:t>
            </a:r>
            <a:r>
              <a:rPr lang="en-GB" baseline="0" dirty="0" err="1"/>
              <a:t>Noch</a:t>
            </a:r>
            <a:r>
              <a:rPr lang="en-GB" baseline="0" dirty="0"/>
              <a:t> </a:t>
            </a:r>
            <a:r>
              <a:rPr lang="en-GB" baseline="0" dirty="0" err="1"/>
              <a:t>einmal</a:t>
            </a:r>
            <a:r>
              <a:rPr lang="en-GB" baseline="0" dirty="0"/>
              <a:t>, </a:t>
            </a:r>
            <a:r>
              <a:rPr lang="en-GB" baseline="0" dirty="0" err="1"/>
              <a:t>bitte</a:t>
            </a:r>
            <a:r>
              <a:rPr lang="en-GB" baseline="0" dirty="0"/>
              <a:t>’.  They have just met ‘</a:t>
            </a:r>
            <a:r>
              <a:rPr lang="en-GB" baseline="0" dirty="0" err="1"/>
              <a:t>noch</a:t>
            </a:r>
            <a:r>
              <a:rPr lang="en-GB" baseline="0" dirty="0"/>
              <a:t>’ meaning ‘still’. Here the phrase means ‘one time more/again, please’ or literally, ‘still one time, please’.  This recycles ‘</a:t>
            </a:r>
            <a:r>
              <a:rPr lang="en-GB" baseline="0" dirty="0" err="1"/>
              <a:t>bitte</a:t>
            </a:r>
            <a:r>
              <a:rPr lang="en-GB" baseline="0" dirty="0"/>
              <a:t>’, which they encountered a few weeks ago, and of course they know ‘</a:t>
            </a:r>
            <a:r>
              <a:rPr lang="en-GB" baseline="0" dirty="0" err="1"/>
              <a:t>ein</a:t>
            </a:r>
            <a:r>
              <a:rPr lang="en-GB" baseline="0" dirty="0"/>
              <a:t>’.</a:t>
            </a:r>
          </a:p>
          <a:p>
            <a:r>
              <a:rPr lang="en-GB" baseline="0" dirty="0"/>
              <a:t>A prompt is on the slide to teach this phrase, with an image to remind them what it means.  </a:t>
            </a:r>
          </a:p>
          <a:p>
            <a:endParaRPr lang="en-GB" baseline="0" dirty="0"/>
          </a:p>
          <a:p>
            <a:r>
              <a:rPr lang="en-GB" b="1" baseline="0" dirty="0"/>
              <a:t>Note: </a:t>
            </a:r>
            <a:r>
              <a:rPr lang="en-GB" baseline="0" dirty="0"/>
              <a:t>This listening repeats some of the verbs from the previous reading, but in their opposite forms (i.e. infinitive or 3</a:t>
            </a:r>
            <a:r>
              <a:rPr lang="en-GB" baseline="30000" dirty="0"/>
              <a:t>rd</a:t>
            </a:r>
            <a:r>
              <a:rPr lang="en-GB" baseline="0" dirty="0"/>
              <a:t> person singular).  In addition, verbs are recycled from previous learning (hat, </a:t>
            </a:r>
            <a:r>
              <a:rPr lang="en-GB" baseline="0" dirty="0" err="1"/>
              <a:t>sagen</a:t>
            </a:r>
            <a:r>
              <a:rPr lang="en-GB" baseline="0" dirty="0"/>
              <a:t>) and one is included from the phonics from this week (</a:t>
            </a:r>
            <a:r>
              <a:rPr lang="en-GB" baseline="0" dirty="0" err="1"/>
              <a:t>kommen</a:t>
            </a:r>
            <a:r>
              <a:rPr lang="en-GB" baseline="0" dirty="0"/>
              <a:t>).</a:t>
            </a:r>
            <a:endParaRPr lang="en-GB" dirty="0"/>
          </a:p>
          <a:p>
            <a:endParaRPr lang="en-GB" dirty="0"/>
          </a:p>
          <a:p>
            <a:r>
              <a:rPr lang="en-GB" dirty="0"/>
              <a:t>Transcript [with</a:t>
            </a:r>
            <a:r>
              <a:rPr lang="en-GB" baseline="0" dirty="0"/>
              <a:t> numbers]</a:t>
            </a:r>
            <a:endParaRPr lang="en-GB" dirty="0"/>
          </a:p>
          <a:p>
            <a:r>
              <a:rPr lang="en-GB" dirty="0"/>
              <a:t>1. </a:t>
            </a:r>
            <a:r>
              <a:rPr lang="en-GB" dirty="0" err="1"/>
              <a:t>lernen</a:t>
            </a:r>
            <a:br>
              <a:rPr lang="en-GB" dirty="0"/>
            </a:br>
            <a:r>
              <a:rPr lang="en-GB" dirty="0"/>
              <a:t>2. </a:t>
            </a:r>
            <a:r>
              <a:rPr lang="en-GB" dirty="0" err="1"/>
              <a:t>spielt</a:t>
            </a:r>
            <a:endParaRPr lang="en-GB" dirty="0"/>
          </a:p>
          <a:p>
            <a:r>
              <a:rPr lang="en-GB" dirty="0"/>
              <a:t>3. hat</a:t>
            </a:r>
            <a:br>
              <a:rPr lang="en-GB" dirty="0"/>
            </a:br>
            <a:r>
              <a:rPr lang="en-GB" dirty="0"/>
              <a:t>4. </a:t>
            </a:r>
            <a:r>
              <a:rPr lang="en-GB" dirty="0" err="1"/>
              <a:t>reden</a:t>
            </a:r>
            <a:endParaRPr lang="en-GB" dirty="0"/>
          </a:p>
          <a:p>
            <a:r>
              <a:rPr lang="en-GB" dirty="0"/>
              <a:t>5.</a:t>
            </a:r>
            <a:r>
              <a:rPr lang="en-GB" baseline="0" dirty="0"/>
              <a:t> </a:t>
            </a:r>
            <a:r>
              <a:rPr lang="en-GB" baseline="0" dirty="0" err="1"/>
              <a:t>sagen</a:t>
            </a:r>
            <a:endParaRPr lang="en-GB" baseline="0" dirty="0"/>
          </a:p>
          <a:p>
            <a:r>
              <a:rPr lang="en-GB" baseline="0" dirty="0"/>
              <a:t>6. </a:t>
            </a:r>
            <a:r>
              <a:rPr lang="en-GB" baseline="0" dirty="0" err="1"/>
              <a:t>wohnt</a:t>
            </a:r>
            <a:endParaRPr lang="en-GB" baseline="0" dirty="0"/>
          </a:p>
          <a:p>
            <a:r>
              <a:rPr lang="en-GB" baseline="0" dirty="0"/>
              <a:t>7. </a:t>
            </a:r>
            <a:r>
              <a:rPr lang="en-GB" baseline="0" dirty="0" err="1"/>
              <a:t>lernt</a:t>
            </a:r>
            <a:endParaRPr lang="en-GB" baseline="0" dirty="0"/>
          </a:p>
          <a:p>
            <a:r>
              <a:rPr lang="en-GB" baseline="0" dirty="0"/>
              <a:t>8. </a:t>
            </a:r>
            <a:r>
              <a:rPr lang="en-GB" baseline="0" dirty="0" err="1"/>
              <a:t>schreiben</a:t>
            </a:r>
            <a:endParaRPr lang="en-GB" baseline="0" dirty="0"/>
          </a:p>
          <a:p>
            <a:r>
              <a:rPr lang="en-GB" baseline="0" dirty="0"/>
              <a:t>9. </a:t>
            </a:r>
            <a:r>
              <a:rPr lang="en-GB" baseline="0" dirty="0" err="1"/>
              <a:t>macht</a:t>
            </a:r>
            <a:endParaRPr lang="en-GB" baseline="0" dirty="0"/>
          </a:p>
          <a:p>
            <a:r>
              <a:rPr lang="en-GB" baseline="0" dirty="0"/>
              <a:t>10. </a:t>
            </a:r>
            <a:r>
              <a:rPr lang="en-GB" baseline="0" dirty="0" err="1"/>
              <a:t>kommen</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54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Answers revealed on individual clicks</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das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(Ja/nein) and pointing to the item. Students</a:t>
            </a:r>
            <a:r>
              <a:rPr lang="en-US" sz="1200" b="0" kern="1200" baseline="0" dirty="0">
                <a:solidFill>
                  <a:schemeClr val="tx1"/>
                </a:solidFill>
                <a:effectLst/>
                <a:latin typeface="+mn-lt"/>
                <a:ea typeface="+mn-ea"/>
                <a:cs typeface="+mn-cs"/>
              </a:rPr>
              <a:t> already know ‘</a:t>
            </a:r>
            <a:r>
              <a:rPr lang="en-US" sz="1200" b="0" kern="1200" baseline="0" dirty="0" err="1">
                <a:solidFill>
                  <a:schemeClr val="tx1"/>
                </a:solidFill>
                <a:effectLst/>
                <a:latin typeface="+mn-lt"/>
                <a:ea typeface="+mn-ea"/>
                <a:cs typeface="+mn-cs"/>
              </a:rPr>
              <a:t>Frage</a:t>
            </a:r>
            <a:r>
              <a:rPr lang="en-US" sz="1200" b="0" kern="1200" baseline="0" dirty="0">
                <a:solidFill>
                  <a:schemeClr val="tx1"/>
                </a:solidFill>
                <a:effectLst/>
                <a:latin typeface="+mn-lt"/>
                <a:ea typeface="+mn-ea"/>
                <a:cs typeface="+mn-cs"/>
              </a:rPr>
              <a:t>’, and the grammatical focus of this week is yes/no questions so the use of those here in input serves to reinforce the pattern.</a:t>
            </a:r>
            <a:br>
              <a:rPr lang="en-US" sz="1200" b="0" kern="1200" baseline="0" dirty="0">
                <a:solidFill>
                  <a:schemeClr val="tx1"/>
                </a:solidFill>
                <a:effectLst/>
                <a:latin typeface="+mn-lt"/>
                <a:ea typeface="+mn-ea"/>
                <a:cs typeface="+mn-cs"/>
              </a:rPr>
            </a:b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word for sentence ‘</a:t>
            </a:r>
            <a:r>
              <a:rPr lang="en-US" sz="1200" b="0" kern="1200" baseline="0" dirty="0" err="1">
                <a:solidFill>
                  <a:schemeClr val="tx1"/>
                </a:solidFill>
                <a:effectLst/>
                <a:latin typeface="+mn-lt"/>
                <a:ea typeface="+mn-ea"/>
                <a:cs typeface="+mn-cs"/>
              </a:rPr>
              <a:t>Satz</a:t>
            </a:r>
            <a:r>
              <a:rPr lang="en-US" sz="1200" b="0" kern="1200" baseline="0" dirty="0">
                <a:solidFill>
                  <a:schemeClr val="tx1"/>
                </a:solidFill>
                <a:effectLst/>
                <a:latin typeface="+mn-lt"/>
                <a:ea typeface="+mn-ea"/>
                <a:cs typeface="+mn-cs"/>
              </a:rPr>
              <a:t>’ [582] is also a high-frequency word, and some teachers might find themselves naturally introducing it here.</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Students have not yet been taught</a:t>
            </a:r>
            <a:r>
              <a:rPr lang="en-US" sz="1200" b="0" kern="1200" baseline="0" dirty="0">
                <a:solidFill>
                  <a:schemeClr val="tx1"/>
                </a:solidFill>
                <a:effectLst/>
                <a:latin typeface="+mn-lt"/>
                <a:ea typeface="+mn-ea"/>
                <a:cs typeface="+mn-cs"/>
              </a:rPr>
              <a:t> numbers in the SOW so at this point there is not direction to use them.  Depending on the class, some teachers may feel that they can begin to use them in tasks receptively, priming for subsequent teaching.</a:t>
            </a:r>
            <a:endParaRPr lang="en-US" sz="1200" b="0" kern="1200" dirty="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93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Revisit to this rule a few weeks later – this time focussing in on German WO but important remind pupils that German does not have a word for do/does.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SOW Week 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explanation revisits knowledge that students were taught in 1.1.7.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highlight that German does not have a word for do/does, or the continuous equivalent are/is, and that inversion must be used to translate these.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8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Listening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task</a:t>
            </a:r>
            <a:r>
              <a:rPr lang="en-US" sz="1200" b="1" kern="1200" baseline="0" dirty="0">
                <a:solidFill>
                  <a:schemeClr val="tx1"/>
                </a:solidFill>
                <a:effectLst/>
                <a:latin typeface="+mn-lt"/>
                <a:ea typeface="+mn-ea"/>
                <a:cs typeface="+mn-cs"/>
              </a:rPr>
              <a:t> revisits the VSO syntax of questions vs SVO of statements.  It is important to revisit essential grammar with different lexis for students to deepen their understanding of the grammar feature.  Here vocabulary is recycled from 1.2.1 and 1.2.2 and integrated with the frequency adverbs from this week.</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Example slide</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This slide is an example to</a:t>
            </a:r>
            <a:r>
              <a:rPr lang="en-US" sz="1200" b="0" kern="1200" baseline="0" dirty="0">
                <a:solidFill>
                  <a:schemeClr val="tx1"/>
                </a:solidFill>
                <a:effectLst/>
                <a:latin typeface="+mn-lt"/>
                <a:ea typeface="+mn-ea"/>
                <a:cs typeface="+mn-cs"/>
              </a:rPr>
              <a:t> do first with students and correct. It has audio inserted for A and B and the corresponding answers.</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Then go to the next slide for the full exercise. The next slide has the audio and the answers.</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NB: If it seems strange to students that we have so many appearances from </a:t>
            </a:r>
            <a:r>
              <a:rPr lang="en-US" sz="1200" b="0" kern="1200" baseline="0" dirty="0" err="1">
                <a:solidFill>
                  <a:schemeClr val="tx1"/>
                </a:solidFill>
                <a:effectLst/>
                <a:latin typeface="+mn-lt"/>
                <a:ea typeface="+mn-ea"/>
                <a:cs typeface="+mn-cs"/>
              </a:rPr>
              <a:t>Zorg</a:t>
            </a:r>
            <a:r>
              <a:rPr lang="en-US" sz="1200" b="0" kern="1200" baseline="0" dirty="0">
                <a:solidFill>
                  <a:schemeClr val="tx1"/>
                </a:solidFill>
                <a:effectLst/>
                <a:latin typeface="+mn-lt"/>
                <a:ea typeface="+mn-ea"/>
                <a:cs typeface="+mn-cs"/>
              </a:rPr>
              <a:t>, the robot, explain that it is important that we remove the audible clues (i.e. raised intonation) that come with questions, so that they only focus on the syntax.</a:t>
            </a:r>
          </a:p>
          <a:p>
            <a:pPr hangingPunct="0"/>
            <a:endParaRPr lang="en-US" sz="1200" b="1" kern="1200" baseline="0" dirty="0">
              <a:solidFill>
                <a:schemeClr val="tx1"/>
              </a:solidFill>
              <a:effectLst/>
              <a:latin typeface="+mn-lt"/>
              <a:ea typeface="+mn-ea"/>
              <a:cs typeface="+mn-cs"/>
            </a:endParaRPr>
          </a:p>
          <a:p>
            <a:pPr hangingPunct="0"/>
            <a:endParaRPr lang="en-GB" b="0" dirty="0"/>
          </a:p>
          <a:p>
            <a:r>
              <a:rPr lang="en-GB" b="1" dirty="0"/>
              <a:t>Transcript</a:t>
            </a:r>
          </a:p>
          <a:p>
            <a:endParaRPr lang="en-GB" b="1" dirty="0"/>
          </a:p>
          <a:p>
            <a:r>
              <a:rPr lang="de-DE" sz="1200" kern="1200" dirty="0">
                <a:solidFill>
                  <a:schemeClr val="tx1"/>
                </a:solidFill>
                <a:effectLst/>
                <a:latin typeface="+mn-lt"/>
                <a:ea typeface="+mn-ea"/>
                <a:cs typeface="+mn-cs"/>
              </a:rPr>
              <a:t>a) Hörst du jeden Tag das Leid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arbeitest kaum im Garten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Putzt du manchmal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Du tanzt nicht so gut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sitzt oft zu Hause am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Gehst du nie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 Du redest sehr oft im Unterricht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 Lernst du manchmal in der Schule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 Spielst du nie mit Freunden Fußball</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11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Task slide</a:t>
            </a:r>
          </a:p>
          <a:p>
            <a:pPr hangingPunct="0"/>
            <a:endParaRPr lang="en-US" sz="1200" b="1" kern="1200" dirty="0">
              <a:solidFill>
                <a:schemeClr val="tx1"/>
              </a:solidFill>
              <a:effectLst/>
              <a:latin typeface="+mn-lt"/>
              <a:ea typeface="+mn-ea"/>
              <a:cs typeface="+mn-cs"/>
            </a:endParaRPr>
          </a:p>
          <a:p>
            <a:pPr hangingPunct="0"/>
            <a:r>
              <a:rPr lang="en-GB" dirty="0"/>
              <a:t>Students can</a:t>
            </a:r>
            <a:r>
              <a:rPr lang="en-GB" baseline="0" dirty="0"/>
              <a:t> do the task by writing letters A-I and noting ? or . next to each. </a:t>
            </a:r>
            <a:endParaRPr lang="en-US" sz="1200" b="1" kern="1200" dirty="0">
              <a:solidFill>
                <a:schemeClr val="tx1"/>
              </a:solidFill>
              <a:effectLst/>
              <a:latin typeface="+mn-lt"/>
              <a:ea typeface="+mn-ea"/>
              <a:cs typeface="+mn-cs"/>
            </a:endParaRP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Audio is activated by clicking the individual letters.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Answers revealed on individual clicks. 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oder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 B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t>
            </a:r>
          </a:p>
          <a:p>
            <a:pPr hangingPunct="0"/>
            <a:endParaRPr lang="en-GB" b="0" dirty="0"/>
          </a:p>
          <a:p>
            <a:r>
              <a:rPr lang="en-GB" b="1" dirty="0"/>
              <a:t>Transcript</a:t>
            </a:r>
          </a:p>
          <a:p>
            <a:endParaRPr lang="en-GB" b="1" dirty="0"/>
          </a:p>
          <a:p>
            <a:r>
              <a:rPr lang="de-DE" sz="1200" kern="1200" dirty="0">
                <a:solidFill>
                  <a:schemeClr val="tx1"/>
                </a:solidFill>
                <a:effectLst/>
                <a:latin typeface="+mn-lt"/>
                <a:ea typeface="+mn-ea"/>
                <a:cs typeface="+mn-cs"/>
              </a:rPr>
              <a:t>a) Hörst du jeden Tag das Leid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arbeitest kaum im Garten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Putzt du manchmal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Du tanzt nicht so gut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sitzt oft zu Hause am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Gehst du nie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 Du redest sehr oft im Unterricht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 Lernst du manchmal in der Schule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 Spielst du nie mit Freunden Fußball</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68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Explanation of open (</a:t>
            </a:r>
            <a:r>
              <a:rPr lang="en-GB" b="1" baseline="0" dirty="0" err="1"/>
              <a:t>wh</a:t>
            </a:r>
            <a:r>
              <a:rPr lang="en-GB" b="1" baseline="0" dirty="0"/>
              <a:t>-)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draw attention to word order: VSO for closed questions, Question word + VSO or VO for open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Several examples using previously taught question words are given in German.  Teacher elicits the meaning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primes for the question generation task later this lesson.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64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914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934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6761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4871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485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7020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8041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8954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76283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096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1693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24754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464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3796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7039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6808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65786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9133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884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83535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75479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86806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67015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4932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6567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793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8670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5090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41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3232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966614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0615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427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6959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9762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529603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6117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428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95223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85819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23088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12395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988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24696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84876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935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07486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675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4037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38729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04/05/2020</a:t>
            </a:fld>
            <a:endParaRPr lang="en-GB" sz="1400" kern="0" dirty="0">
              <a:solidFill>
                <a:prstClr val="black"/>
              </a:solidFill>
              <a:cs typeface="Arial"/>
              <a:sym typeface="Aria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34454420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04/05/2020</a:t>
            </a:fld>
            <a:endParaRPr lang="en-GB" sz="1400" kern="0" dirty="0">
              <a:solidFill>
                <a:prstClr val="black"/>
              </a:solidFill>
              <a:cs typeface="Arial"/>
              <a:sym typeface="Aria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1882838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04/05/2020</a:t>
            </a:fld>
            <a:endParaRPr lang="en-GB" sz="1400" kern="0" dirty="0">
              <a:solidFill>
                <a:prstClr val="black"/>
              </a:solidFill>
              <a:cs typeface="Arial"/>
              <a:sym typeface="Aria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2382130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04/05/2020</a:t>
            </a:fld>
            <a:endParaRPr lang="en-GB" sz="1400" kern="0" dirty="0">
              <a:solidFill>
                <a:prstClr val="black"/>
              </a:solidFill>
              <a:cs typeface="Arial"/>
              <a:sym typeface="Aria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1071080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04/05/2020</a:t>
            </a:fld>
            <a:endParaRPr lang="en-GB" sz="1400" kern="0" dirty="0">
              <a:solidFill>
                <a:prstClr val="black"/>
              </a:solidFill>
              <a:cs typeface="Arial"/>
              <a:sym typeface="Aria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381966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1898034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2029450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89914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3372950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dt="0"/>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pPr>
              <a:buClr>
                <a:srgbClr val="000000"/>
              </a:buClr>
              <a:buFont typeface="Arial"/>
              <a:buNone/>
            </a:pPr>
            <a:r>
              <a:rPr lang="en-GB" sz="1100" kern="0" dirty="0">
                <a:solidFill>
                  <a:srgbClr val="002060"/>
                </a:solidFill>
                <a:latin typeface="Century Gothic" panose="020B0502020202020204" pitchFamily="34" charset="0"/>
                <a:cs typeface="Arial"/>
                <a:sym typeface="Arial"/>
              </a:rPr>
              <a:t>Material</a:t>
            </a:r>
            <a:r>
              <a:rPr lang="en-GB" sz="1100" kern="0" dirty="0">
                <a:solidFill>
                  <a:srgbClr val="002060"/>
                </a:solidFill>
                <a:latin typeface="Arial" panose="020B0604020202020204" pitchFamily="34" charset="0"/>
                <a:cs typeface="Arial"/>
                <a:sym typeface="Arial"/>
              </a:rPr>
              <a:t> </a:t>
            </a:r>
            <a:r>
              <a:rPr lang="en-GB" sz="1100" kern="0" dirty="0">
                <a:solidFill>
                  <a:srgbClr val="002060"/>
                </a:solidFill>
                <a:latin typeface="Century Gothic" panose="020B0502020202020204" pitchFamily="34" charset="0"/>
                <a:cs typeface="Arial"/>
                <a:sym typeface="Arial"/>
              </a:rPr>
              <a:t>licensed as </a:t>
            </a:r>
            <a:r>
              <a:rPr lang="en-GB" sz="1100" b="1" u="sng" kern="0" dirty="0">
                <a:solidFill>
                  <a:srgbClr val="FFFFFF"/>
                </a:solidFill>
                <a:latin typeface="Century Gothic" panose="020B0502020202020204" pitchFamily="34" charset="0"/>
                <a:cs typeface="Arial"/>
                <a:sym typeface="Arial"/>
                <a:hlinkClick r:id="rId16"/>
              </a:rPr>
              <a:t>CC BY-NC-SA 4.0</a:t>
            </a:r>
            <a:br>
              <a:rPr lang="en-GB" sz="1100" kern="0" dirty="0">
                <a:solidFill>
                  <a:prstClr val="black"/>
                </a:solidFill>
                <a:latin typeface="Century Gothic" panose="020B0502020202020204" pitchFamily="34" charset="0"/>
                <a:cs typeface="Arial"/>
                <a:sym typeface="Arial"/>
              </a:rPr>
            </a:br>
            <a:endParaRPr lang="en-GB" sz="1100" kern="0" dirty="0">
              <a:solidFill>
                <a:prstClr val="black"/>
              </a:solidFill>
              <a:latin typeface="Century Gothic" panose="020B0502020202020204" pitchFamily="34" charset="0"/>
              <a:cs typeface="Arial"/>
              <a:sym typeface="Arial"/>
            </a:endParaRPr>
          </a:p>
        </p:txBody>
      </p:sp>
      <p:sp>
        <p:nvSpPr>
          <p:cNvPr id="8" name="Rectangle 7"/>
          <p:cNvSpPr/>
          <p:nvPr userDrawn="1"/>
        </p:nvSpPr>
        <p:spPr>
          <a:xfrm>
            <a:off x="2" y="6572241"/>
            <a:ext cx="8434647" cy="261610"/>
          </a:xfrm>
          <a:prstGeom prst="rect">
            <a:avLst/>
          </a:prstGeom>
        </p:spPr>
        <p:txBody>
          <a:bodyPr wrap="square">
            <a:spAutoFit/>
          </a:bodyPr>
          <a:lstStyle/>
          <a:p>
            <a:pPr>
              <a:buClr>
                <a:srgbClr val="000000"/>
              </a:buClr>
              <a:buFont typeface="Arial"/>
              <a:buNone/>
            </a:pPr>
            <a:r>
              <a:rPr lang="en-GB" sz="1050" kern="0" dirty="0">
                <a:solidFill>
                  <a:srgbClr val="002060"/>
                </a:solidFill>
                <a:latin typeface="Century Gothic" panose="020B0502020202020204" pitchFamily="34" charset="0"/>
                <a:cs typeface="Arial"/>
                <a:sym typeface="Arial"/>
              </a:rPr>
              <a:t>Rachel Hawkes</a:t>
            </a:r>
            <a:endParaRPr lang="en-GB" sz="1050" kern="0" dirty="0">
              <a:solidFill>
                <a:prstClr val="black"/>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113525449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audio" Target="../media/audio11.wav"/></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4.png"/><Relationship Id="rId7" Type="http://schemas.openxmlformats.org/officeDocument/2006/relationships/audio" Target="../media/audio13.wav"/><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audio" Target="../media/audio12.wav"/><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audio" Target="../media/audio16.wav"/><Relationship Id="rId4" Type="http://schemas.openxmlformats.org/officeDocument/2006/relationships/image" Target="../media/image17.png"/><Relationship Id="rId9" Type="http://schemas.openxmlformats.org/officeDocument/2006/relationships/audio" Target="../media/audio15.wav"/></Relationships>
</file>

<file path=ppt/slides/_rels/slide1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4.png"/><Relationship Id="rId7" Type="http://schemas.openxmlformats.org/officeDocument/2006/relationships/audio" Target="../media/audio13.wav"/><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audio" Target="../media/audio12.wav"/><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audio" Target="../media/audio16.wav"/><Relationship Id="rId4" Type="http://schemas.openxmlformats.org/officeDocument/2006/relationships/image" Target="../media/image17.png"/><Relationship Id="rId9" Type="http://schemas.openxmlformats.org/officeDocument/2006/relationships/audio" Target="../media/audio15.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audio" Target="../media/audio20.wav"/><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audio" Target="../media/audio24.wav"/><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3" Type="http://schemas.openxmlformats.org/officeDocument/2006/relationships/image" Target="../media/image8.png"/><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41.xml"/><Relationship Id="rId16" Type="http://schemas.openxmlformats.org/officeDocument/2006/relationships/image" Target="../media/image22.png"/><Relationship Id="rId1" Type="http://schemas.openxmlformats.org/officeDocument/2006/relationships/slideLayout" Target="../slideLayouts/slideLayout28.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image" Target="../media/image21.jpeg"/><Relationship Id="rId15" Type="http://schemas.openxmlformats.org/officeDocument/2006/relationships/audio" Target="../media/audio34.wav"/><Relationship Id="rId10" Type="http://schemas.openxmlformats.org/officeDocument/2006/relationships/audio" Target="../media/audio29.wav"/><Relationship Id="rId4" Type="http://schemas.openxmlformats.org/officeDocument/2006/relationships/image" Target="../media/image20.jpeg"/><Relationship Id="rId9" Type="http://schemas.openxmlformats.org/officeDocument/2006/relationships/audio" Target="../media/audio28.wav"/><Relationship Id="rId14" Type="http://schemas.openxmlformats.org/officeDocument/2006/relationships/audio" Target="../media/audio33.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2.wav"/><Relationship Id="rId3" Type="http://schemas.openxmlformats.org/officeDocument/2006/relationships/image" Target="../media/image8.png"/><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1.wav"/><Relationship Id="rId15" Type="http://schemas.openxmlformats.org/officeDocument/2006/relationships/image" Target="../media/image13.png"/><Relationship Id="rId10" Type="http://schemas.openxmlformats.org/officeDocument/2006/relationships/audio" Target="../media/audio8.wav"/><Relationship Id="rId4" Type="http://schemas.openxmlformats.org/officeDocument/2006/relationships/image" Target="../media/image12.png"/><Relationship Id="rId9" Type="http://schemas.openxmlformats.org/officeDocument/2006/relationships/audio" Target="../media/audio7.wav"/><Relationship Id="rId1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itle 1">
            <a:extLst>
              <a:ext uri="{FF2B5EF4-FFF2-40B4-BE49-F238E27FC236}">
                <a16:creationId xmlns:a16="http://schemas.microsoft.com/office/drawing/2014/main" id="{CF921FE2-075A-0B49-8EEC-8301AB8F6B94}"/>
              </a:ext>
            </a:extLst>
          </p:cNvPr>
          <p:cNvSpPr>
            <a:spLocks noGrp="1"/>
          </p:cNvSpPr>
          <p:nvPr>
            <p:ph type="title"/>
          </p:nvPr>
        </p:nvSpPr>
        <p:spPr>
          <a:xfrm>
            <a:off x="356483" y="2103437"/>
            <a:ext cx="6586758" cy="2050109"/>
          </a:xfrm>
        </p:spPr>
        <p:txBody>
          <a:bodyPr>
            <a:normAutofit/>
          </a:bodyPr>
          <a:lstStyle/>
          <a:p>
            <a:pPr lvl="0">
              <a:lnSpc>
                <a:spcPct val="100000"/>
              </a:lnSpc>
              <a:spcBef>
                <a:spcPts val="0"/>
              </a:spcBef>
            </a:pPr>
            <a:r>
              <a:rPr lang="en-GB" sz="4000" b="1" dirty="0">
                <a:solidFill>
                  <a:prstClr val="white"/>
                </a:solidFill>
                <a:ea typeface="+mn-ea"/>
                <a:cs typeface="+mn-cs"/>
              </a:rPr>
              <a:t>KS2 Grammar knowledge</a:t>
            </a:r>
            <a:br>
              <a:rPr lang="en-GB" sz="4000" b="1" dirty="0">
                <a:solidFill>
                  <a:prstClr val="white"/>
                </a:solidFill>
                <a:ea typeface="+mn-ea"/>
                <a:cs typeface="+mn-cs"/>
              </a:rPr>
            </a:br>
            <a:r>
              <a:rPr lang="en-GB" sz="4000" i="1" dirty="0">
                <a:solidFill>
                  <a:prstClr val="white"/>
                </a:solidFill>
                <a:ea typeface="+mn-ea"/>
                <a:cs typeface="+mn-cs"/>
              </a:rPr>
              <a:t>Examples of crosslinguistic comparisons</a:t>
            </a:r>
            <a:endParaRPr lang="en-US" dirty="0"/>
          </a:p>
        </p:txBody>
      </p:sp>
      <p:sp>
        <p:nvSpPr>
          <p:cNvPr id="3" name="TextBox 2">
            <a:extLst>
              <a:ext uri="{FF2B5EF4-FFF2-40B4-BE49-F238E27FC236}">
                <a16:creationId xmlns:a16="http://schemas.microsoft.com/office/drawing/2014/main" id="{2AD3E553-F381-AB47-844A-94241F269997}"/>
              </a:ext>
            </a:extLst>
          </p:cNvPr>
          <p:cNvSpPr txBox="1"/>
          <p:nvPr/>
        </p:nvSpPr>
        <p:spPr>
          <a:xfrm>
            <a:off x="339621" y="6488668"/>
            <a:ext cx="3812583"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Last updated: 4/5/20</a:t>
            </a: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57047" cy="707849"/>
          </a:xfrm>
        </p:spPr>
        <p:txBody>
          <a:bodyPr>
            <a:normAutofit fontScale="90000"/>
          </a:bodyPr>
          <a:lstStyle/>
          <a:p>
            <a:r>
              <a:rPr lang="en-GB" sz="3600" b="1" dirty="0">
                <a:solidFill>
                  <a:schemeClr val="bg1"/>
                </a:solidFill>
              </a:rPr>
              <a:t>Order of words in a question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54235" y="247046"/>
            <a:ext cx="1603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2" name="TextBox 1"/>
          <p:cNvSpPr txBox="1"/>
          <p:nvPr/>
        </p:nvSpPr>
        <p:spPr>
          <a:xfrm>
            <a:off x="215153" y="1260298"/>
            <a:ext cx="11742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Sentences are turned into questions by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swapping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 name="TextBox 5"/>
          <p:cNvSpPr txBox="1"/>
          <p:nvPr/>
        </p:nvSpPr>
        <p:spPr>
          <a:xfrm>
            <a:off x="226859" y="1906900"/>
            <a:ext cx="39130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spielst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7" name="TextBox 66"/>
          <p:cNvSpPr txBox="1"/>
          <p:nvPr/>
        </p:nvSpPr>
        <p:spPr>
          <a:xfrm>
            <a:off x="5145026" y="1906900"/>
            <a:ext cx="39130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Spielst</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81" name="TextBox 80"/>
          <p:cNvSpPr txBox="1"/>
          <p:nvPr/>
        </p:nvSpPr>
        <p:spPr>
          <a:xfrm>
            <a:off x="226859" y="2514590"/>
            <a:ext cx="48271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You play/are playing guitar at home.</a:t>
            </a:r>
          </a:p>
        </p:txBody>
      </p:sp>
      <p:sp>
        <p:nvSpPr>
          <p:cNvPr id="83" name="TextBox 82"/>
          <p:cNvSpPr txBox="1"/>
          <p:nvPr/>
        </p:nvSpPr>
        <p:spPr>
          <a:xfrm>
            <a:off x="5145026" y="2509364"/>
            <a:ext cx="6812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Do you play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Are you playing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guitar at home?</a:t>
            </a:r>
          </a:p>
        </p:txBody>
      </p:sp>
      <p:sp>
        <p:nvSpPr>
          <p:cNvPr id="28" name="TextBox 27"/>
          <p:cNvSpPr txBox="1"/>
          <p:nvPr/>
        </p:nvSpPr>
        <p:spPr>
          <a:xfrm>
            <a:off x="215152" y="3164418"/>
            <a:ext cx="11742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ask an open question, place a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question word in front of the verb.</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p:cNvSpPr txBox="1"/>
          <p:nvPr/>
        </p:nvSpPr>
        <p:spPr>
          <a:xfrm>
            <a:off x="5145027" y="3809384"/>
            <a:ext cx="5209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Wann</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spielst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2" name="TextBox 31"/>
          <p:cNvSpPr txBox="1"/>
          <p:nvPr/>
        </p:nvSpPr>
        <p:spPr>
          <a:xfrm>
            <a:off x="5145027" y="4493539"/>
            <a:ext cx="68123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When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 you play / are you playing guitar at home?</a:t>
            </a:r>
          </a:p>
        </p:txBody>
      </p:sp>
      <p:sp>
        <p:nvSpPr>
          <p:cNvPr id="35" name="Rounded Rectangular Callout 34"/>
          <p:cNvSpPr/>
          <p:nvPr/>
        </p:nvSpPr>
        <p:spPr>
          <a:xfrm>
            <a:off x="470645" y="3819472"/>
            <a:ext cx="3402106" cy="1922457"/>
          </a:xfrm>
          <a:prstGeom prst="wedgeRoundRectCallout">
            <a:avLst>
              <a:gd name="adj1" fmla="val 64687"/>
              <a:gd name="adj2" fmla="val 479"/>
              <a:gd name="adj3" fmla="val 16667"/>
            </a:avLst>
          </a:prstGeom>
          <a:solidFill>
            <a:schemeClr val="accent1">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Only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verb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swap places.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adverb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noun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stay in the same position.</a:t>
            </a:r>
          </a:p>
        </p:txBody>
      </p:sp>
      <p:sp>
        <p:nvSpPr>
          <p:cNvPr id="36" name="TextBox 35"/>
          <p:cNvSpPr txBox="1"/>
          <p:nvPr/>
        </p:nvSpPr>
        <p:spPr>
          <a:xfrm>
            <a:off x="5145027" y="5099316"/>
            <a:ext cx="5209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Wer</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7" name="TextBox 36"/>
          <p:cNvSpPr txBox="1"/>
          <p:nvPr/>
        </p:nvSpPr>
        <p:spPr>
          <a:xfrm>
            <a:off x="5145026" y="5744279"/>
            <a:ext cx="6279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Who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plays / is playing guitar at home?</a:t>
            </a:r>
          </a:p>
        </p:txBody>
      </p:sp>
    </p:spTree>
    <p:extLst>
      <p:ext uri="{BB962C8B-B14F-4D97-AF65-F5344CB8AC3E}">
        <p14:creationId xmlns:p14="http://schemas.microsoft.com/office/powerpoint/2010/main" val="389569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7" grpId="0"/>
      <p:bldP spid="81" grpId="0"/>
      <p:bldP spid="83" grpId="0"/>
      <p:bldP spid="28" grpId="0"/>
      <p:bldP spid="30" grpId="0"/>
      <p:bldP spid="32" grpId="0"/>
      <p:bldP spid="35" grpId="0" animBg="1"/>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14" name="Title 3"/>
          <p:cNvSpPr txBox="1">
            <a:spLocks/>
          </p:cNvSpPr>
          <p:nvPr/>
        </p:nvSpPr>
        <p:spPr>
          <a:xfrm>
            <a:off x="185383" y="2813447"/>
            <a:ext cx="6587983"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defRPr/>
            </a:pPr>
            <a:r>
              <a:rPr lang="en-GB" sz="3200" dirty="0">
                <a:solidFill>
                  <a:prstClr val="white"/>
                </a:solidFill>
                <a:latin typeface="Century Gothic" panose="020B0502020202020204" pitchFamily="34" charset="0"/>
              </a:rPr>
              <a:t>Present simple and continuous</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grpSp>
        <p:nvGrpSpPr>
          <p:cNvPr id="3" name="Group 2">
            <a:extLst>
              <a:ext uri="{FF2B5EF4-FFF2-40B4-BE49-F238E27FC236}">
                <a16:creationId xmlns:a16="http://schemas.microsoft.com/office/drawing/2014/main" id="{67C98102-8B67-464D-9A7A-7FBF0D46B95E}"/>
              </a:ext>
            </a:extLst>
          </p:cNvPr>
          <p:cNvGrpSpPr/>
          <p:nvPr/>
        </p:nvGrpSpPr>
        <p:grpSpPr>
          <a:xfrm>
            <a:off x="178969" y="4974109"/>
            <a:ext cx="5791386" cy="1883889"/>
            <a:chOff x="-204" y="5828736"/>
            <a:chExt cx="5791386" cy="1267778"/>
          </a:xfrm>
        </p:grpSpPr>
        <p:sp>
          <p:nvSpPr>
            <p:cNvPr id="16" name="Title 3">
              <a:extLst>
                <a:ext uri="{FF2B5EF4-FFF2-40B4-BE49-F238E27FC236}">
                  <a16:creationId xmlns:a16="http://schemas.microsoft.com/office/drawing/2014/main" id="{7B424077-B2D5-46AA-BDA8-6FF15DA500E8}"/>
                </a:ext>
              </a:extLst>
            </p:cNvPr>
            <p:cNvSpPr txBox="1">
              <a:spLocks/>
            </p:cNvSpPr>
            <p:nvPr/>
          </p:nvSpPr>
          <p:spPr>
            <a:xfrm>
              <a:off x="6210" y="582873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200" b="1" dirty="0">
                  <a:solidFill>
                    <a:prstClr val="white"/>
                  </a:solidFill>
                  <a:latin typeface="Century Gothic" panose="020B0502020202020204" pitchFamily="34" charset="0"/>
                </a:rPr>
                <a:t>Year 7 French </a:t>
              </a:r>
            </a:p>
            <a:p>
              <a:r>
                <a:rPr lang="en-GB" sz="2200" dirty="0">
                  <a:solidFill>
                    <a:prstClr val="white"/>
                  </a:solidFill>
                  <a:latin typeface="Century Gothic" panose="020B0502020202020204" pitchFamily="34" charset="0"/>
                </a:rPr>
                <a:t>Term 1.2 - Week 3 - Lesson 19</a:t>
              </a:r>
            </a:p>
            <a:p>
              <a:endParaRPr lang="en-GB" sz="1600" dirty="0">
                <a:solidFill>
                  <a:prstClr val="white"/>
                </a:solidFill>
                <a:latin typeface="Century Gothic" panose="020B0502020202020204" pitchFamily="34" charset="0"/>
              </a:endParaRPr>
            </a:p>
            <a:p>
              <a:endParaRPr lang="en-GB" sz="2200" dirty="0">
                <a:solidFill>
                  <a:prstClr val="white"/>
                </a:solidFill>
                <a:latin typeface="Century Gothic" panose="020B0502020202020204" pitchFamily="34" charset="0"/>
              </a:endParaRPr>
            </a:p>
          </p:txBody>
        </p:sp>
        <p:sp>
          <p:nvSpPr>
            <p:cNvPr id="17" name="Title 3">
              <a:extLst>
                <a:ext uri="{FF2B5EF4-FFF2-40B4-BE49-F238E27FC236}">
                  <a16:creationId xmlns:a16="http://schemas.microsoft.com/office/drawing/2014/main" id="{C0508B9B-5891-4D3C-9F6E-ECDA43B43AC2}"/>
                </a:ext>
              </a:extLst>
            </p:cNvPr>
            <p:cNvSpPr txBox="1">
              <a:spLocks/>
            </p:cNvSpPr>
            <p:nvPr/>
          </p:nvSpPr>
          <p:spPr>
            <a:xfrm>
              <a:off x="-204" y="6247201"/>
              <a:ext cx="578497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600" dirty="0">
                  <a:solidFill>
                    <a:prstClr val="white"/>
                  </a:solidFill>
                  <a:latin typeface="Century Gothic" panose="020B0502020202020204" pitchFamily="34" charset="0"/>
                </a:rPr>
                <a:t>Natalie Finlayson / Emma Marsden /</a:t>
              </a:r>
            </a:p>
            <a:p>
              <a:r>
                <a:rPr lang="en-GB" sz="1600" dirty="0">
                  <a:solidFill>
                    <a:prstClr val="white"/>
                  </a:solidFill>
                  <a:latin typeface="Century Gothic" panose="020B0502020202020204" pitchFamily="34" charset="0"/>
                </a:rPr>
                <a:t>Stephen Owen</a:t>
              </a:r>
            </a:p>
          </p:txBody>
        </p:sp>
      </p:grpSp>
      <p:sp>
        <p:nvSpPr>
          <p:cNvPr id="6" name="Title 5">
            <a:extLst>
              <a:ext uri="{FF2B5EF4-FFF2-40B4-BE49-F238E27FC236}">
                <a16:creationId xmlns:a16="http://schemas.microsoft.com/office/drawing/2014/main" id="{3644FB3E-BA9C-5B4C-8238-F871C22A675C}"/>
              </a:ext>
            </a:extLst>
          </p:cNvPr>
          <p:cNvSpPr>
            <a:spLocks noGrp="1"/>
          </p:cNvSpPr>
          <p:nvPr>
            <p:ph type="title"/>
          </p:nvPr>
        </p:nvSpPr>
        <p:spPr>
          <a:xfrm>
            <a:off x="178969" y="1855299"/>
            <a:ext cx="10515600" cy="1325563"/>
          </a:xfrm>
        </p:spPr>
        <p:txBody>
          <a:bodyPr>
            <a:normAutofit/>
          </a:bodyPr>
          <a:lstStyle/>
          <a:p>
            <a:r>
              <a:rPr lang="en-GB" sz="4000" b="1" dirty="0">
                <a:solidFill>
                  <a:prstClr val="white"/>
                </a:solidFill>
              </a:rPr>
              <a:t>Saying what people do [1]</a:t>
            </a:r>
            <a:endParaRPr lang="en-US" sz="4000" dirty="0"/>
          </a:p>
        </p:txBody>
      </p:sp>
    </p:spTree>
    <p:extLst>
      <p:ext uri="{BB962C8B-B14F-4D97-AF65-F5344CB8AC3E}">
        <p14:creationId xmlns:p14="http://schemas.microsoft.com/office/powerpoint/2010/main" val="609408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296FE08-43E2-6E45-A27E-234EC6D29B89}"/>
              </a:ext>
            </a:extLst>
          </p:cNvPr>
          <p:cNvSpPr/>
          <p:nvPr/>
        </p:nvSpPr>
        <p:spPr>
          <a:xfrm>
            <a:off x="10254492" y="99321"/>
            <a:ext cx="1821839" cy="51482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grammaire</a:t>
            </a:r>
            <a:endParaRPr lang="en-GB" b="1" dirty="0">
              <a:solidFill>
                <a:prstClr val="white"/>
              </a:solidFill>
              <a:latin typeface="Century Gothic" panose="020B0502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7" name="TextBox 6"/>
          <p:cNvSpPr txBox="1"/>
          <p:nvPr/>
        </p:nvSpPr>
        <p:spPr>
          <a:xfrm>
            <a:off x="247284" y="1201057"/>
            <a:ext cx="11944716" cy="4493538"/>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Verbs tell you how two nouns relate to each other.</a:t>
            </a: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Verbs are not just action words! They can mean things that we can’t see or hear:</a:t>
            </a:r>
          </a:p>
          <a:p>
            <a:endParaRPr lang="en-GB" sz="2200" dirty="0">
              <a:solidFill>
                <a:srgbClr val="105076"/>
              </a:solidFill>
              <a:latin typeface="Century Gothic" panose="020B0502020202020204" pitchFamily="34" charset="0"/>
            </a:endParaRPr>
          </a:p>
          <a:p>
            <a:pPr algn="ctr"/>
            <a:endParaRPr lang="en-GB" sz="2200" dirty="0">
              <a:solidFill>
                <a:srgbClr val="105076"/>
              </a:solidFill>
              <a:latin typeface="Century Gothic" panose="020B0502020202020204" pitchFamily="34" charset="0"/>
            </a:endParaRPr>
          </a:p>
          <a:p>
            <a:pPr algn="ctr"/>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In English, you can add ‘-</a:t>
            </a:r>
            <a:r>
              <a:rPr lang="en-GB" sz="2200" dirty="0" err="1">
                <a:solidFill>
                  <a:srgbClr val="105076"/>
                </a:solidFill>
                <a:latin typeface="Century Gothic" panose="020B0502020202020204" pitchFamily="34" charset="0"/>
              </a:rPr>
              <a:t>ed</a:t>
            </a:r>
            <a:r>
              <a:rPr lang="en-GB" sz="2200" dirty="0">
                <a:solidFill>
                  <a:srgbClr val="105076"/>
                </a:solidFill>
                <a:latin typeface="Century Gothic" panose="020B0502020202020204" pitchFamily="34" charset="0"/>
              </a:rPr>
              <a:t>’ or ‘-</a:t>
            </a:r>
            <a:r>
              <a:rPr lang="en-GB" sz="2200" dirty="0" err="1">
                <a:solidFill>
                  <a:srgbClr val="105076"/>
                </a:solidFill>
                <a:latin typeface="Century Gothic" panose="020B0502020202020204" pitchFamily="34" charset="0"/>
              </a:rPr>
              <a:t>ing</a:t>
            </a:r>
            <a:r>
              <a:rPr lang="en-GB" sz="2200" dirty="0">
                <a:solidFill>
                  <a:srgbClr val="105076"/>
                </a:solidFill>
                <a:latin typeface="Century Gothic" panose="020B0502020202020204" pitchFamily="34" charset="0"/>
              </a:rPr>
              <a:t>’ to the end of verbs and put ‘to’ in front of them. </a:t>
            </a: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Verbs can have other verbs in front of them, like ‘do’, ‘was’, ‘is’, or ‘has’.</a:t>
            </a:r>
          </a:p>
        </p:txBody>
      </p:sp>
      <p:sp>
        <p:nvSpPr>
          <p:cNvPr id="16" name="TextBox 15">
            <a:extLst>
              <a:ext uri="{FF2B5EF4-FFF2-40B4-BE49-F238E27FC236}">
                <a16:creationId xmlns:a16="http://schemas.microsoft.com/office/drawing/2014/main" id="{F052688E-1319-455B-80B7-36B43AF99647}"/>
              </a:ext>
            </a:extLst>
          </p:cNvPr>
          <p:cNvSpPr txBox="1"/>
          <p:nvPr/>
        </p:nvSpPr>
        <p:spPr>
          <a:xfrm>
            <a:off x="7896000" y="2000893"/>
            <a:ext cx="1009134" cy="430887"/>
          </a:xfrm>
          <a:prstGeom prst="rect">
            <a:avLst/>
          </a:prstGeom>
          <a:noFill/>
        </p:spPr>
        <p:txBody>
          <a:bodyPr wrap="square" rtlCol="0">
            <a:spAutoFit/>
          </a:bodyPr>
          <a:lstStyle/>
          <a:p>
            <a:r>
              <a:rPr lang="en-GB" sz="2200" b="1" dirty="0">
                <a:solidFill>
                  <a:srgbClr val="FF66FF"/>
                </a:solidFill>
                <a:latin typeface="Century Gothic" panose="020B0502020202020204" pitchFamily="34" charset="0"/>
              </a:rPr>
              <a:t>loves</a:t>
            </a:r>
          </a:p>
        </p:txBody>
      </p:sp>
      <p:sp>
        <p:nvSpPr>
          <p:cNvPr id="17" name="TextBox 16">
            <a:extLst>
              <a:ext uri="{FF2B5EF4-FFF2-40B4-BE49-F238E27FC236}">
                <a16:creationId xmlns:a16="http://schemas.microsoft.com/office/drawing/2014/main" id="{37E60037-0105-4942-8E73-FC9C18DABF19}"/>
              </a:ext>
            </a:extLst>
          </p:cNvPr>
          <p:cNvSpPr txBox="1"/>
          <p:nvPr/>
        </p:nvSpPr>
        <p:spPr>
          <a:xfrm>
            <a:off x="2839688" y="2000892"/>
            <a:ext cx="1146278" cy="430887"/>
          </a:xfrm>
          <a:prstGeom prst="rect">
            <a:avLst/>
          </a:prstGeom>
          <a:noFill/>
        </p:spPr>
        <p:txBody>
          <a:bodyPr wrap="square" rtlCol="0">
            <a:spAutoFit/>
          </a:bodyPr>
          <a:lstStyle/>
          <a:p>
            <a:r>
              <a:rPr lang="en-GB" sz="2200" b="1" dirty="0">
                <a:solidFill>
                  <a:srgbClr val="00B0F0"/>
                </a:solidFill>
                <a:latin typeface="Century Gothic" panose="020B0502020202020204" pitchFamily="34" charset="0"/>
              </a:rPr>
              <a:t>studies</a:t>
            </a:r>
          </a:p>
        </p:txBody>
      </p:sp>
      <p:sp>
        <p:nvSpPr>
          <p:cNvPr id="18" name="TextBox 17">
            <a:extLst>
              <a:ext uri="{FF2B5EF4-FFF2-40B4-BE49-F238E27FC236}">
                <a16:creationId xmlns:a16="http://schemas.microsoft.com/office/drawing/2014/main" id="{BCE5E3FD-431D-44F0-9614-459B7047CA88}"/>
              </a:ext>
            </a:extLst>
          </p:cNvPr>
          <p:cNvSpPr txBox="1"/>
          <p:nvPr/>
        </p:nvSpPr>
        <p:spPr>
          <a:xfrm>
            <a:off x="3985966" y="2000893"/>
            <a:ext cx="958148" cy="430887"/>
          </a:xfrm>
          <a:prstGeom prst="rect">
            <a:avLst/>
          </a:prstGeom>
          <a:noFill/>
        </p:spPr>
        <p:txBody>
          <a:bodyPr wrap="square" rtlCol="0">
            <a:spAutoFit/>
          </a:bodyPr>
          <a:lstStyle/>
          <a:p>
            <a:r>
              <a:rPr lang="en-GB" sz="2200" b="1" dirty="0">
                <a:solidFill>
                  <a:srgbClr val="00B050"/>
                </a:solidFill>
                <a:latin typeface="Century Gothic" panose="020B0502020202020204" pitchFamily="34" charset="0"/>
              </a:rPr>
              <a:t>hates</a:t>
            </a:r>
          </a:p>
        </p:txBody>
      </p:sp>
      <p:sp>
        <p:nvSpPr>
          <p:cNvPr id="19" name="TextBox 18">
            <a:extLst>
              <a:ext uri="{FF2B5EF4-FFF2-40B4-BE49-F238E27FC236}">
                <a16:creationId xmlns:a16="http://schemas.microsoft.com/office/drawing/2014/main" id="{5E74F11F-AA69-4649-B2BA-87CB80E293EB}"/>
              </a:ext>
            </a:extLst>
          </p:cNvPr>
          <p:cNvSpPr txBox="1"/>
          <p:nvPr/>
        </p:nvSpPr>
        <p:spPr>
          <a:xfrm>
            <a:off x="8905134" y="2000893"/>
            <a:ext cx="1169670" cy="430887"/>
          </a:xfrm>
          <a:prstGeom prst="rect">
            <a:avLst/>
          </a:prstGeom>
          <a:noFill/>
        </p:spPr>
        <p:txBody>
          <a:bodyPr wrap="square" rtlCol="0">
            <a:spAutoFit/>
          </a:bodyPr>
          <a:lstStyle/>
          <a:p>
            <a:r>
              <a:rPr lang="en-GB" sz="2200" b="1" dirty="0">
                <a:solidFill>
                  <a:srgbClr val="FFC000"/>
                </a:solidFill>
                <a:latin typeface="Century Gothic" panose="020B0502020202020204" pitchFamily="34" charset="0"/>
              </a:rPr>
              <a:t>speaks</a:t>
            </a:r>
          </a:p>
        </p:txBody>
      </p:sp>
      <p:sp>
        <p:nvSpPr>
          <p:cNvPr id="22" name="TextBox 21">
            <a:extLst>
              <a:ext uri="{FF2B5EF4-FFF2-40B4-BE49-F238E27FC236}">
                <a16:creationId xmlns:a16="http://schemas.microsoft.com/office/drawing/2014/main" id="{3EC4BD8D-99F2-4F4F-8066-8ED5FB167270}"/>
              </a:ext>
            </a:extLst>
          </p:cNvPr>
          <p:cNvSpPr txBox="1"/>
          <p:nvPr/>
        </p:nvSpPr>
        <p:spPr>
          <a:xfrm>
            <a:off x="5023163" y="2000894"/>
            <a:ext cx="2793788" cy="430887"/>
          </a:xfrm>
          <a:prstGeom prst="rect">
            <a:avLst/>
          </a:prstGeom>
          <a:noFill/>
        </p:spPr>
        <p:txBody>
          <a:bodyPr wrap="square" rtlCol="0">
            <a:spAutoFit/>
          </a:bodyPr>
          <a:lstStyle/>
          <a:p>
            <a:pPr algn="ctr"/>
            <a:r>
              <a:rPr lang="en-GB" sz="2200" dirty="0">
                <a:solidFill>
                  <a:srgbClr val="5B9BD5">
                    <a:lumMod val="50000"/>
                  </a:srgbClr>
                </a:solidFill>
                <a:latin typeface="Century Gothic" panose="020B0502020202020204" pitchFamily="34" charset="0"/>
              </a:rPr>
              <a:t>The girl ??? French. </a:t>
            </a:r>
          </a:p>
        </p:txBody>
      </p:sp>
      <p:sp>
        <p:nvSpPr>
          <p:cNvPr id="25" name="TextBox 24">
            <a:extLst>
              <a:ext uri="{FF2B5EF4-FFF2-40B4-BE49-F238E27FC236}">
                <a16:creationId xmlns:a16="http://schemas.microsoft.com/office/drawing/2014/main" id="{41FFA6E2-B79D-46C4-A2F7-0BEC3A397B68}"/>
              </a:ext>
            </a:extLst>
          </p:cNvPr>
          <p:cNvSpPr txBox="1"/>
          <p:nvPr/>
        </p:nvSpPr>
        <p:spPr>
          <a:xfrm>
            <a:off x="3312452" y="3654432"/>
            <a:ext cx="642551" cy="430887"/>
          </a:xfrm>
          <a:prstGeom prst="rect">
            <a:avLst/>
          </a:prstGeom>
          <a:noFill/>
        </p:spPr>
        <p:txBody>
          <a:bodyPr wrap="square" rtlCol="0">
            <a:spAutoFit/>
          </a:bodyPr>
          <a:lstStyle/>
          <a:p>
            <a:r>
              <a:rPr lang="en-GB" sz="2200" b="1" dirty="0">
                <a:solidFill>
                  <a:srgbClr val="7030A0"/>
                </a:solidFill>
                <a:latin typeface="Century Gothic" panose="020B0502020202020204" pitchFamily="34" charset="0"/>
              </a:rPr>
              <a:t>be</a:t>
            </a:r>
          </a:p>
        </p:txBody>
      </p:sp>
      <p:sp>
        <p:nvSpPr>
          <p:cNvPr id="26" name="TextBox 25">
            <a:extLst>
              <a:ext uri="{FF2B5EF4-FFF2-40B4-BE49-F238E27FC236}">
                <a16:creationId xmlns:a16="http://schemas.microsoft.com/office/drawing/2014/main" id="{2A4FC66E-7455-419F-BC03-BE75964DF03D}"/>
              </a:ext>
            </a:extLst>
          </p:cNvPr>
          <p:cNvSpPr txBox="1"/>
          <p:nvPr/>
        </p:nvSpPr>
        <p:spPr>
          <a:xfrm>
            <a:off x="4027084" y="3654431"/>
            <a:ext cx="1009135" cy="430887"/>
          </a:xfrm>
          <a:prstGeom prst="rect">
            <a:avLst/>
          </a:prstGeom>
          <a:noFill/>
        </p:spPr>
        <p:txBody>
          <a:bodyPr wrap="square" rtlCol="0">
            <a:spAutoFit/>
          </a:bodyPr>
          <a:lstStyle/>
          <a:p>
            <a:r>
              <a:rPr lang="en-GB" sz="2200" b="1" dirty="0">
                <a:solidFill>
                  <a:srgbClr val="FF66FF"/>
                </a:solidFill>
                <a:latin typeface="Century Gothic" panose="020B0502020202020204" pitchFamily="34" charset="0"/>
              </a:rPr>
              <a:t>have</a:t>
            </a:r>
          </a:p>
        </p:txBody>
      </p:sp>
      <p:sp>
        <p:nvSpPr>
          <p:cNvPr id="27" name="TextBox 26">
            <a:extLst>
              <a:ext uri="{FF2B5EF4-FFF2-40B4-BE49-F238E27FC236}">
                <a16:creationId xmlns:a16="http://schemas.microsoft.com/office/drawing/2014/main" id="{7FD9A9B5-6041-4BFE-B0AB-FFAF9A812FEC}"/>
              </a:ext>
            </a:extLst>
          </p:cNvPr>
          <p:cNvSpPr txBox="1"/>
          <p:nvPr/>
        </p:nvSpPr>
        <p:spPr>
          <a:xfrm>
            <a:off x="5036219" y="3654427"/>
            <a:ext cx="1009135" cy="430887"/>
          </a:xfrm>
          <a:prstGeom prst="rect">
            <a:avLst/>
          </a:prstGeom>
          <a:noFill/>
        </p:spPr>
        <p:txBody>
          <a:bodyPr wrap="square" rtlCol="0">
            <a:spAutoFit/>
          </a:bodyPr>
          <a:lstStyle/>
          <a:p>
            <a:r>
              <a:rPr lang="en-GB" sz="2200" b="1" dirty="0">
                <a:solidFill>
                  <a:srgbClr val="FFC000"/>
                </a:solidFill>
                <a:latin typeface="Century Gothic" panose="020B0502020202020204" pitchFamily="34" charset="0"/>
              </a:rPr>
              <a:t>want</a:t>
            </a:r>
          </a:p>
        </p:txBody>
      </p:sp>
      <p:sp>
        <p:nvSpPr>
          <p:cNvPr id="28" name="TextBox 27">
            <a:extLst>
              <a:ext uri="{FF2B5EF4-FFF2-40B4-BE49-F238E27FC236}">
                <a16:creationId xmlns:a16="http://schemas.microsoft.com/office/drawing/2014/main" id="{037A8D72-1E61-46E1-B811-D183BA78DE11}"/>
              </a:ext>
            </a:extLst>
          </p:cNvPr>
          <p:cNvSpPr txBox="1"/>
          <p:nvPr/>
        </p:nvSpPr>
        <p:spPr>
          <a:xfrm>
            <a:off x="6049473" y="3654428"/>
            <a:ext cx="650790" cy="430887"/>
          </a:xfrm>
          <a:prstGeom prst="rect">
            <a:avLst/>
          </a:prstGeom>
          <a:noFill/>
        </p:spPr>
        <p:txBody>
          <a:bodyPr wrap="square" rtlCol="0">
            <a:spAutoFit/>
          </a:bodyPr>
          <a:lstStyle/>
          <a:p>
            <a:r>
              <a:rPr lang="en-GB" sz="2200" b="1" dirty="0">
                <a:solidFill>
                  <a:srgbClr val="FF0000"/>
                </a:solidFill>
                <a:latin typeface="Century Gothic" panose="020B0502020202020204" pitchFamily="34" charset="0"/>
              </a:rPr>
              <a:t>get</a:t>
            </a:r>
          </a:p>
        </p:txBody>
      </p:sp>
      <p:sp>
        <p:nvSpPr>
          <p:cNvPr id="29" name="TextBox 28">
            <a:extLst>
              <a:ext uri="{FF2B5EF4-FFF2-40B4-BE49-F238E27FC236}">
                <a16:creationId xmlns:a16="http://schemas.microsoft.com/office/drawing/2014/main" id="{9D14255D-56A6-44C1-A8F0-D9D54BF3F230}"/>
              </a:ext>
            </a:extLst>
          </p:cNvPr>
          <p:cNvSpPr txBox="1"/>
          <p:nvPr/>
        </p:nvSpPr>
        <p:spPr>
          <a:xfrm>
            <a:off x="6842367" y="3654428"/>
            <a:ext cx="1379836" cy="430887"/>
          </a:xfrm>
          <a:prstGeom prst="rect">
            <a:avLst/>
          </a:prstGeom>
          <a:noFill/>
        </p:spPr>
        <p:txBody>
          <a:bodyPr wrap="square" rtlCol="0">
            <a:spAutoFit/>
          </a:bodyPr>
          <a:lstStyle/>
          <a:p>
            <a:r>
              <a:rPr lang="en-GB" sz="2200" b="1" dirty="0">
                <a:solidFill>
                  <a:srgbClr val="00B050"/>
                </a:solidFill>
                <a:latin typeface="Century Gothic" panose="020B0502020202020204" pitchFamily="34" charset="0"/>
              </a:rPr>
              <a:t>become</a:t>
            </a:r>
          </a:p>
        </p:txBody>
      </p:sp>
      <p:sp>
        <p:nvSpPr>
          <p:cNvPr id="30" name="TextBox 29">
            <a:extLst>
              <a:ext uri="{FF2B5EF4-FFF2-40B4-BE49-F238E27FC236}">
                <a16:creationId xmlns:a16="http://schemas.microsoft.com/office/drawing/2014/main" id="{E03518E7-5508-440E-96DF-5E66C84F3C05}"/>
              </a:ext>
            </a:extLst>
          </p:cNvPr>
          <p:cNvSpPr txBox="1"/>
          <p:nvPr/>
        </p:nvSpPr>
        <p:spPr>
          <a:xfrm>
            <a:off x="8222203" y="3654427"/>
            <a:ext cx="1379836" cy="430887"/>
          </a:xfrm>
          <a:prstGeom prst="rect">
            <a:avLst/>
          </a:prstGeom>
          <a:noFill/>
        </p:spPr>
        <p:txBody>
          <a:bodyPr wrap="square" rtlCol="0">
            <a:spAutoFit/>
          </a:bodyPr>
          <a:lstStyle/>
          <a:p>
            <a:r>
              <a:rPr lang="en-GB" sz="2200" b="1" dirty="0">
                <a:solidFill>
                  <a:srgbClr val="00B0F0"/>
                </a:solidFill>
                <a:latin typeface="Century Gothic" panose="020B0502020202020204" pitchFamily="34" charset="0"/>
              </a:rPr>
              <a:t>happen</a:t>
            </a:r>
          </a:p>
        </p:txBody>
      </p:sp>
      <p:sp>
        <p:nvSpPr>
          <p:cNvPr id="3" name="Title 2">
            <a:extLst>
              <a:ext uri="{FF2B5EF4-FFF2-40B4-BE49-F238E27FC236}">
                <a16:creationId xmlns:a16="http://schemas.microsoft.com/office/drawing/2014/main" id="{9E10815D-1A2E-2C40-BEF1-33413AB9B4ED}"/>
              </a:ext>
            </a:extLst>
          </p:cNvPr>
          <p:cNvSpPr>
            <a:spLocks noGrp="1"/>
          </p:cNvSpPr>
          <p:nvPr>
            <p:ph type="title"/>
          </p:nvPr>
        </p:nvSpPr>
        <p:spPr>
          <a:xfrm>
            <a:off x="-17411" y="89579"/>
            <a:ext cx="4044495" cy="688659"/>
          </a:xfrm>
        </p:spPr>
        <p:txBody>
          <a:bodyPr>
            <a:normAutofit/>
          </a:bodyPr>
          <a:lstStyle/>
          <a:p>
            <a:r>
              <a:rPr lang="en-GB" sz="3600" b="1" dirty="0">
                <a:solidFill>
                  <a:prstClr val="white"/>
                </a:solidFill>
              </a:rPr>
              <a:t>Le </a:t>
            </a:r>
            <a:r>
              <a:rPr lang="en-GB" sz="3600" b="1" dirty="0" err="1">
                <a:solidFill>
                  <a:prstClr val="white"/>
                </a:solidFill>
              </a:rPr>
              <a:t>verbe</a:t>
            </a:r>
            <a:endParaRPr lang="en-US" sz="3600" dirty="0"/>
          </a:p>
        </p:txBody>
      </p:sp>
    </p:spTree>
    <p:extLst>
      <p:ext uri="{BB962C8B-B14F-4D97-AF65-F5344CB8AC3E}">
        <p14:creationId xmlns:p14="http://schemas.microsoft.com/office/powerpoint/2010/main" val="282980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2" grpId="0"/>
      <p:bldP spid="25" grpId="0"/>
      <p:bldP spid="26"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296FE08-43E2-6E45-A27E-234EC6D29B89}"/>
              </a:ext>
            </a:extLst>
          </p:cNvPr>
          <p:cNvSpPr/>
          <p:nvPr/>
        </p:nvSpPr>
        <p:spPr>
          <a:xfrm>
            <a:off x="10254492" y="99321"/>
            <a:ext cx="1821839" cy="51482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grammaire</a:t>
            </a:r>
            <a:endParaRPr lang="en-GB" b="1" dirty="0">
              <a:solidFill>
                <a:prstClr val="white"/>
              </a:solidFill>
              <a:latin typeface="Century Gothic" panose="020B0502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7" name="TextBox 6"/>
          <p:cNvSpPr txBox="1"/>
          <p:nvPr/>
        </p:nvSpPr>
        <p:spPr>
          <a:xfrm>
            <a:off x="115669" y="979307"/>
            <a:ext cx="11697432" cy="5386090"/>
          </a:xfrm>
          <a:prstGeom prst="rect">
            <a:avLst/>
          </a:prstGeom>
          <a:noFill/>
        </p:spPr>
        <p:txBody>
          <a:bodyPr wrap="square" rtlCol="0">
            <a:spAutoFit/>
          </a:bodyPr>
          <a:lstStyle/>
          <a:p>
            <a:r>
              <a:rPr lang="en-GB" sz="2100" dirty="0">
                <a:solidFill>
                  <a:srgbClr val="105076"/>
                </a:solidFill>
                <a:latin typeface="Century Gothic" panose="020B0502020202020204" pitchFamily="34" charset="0"/>
              </a:rPr>
              <a:t>Circle the verb/verbs in the following sentences.</a:t>
            </a:r>
          </a:p>
          <a:p>
            <a:endParaRPr lang="en-GB" sz="800" dirty="0">
              <a:solidFill>
                <a:srgbClr val="105076"/>
              </a:solidFill>
              <a:latin typeface="Century Gothic" panose="020B0502020202020204" pitchFamily="34" charset="0"/>
            </a:endParaRPr>
          </a:p>
          <a:p>
            <a:pPr>
              <a:lnSpc>
                <a:spcPct val="150000"/>
              </a:lnSpc>
            </a:pPr>
            <a:r>
              <a:rPr lang="en-GB" sz="2100" dirty="0">
                <a:solidFill>
                  <a:srgbClr val="105076"/>
                </a:solidFill>
                <a:latin typeface="Century Gothic" panose="020B0502020202020204" pitchFamily="34" charset="0"/>
              </a:rPr>
              <a:t>1. George plays computer games for three hours every day.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2. Helen loves detective stories.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3. Everyone thinks that it is great.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4. He never really liked fizzy drinks.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5. The climate is getting warmer.</a:t>
            </a:r>
          </a:p>
          <a:p>
            <a:pPr>
              <a:lnSpc>
                <a:spcPct val="150000"/>
              </a:lnSpc>
            </a:pPr>
            <a:r>
              <a:rPr lang="en-GB" sz="2100" dirty="0">
                <a:solidFill>
                  <a:srgbClr val="105076"/>
                </a:solidFill>
                <a:latin typeface="Century Gothic" panose="020B0502020202020204" pitchFamily="34" charset="0"/>
              </a:rPr>
              <a:t>6. If the match had been more exciting, the players would have been happier.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7. Are you becoming a bore?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8. What kind of taste do you detect?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9. The fish was eaten by the shark.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10. Making myself do sport is my ambition this year! </a:t>
            </a:r>
          </a:p>
        </p:txBody>
      </p:sp>
      <p:pic>
        <p:nvPicPr>
          <p:cNvPr id="1026" name="Picture 2" descr="School, Pencil, Pen, Write, Sketch, Draw, Author">
            <a:extLst>
              <a:ext uri="{FF2B5EF4-FFF2-40B4-BE49-F238E27FC236}">
                <a16:creationId xmlns:a16="http://schemas.microsoft.com/office/drawing/2014/main" id="{FFFDF23F-C64A-40A1-9D39-F9F1C93151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63573">
            <a:off x="4819034" y="-507082"/>
            <a:ext cx="2659436" cy="13297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15669" y="1533657"/>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1. George </a:t>
            </a:r>
            <a:r>
              <a:rPr lang="en-GB" sz="2100" b="1" dirty="0">
                <a:solidFill>
                  <a:srgbClr val="105076"/>
                </a:solidFill>
                <a:latin typeface="Century Gothic" panose="020B0502020202020204" pitchFamily="34" charset="0"/>
              </a:rPr>
              <a:t>plays</a:t>
            </a:r>
            <a:r>
              <a:rPr lang="en-GB" sz="2100" dirty="0">
                <a:solidFill>
                  <a:srgbClr val="105076"/>
                </a:solidFill>
                <a:latin typeface="Century Gothic" panose="020B0502020202020204" pitchFamily="34" charset="0"/>
              </a:rPr>
              <a:t> computer games for three hours every day. </a:t>
            </a:r>
            <a:r>
              <a:rPr lang="en-GB" sz="2100" b="1" dirty="0">
                <a:solidFill>
                  <a:srgbClr val="105076"/>
                </a:solidFill>
                <a:latin typeface="Century Gothic" panose="020B0502020202020204" pitchFamily="34" charset="0"/>
              </a:rPr>
              <a:t>[to play]</a:t>
            </a:r>
            <a:endParaRPr lang="en-GB" sz="2100" b="1" dirty="0">
              <a:solidFill>
                <a:prstClr val="black"/>
              </a:solidFill>
            </a:endParaRPr>
          </a:p>
        </p:txBody>
      </p:sp>
      <p:sp>
        <p:nvSpPr>
          <p:cNvPr id="47" name="TextBox 46"/>
          <p:cNvSpPr txBox="1"/>
          <p:nvPr/>
        </p:nvSpPr>
        <p:spPr>
          <a:xfrm>
            <a:off x="115668" y="2011492"/>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2. Helen </a:t>
            </a:r>
            <a:r>
              <a:rPr lang="en-GB" sz="2100" b="1" dirty="0">
                <a:solidFill>
                  <a:srgbClr val="105076"/>
                </a:solidFill>
                <a:latin typeface="Century Gothic" panose="020B0502020202020204" pitchFamily="34" charset="0"/>
              </a:rPr>
              <a:t>loves</a:t>
            </a:r>
            <a:r>
              <a:rPr lang="en-GB" sz="2100" dirty="0">
                <a:solidFill>
                  <a:srgbClr val="105076"/>
                </a:solidFill>
                <a:latin typeface="Century Gothic" panose="020B0502020202020204" pitchFamily="34" charset="0"/>
              </a:rPr>
              <a:t> detective stories. </a:t>
            </a:r>
            <a:r>
              <a:rPr lang="en-GB" sz="2100" b="1" dirty="0">
                <a:solidFill>
                  <a:srgbClr val="105076"/>
                </a:solidFill>
                <a:latin typeface="Century Gothic" panose="020B0502020202020204" pitchFamily="34" charset="0"/>
              </a:rPr>
              <a:t>[to love]</a:t>
            </a:r>
            <a:endParaRPr lang="en-GB" sz="2100" b="1" dirty="0">
              <a:solidFill>
                <a:prstClr val="black"/>
              </a:solidFill>
            </a:endParaRPr>
          </a:p>
        </p:txBody>
      </p:sp>
      <p:sp>
        <p:nvSpPr>
          <p:cNvPr id="66" name="TextBox 65"/>
          <p:cNvSpPr txBox="1"/>
          <p:nvPr/>
        </p:nvSpPr>
        <p:spPr>
          <a:xfrm>
            <a:off x="115667" y="2491194"/>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3. Everyone </a:t>
            </a:r>
            <a:r>
              <a:rPr lang="en-GB" sz="2100" b="1" dirty="0">
                <a:solidFill>
                  <a:srgbClr val="105076"/>
                </a:solidFill>
                <a:latin typeface="Century Gothic" panose="020B0502020202020204" pitchFamily="34" charset="0"/>
              </a:rPr>
              <a:t>thinks </a:t>
            </a:r>
            <a:r>
              <a:rPr lang="en-GB" sz="2100" dirty="0">
                <a:solidFill>
                  <a:srgbClr val="105076"/>
                </a:solidFill>
                <a:latin typeface="Century Gothic" panose="020B0502020202020204" pitchFamily="34" charset="0"/>
              </a:rPr>
              <a:t>that it </a:t>
            </a:r>
            <a:r>
              <a:rPr lang="en-GB" sz="2100" b="1" dirty="0">
                <a:solidFill>
                  <a:srgbClr val="105076"/>
                </a:solidFill>
                <a:latin typeface="Century Gothic" panose="020B0502020202020204" pitchFamily="34" charset="0"/>
              </a:rPr>
              <a:t>is</a:t>
            </a:r>
            <a:r>
              <a:rPr lang="en-GB" sz="2100" dirty="0">
                <a:solidFill>
                  <a:srgbClr val="105076"/>
                </a:solidFill>
                <a:latin typeface="Century Gothic" panose="020B0502020202020204" pitchFamily="34" charset="0"/>
              </a:rPr>
              <a:t> great. </a:t>
            </a:r>
            <a:r>
              <a:rPr lang="en-GB" sz="2100" b="1" dirty="0">
                <a:solidFill>
                  <a:srgbClr val="105076"/>
                </a:solidFill>
                <a:latin typeface="Century Gothic" panose="020B0502020202020204" pitchFamily="34" charset="0"/>
              </a:rPr>
              <a:t>[to think, to be]</a:t>
            </a:r>
            <a:endParaRPr lang="en-GB" sz="2100" b="1" dirty="0">
              <a:solidFill>
                <a:prstClr val="black"/>
              </a:solidFill>
            </a:endParaRPr>
          </a:p>
        </p:txBody>
      </p:sp>
      <p:sp>
        <p:nvSpPr>
          <p:cNvPr id="69" name="TextBox 68"/>
          <p:cNvSpPr txBox="1"/>
          <p:nvPr/>
        </p:nvSpPr>
        <p:spPr>
          <a:xfrm>
            <a:off x="115666" y="2969029"/>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4. He never really </a:t>
            </a:r>
            <a:r>
              <a:rPr lang="en-GB" sz="2100" b="1" dirty="0">
                <a:solidFill>
                  <a:srgbClr val="105076"/>
                </a:solidFill>
                <a:latin typeface="Century Gothic" panose="020B0502020202020204" pitchFamily="34" charset="0"/>
              </a:rPr>
              <a:t>liked </a:t>
            </a:r>
            <a:r>
              <a:rPr lang="en-GB" sz="2100" dirty="0">
                <a:solidFill>
                  <a:srgbClr val="105076"/>
                </a:solidFill>
                <a:latin typeface="Century Gothic" panose="020B0502020202020204" pitchFamily="34" charset="0"/>
              </a:rPr>
              <a:t>fizzy drinks. </a:t>
            </a:r>
            <a:r>
              <a:rPr lang="en-GB" sz="2100" b="1" dirty="0">
                <a:solidFill>
                  <a:srgbClr val="105076"/>
                </a:solidFill>
                <a:latin typeface="Century Gothic" panose="020B0502020202020204" pitchFamily="34" charset="0"/>
              </a:rPr>
              <a:t>[to like]</a:t>
            </a:r>
            <a:endParaRPr lang="en-GB" sz="2100" b="1" dirty="0">
              <a:solidFill>
                <a:prstClr val="black"/>
              </a:solidFill>
            </a:endParaRPr>
          </a:p>
        </p:txBody>
      </p:sp>
      <p:sp>
        <p:nvSpPr>
          <p:cNvPr id="75" name="TextBox 74"/>
          <p:cNvSpPr txBox="1"/>
          <p:nvPr/>
        </p:nvSpPr>
        <p:spPr>
          <a:xfrm>
            <a:off x="115665" y="3445296"/>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5. The climate is </a:t>
            </a:r>
            <a:r>
              <a:rPr lang="en-GB" sz="2100" b="1" dirty="0">
                <a:solidFill>
                  <a:srgbClr val="105076"/>
                </a:solidFill>
                <a:latin typeface="Century Gothic" panose="020B0502020202020204" pitchFamily="34" charset="0"/>
              </a:rPr>
              <a:t>getting</a:t>
            </a:r>
            <a:r>
              <a:rPr lang="en-GB" sz="2100" dirty="0">
                <a:solidFill>
                  <a:srgbClr val="105076"/>
                </a:solidFill>
                <a:latin typeface="Century Gothic" panose="020B0502020202020204" pitchFamily="34" charset="0"/>
              </a:rPr>
              <a:t> warmer. </a:t>
            </a:r>
            <a:r>
              <a:rPr lang="en-GB" sz="2100" b="1" dirty="0">
                <a:solidFill>
                  <a:srgbClr val="105076"/>
                </a:solidFill>
                <a:latin typeface="Century Gothic" panose="020B0502020202020204" pitchFamily="34" charset="0"/>
              </a:rPr>
              <a:t>[to get]</a:t>
            </a:r>
            <a:endParaRPr lang="en-GB" sz="2100" dirty="0">
              <a:solidFill>
                <a:srgbClr val="105076"/>
              </a:solidFill>
              <a:latin typeface="Century Gothic" panose="020B0502020202020204" pitchFamily="34" charset="0"/>
            </a:endParaRPr>
          </a:p>
        </p:txBody>
      </p:sp>
      <p:sp>
        <p:nvSpPr>
          <p:cNvPr id="76" name="TextBox 75"/>
          <p:cNvSpPr txBox="1"/>
          <p:nvPr/>
        </p:nvSpPr>
        <p:spPr>
          <a:xfrm>
            <a:off x="115664" y="3938940"/>
            <a:ext cx="12076336"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6. If the match </a:t>
            </a:r>
            <a:r>
              <a:rPr lang="en-GB" sz="2100" b="1" dirty="0">
                <a:solidFill>
                  <a:srgbClr val="105076"/>
                </a:solidFill>
                <a:latin typeface="Century Gothic" panose="020B0502020202020204" pitchFamily="34" charset="0"/>
              </a:rPr>
              <a:t>had been </a:t>
            </a:r>
            <a:r>
              <a:rPr lang="en-GB" sz="2100" dirty="0">
                <a:solidFill>
                  <a:srgbClr val="105076"/>
                </a:solidFill>
                <a:latin typeface="Century Gothic" panose="020B0502020202020204" pitchFamily="34" charset="0"/>
              </a:rPr>
              <a:t>more exciting, the players would </a:t>
            </a:r>
            <a:r>
              <a:rPr lang="en-GB" sz="2100" b="1" dirty="0">
                <a:solidFill>
                  <a:srgbClr val="105076"/>
                </a:solidFill>
                <a:latin typeface="Century Gothic" panose="020B0502020202020204" pitchFamily="34" charset="0"/>
              </a:rPr>
              <a:t>have been </a:t>
            </a:r>
            <a:r>
              <a:rPr lang="en-GB" sz="2100" dirty="0">
                <a:solidFill>
                  <a:srgbClr val="105076"/>
                </a:solidFill>
                <a:latin typeface="Century Gothic" panose="020B0502020202020204" pitchFamily="34" charset="0"/>
              </a:rPr>
              <a:t>happier. </a:t>
            </a:r>
            <a:r>
              <a:rPr lang="en-GB" sz="2100" b="1" dirty="0">
                <a:solidFill>
                  <a:srgbClr val="105076"/>
                </a:solidFill>
                <a:latin typeface="Century Gothic" panose="020B0502020202020204" pitchFamily="34" charset="0"/>
              </a:rPr>
              <a:t>[to be, to be]</a:t>
            </a:r>
            <a:endParaRPr lang="en-GB" sz="2100" dirty="0">
              <a:solidFill>
                <a:srgbClr val="105076"/>
              </a:solidFill>
              <a:latin typeface="Century Gothic" panose="020B0502020202020204" pitchFamily="34" charset="0"/>
            </a:endParaRPr>
          </a:p>
        </p:txBody>
      </p:sp>
      <p:sp>
        <p:nvSpPr>
          <p:cNvPr id="77" name="TextBox 76"/>
          <p:cNvSpPr txBox="1"/>
          <p:nvPr/>
        </p:nvSpPr>
        <p:spPr>
          <a:xfrm>
            <a:off x="115664" y="4399398"/>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7. Are you </a:t>
            </a:r>
            <a:r>
              <a:rPr lang="en-GB" sz="2100" b="1" dirty="0">
                <a:solidFill>
                  <a:srgbClr val="105076"/>
                </a:solidFill>
                <a:latin typeface="Century Gothic" panose="020B0502020202020204" pitchFamily="34" charset="0"/>
              </a:rPr>
              <a:t>becoming </a:t>
            </a:r>
            <a:r>
              <a:rPr lang="en-GB" sz="2100" dirty="0">
                <a:solidFill>
                  <a:srgbClr val="105076"/>
                </a:solidFill>
                <a:latin typeface="Century Gothic" panose="020B0502020202020204" pitchFamily="34" charset="0"/>
              </a:rPr>
              <a:t>a bore? </a:t>
            </a:r>
            <a:r>
              <a:rPr lang="en-GB" sz="2100" b="1" dirty="0">
                <a:solidFill>
                  <a:srgbClr val="105076"/>
                </a:solidFill>
                <a:latin typeface="Century Gothic" panose="020B0502020202020204" pitchFamily="34" charset="0"/>
              </a:rPr>
              <a:t>[to become]</a:t>
            </a:r>
            <a:endParaRPr lang="en-GB" sz="2100" dirty="0">
              <a:solidFill>
                <a:srgbClr val="105076"/>
              </a:solidFill>
              <a:latin typeface="Century Gothic" panose="020B0502020202020204" pitchFamily="34" charset="0"/>
            </a:endParaRPr>
          </a:p>
        </p:txBody>
      </p:sp>
      <p:sp>
        <p:nvSpPr>
          <p:cNvPr id="78" name="TextBox 77"/>
          <p:cNvSpPr txBox="1"/>
          <p:nvPr/>
        </p:nvSpPr>
        <p:spPr>
          <a:xfrm>
            <a:off x="115664" y="4859856"/>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8. What kind of taste </a:t>
            </a:r>
            <a:r>
              <a:rPr lang="en-GB" sz="2100" b="1" dirty="0">
                <a:solidFill>
                  <a:srgbClr val="105076"/>
                </a:solidFill>
                <a:latin typeface="Century Gothic" panose="020B0502020202020204" pitchFamily="34" charset="0"/>
              </a:rPr>
              <a:t>do</a:t>
            </a:r>
            <a:r>
              <a:rPr lang="en-GB" sz="2100" dirty="0">
                <a:solidFill>
                  <a:srgbClr val="105076"/>
                </a:solidFill>
                <a:latin typeface="Century Gothic" panose="020B0502020202020204" pitchFamily="34" charset="0"/>
              </a:rPr>
              <a:t> you </a:t>
            </a:r>
            <a:r>
              <a:rPr lang="en-GB" sz="2100" b="1" dirty="0">
                <a:solidFill>
                  <a:srgbClr val="105076"/>
                </a:solidFill>
                <a:latin typeface="Century Gothic" panose="020B0502020202020204" pitchFamily="34" charset="0"/>
              </a:rPr>
              <a:t>detect</a:t>
            </a:r>
            <a:r>
              <a:rPr lang="en-GB" sz="2100" dirty="0">
                <a:solidFill>
                  <a:srgbClr val="105076"/>
                </a:solidFill>
                <a:latin typeface="Century Gothic" panose="020B0502020202020204" pitchFamily="34" charset="0"/>
              </a:rPr>
              <a:t>? </a:t>
            </a:r>
            <a:r>
              <a:rPr lang="en-GB" sz="2100" b="1" dirty="0">
                <a:solidFill>
                  <a:srgbClr val="105076"/>
                </a:solidFill>
                <a:latin typeface="Century Gothic" panose="020B0502020202020204" pitchFamily="34" charset="0"/>
              </a:rPr>
              <a:t>[to do, to detect]</a:t>
            </a:r>
            <a:endParaRPr lang="en-GB" sz="2100" dirty="0">
              <a:solidFill>
                <a:srgbClr val="105076"/>
              </a:solidFill>
              <a:latin typeface="Century Gothic" panose="020B0502020202020204" pitchFamily="34" charset="0"/>
            </a:endParaRPr>
          </a:p>
        </p:txBody>
      </p:sp>
      <p:sp>
        <p:nvSpPr>
          <p:cNvPr id="79" name="TextBox 78"/>
          <p:cNvSpPr txBox="1"/>
          <p:nvPr/>
        </p:nvSpPr>
        <p:spPr>
          <a:xfrm>
            <a:off x="115663" y="5355590"/>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9. The fish </a:t>
            </a:r>
            <a:r>
              <a:rPr lang="en-GB" sz="2100" b="1" dirty="0">
                <a:solidFill>
                  <a:srgbClr val="105076"/>
                </a:solidFill>
                <a:latin typeface="Century Gothic" panose="020B0502020202020204" pitchFamily="34" charset="0"/>
              </a:rPr>
              <a:t>was eaten </a:t>
            </a:r>
            <a:r>
              <a:rPr lang="en-GB" sz="2100" dirty="0">
                <a:solidFill>
                  <a:srgbClr val="105076"/>
                </a:solidFill>
                <a:latin typeface="Century Gothic" panose="020B0502020202020204" pitchFamily="34" charset="0"/>
              </a:rPr>
              <a:t>by the shark. </a:t>
            </a:r>
            <a:r>
              <a:rPr lang="en-GB" sz="2100" b="1" dirty="0">
                <a:solidFill>
                  <a:srgbClr val="105076"/>
                </a:solidFill>
                <a:latin typeface="Century Gothic" panose="020B0502020202020204" pitchFamily="34" charset="0"/>
              </a:rPr>
              <a:t>[to eat]</a:t>
            </a:r>
            <a:endParaRPr lang="en-GB" sz="2100" dirty="0">
              <a:solidFill>
                <a:srgbClr val="105076"/>
              </a:solidFill>
              <a:latin typeface="Century Gothic" panose="020B0502020202020204" pitchFamily="34" charset="0"/>
            </a:endParaRPr>
          </a:p>
        </p:txBody>
      </p:sp>
      <p:sp>
        <p:nvSpPr>
          <p:cNvPr id="81" name="TextBox 80"/>
          <p:cNvSpPr txBox="1"/>
          <p:nvPr/>
        </p:nvSpPr>
        <p:spPr>
          <a:xfrm>
            <a:off x="115662" y="5816048"/>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10. </a:t>
            </a:r>
            <a:r>
              <a:rPr lang="en-GB" sz="2100" b="1" dirty="0">
                <a:solidFill>
                  <a:srgbClr val="105076"/>
                </a:solidFill>
                <a:latin typeface="Century Gothic" panose="020B0502020202020204" pitchFamily="34" charset="0"/>
              </a:rPr>
              <a:t>Making</a:t>
            </a:r>
            <a:r>
              <a:rPr lang="en-GB" sz="2100" dirty="0">
                <a:solidFill>
                  <a:srgbClr val="105076"/>
                </a:solidFill>
                <a:latin typeface="Century Gothic" panose="020B0502020202020204" pitchFamily="34" charset="0"/>
              </a:rPr>
              <a:t> myself </a:t>
            </a:r>
            <a:r>
              <a:rPr lang="en-GB" sz="2100" b="1" dirty="0">
                <a:solidFill>
                  <a:srgbClr val="105076"/>
                </a:solidFill>
                <a:latin typeface="Century Gothic" panose="020B0502020202020204" pitchFamily="34" charset="0"/>
              </a:rPr>
              <a:t>do</a:t>
            </a:r>
            <a:r>
              <a:rPr lang="en-GB" sz="2100" dirty="0">
                <a:solidFill>
                  <a:srgbClr val="105076"/>
                </a:solidFill>
                <a:latin typeface="Century Gothic" panose="020B0502020202020204" pitchFamily="34" charset="0"/>
              </a:rPr>
              <a:t> sport</a:t>
            </a:r>
            <a:r>
              <a:rPr lang="en-GB" sz="2100" b="1" dirty="0">
                <a:solidFill>
                  <a:srgbClr val="105076"/>
                </a:solidFill>
                <a:latin typeface="Century Gothic" panose="020B0502020202020204" pitchFamily="34" charset="0"/>
              </a:rPr>
              <a:t> is </a:t>
            </a:r>
            <a:r>
              <a:rPr lang="en-GB" sz="2100" dirty="0">
                <a:solidFill>
                  <a:srgbClr val="105076"/>
                </a:solidFill>
                <a:latin typeface="Century Gothic" panose="020B0502020202020204" pitchFamily="34" charset="0"/>
              </a:rPr>
              <a:t>my ambition this year! </a:t>
            </a:r>
            <a:r>
              <a:rPr lang="en-GB" sz="2100" b="1" dirty="0">
                <a:solidFill>
                  <a:srgbClr val="105076"/>
                </a:solidFill>
                <a:latin typeface="Century Gothic" panose="020B0502020202020204" pitchFamily="34" charset="0"/>
              </a:rPr>
              <a:t>[to make, to do, to be]</a:t>
            </a:r>
            <a:endParaRPr lang="en-GB" sz="2100" dirty="0">
              <a:solidFill>
                <a:srgbClr val="105076"/>
              </a:solidFill>
              <a:latin typeface="Century Gothic" panose="020B0502020202020204" pitchFamily="34" charset="0"/>
            </a:endParaRPr>
          </a:p>
        </p:txBody>
      </p:sp>
      <p:sp>
        <p:nvSpPr>
          <p:cNvPr id="8" name="Title 7">
            <a:extLst>
              <a:ext uri="{FF2B5EF4-FFF2-40B4-BE49-F238E27FC236}">
                <a16:creationId xmlns:a16="http://schemas.microsoft.com/office/drawing/2014/main" id="{10C91DED-4CC1-FB4D-ABDF-11B5591CDA24}"/>
              </a:ext>
            </a:extLst>
          </p:cNvPr>
          <p:cNvSpPr>
            <a:spLocks noGrp="1"/>
          </p:cNvSpPr>
          <p:nvPr>
            <p:ph type="title"/>
          </p:nvPr>
        </p:nvSpPr>
        <p:spPr>
          <a:xfrm>
            <a:off x="0" y="104077"/>
            <a:ext cx="6096000" cy="741380"/>
          </a:xfrm>
        </p:spPr>
        <p:txBody>
          <a:bodyPr>
            <a:normAutofit/>
          </a:bodyPr>
          <a:lstStyle/>
          <a:p>
            <a:r>
              <a:rPr lang="en-GB" sz="3600" b="1" dirty="0">
                <a:solidFill>
                  <a:prstClr val="white"/>
                </a:solidFill>
              </a:rPr>
              <a:t>Le </a:t>
            </a:r>
            <a:r>
              <a:rPr lang="en-GB" sz="3600" b="1" dirty="0" err="1">
                <a:solidFill>
                  <a:prstClr val="white"/>
                </a:solidFill>
              </a:rPr>
              <a:t>verbe</a:t>
            </a:r>
            <a:endParaRPr lang="en-US" sz="3600" dirty="0"/>
          </a:p>
        </p:txBody>
      </p:sp>
    </p:spTree>
    <p:extLst>
      <p:ext uri="{BB962C8B-B14F-4D97-AF65-F5344CB8AC3E}">
        <p14:creationId xmlns:p14="http://schemas.microsoft.com/office/powerpoint/2010/main" val="110144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7" grpId="0" animBg="1"/>
      <p:bldP spid="66" grpId="0" animBg="1"/>
      <p:bldP spid="69" grpId="0" animBg="1"/>
      <p:bldP spid="75" grpId="0" animBg="1"/>
      <p:bldP spid="76" grpId="0" animBg="1"/>
      <p:bldP spid="77" grpId="0" animBg="1"/>
      <p:bldP spid="78" grpId="0" animBg="1"/>
      <p:bldP spid="79" grpId="0" animBg="1"/>
      <p:bldP spid="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425855"/>
            <a:ext cx="11697432" cy="4154984"/>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English has </a:t>
            </a:r>
            <a:r>
              <a:rPr lang="en-GB" sz="2200" b="1" dirty="0">
                <a:solidFill>
                  <a:srgbClr val="105076"/>
                </a:solidFill>
                <a:latin typeface="Century Gothic" panose="020B0502020202020204" pitchFamily="34" charset="0"/>
              </a:rPr>
              <a:t>two present tense forms. </a:t>
            </a:r>
          </a:p>
          <a:p>
            <a:endParaRPr lang="en-GB" sz="2200" b="1"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I </a:t>
            </a:r>
            <a:r>
              <a:rPr lang="en-GB" sz="2200" b="1" dirty="0">
                <a:solidFill>
                  <a:srgbClr val="105076"/>
                </a:solidFill>
                <a:latin typeface="Century Gothic" panose="020B0502020202020204" pitchFamily="34" charset="0"/>
              </a:rPr>
              <a:t>make </a:t>
            </a:r>
            <a:r>
              <a:rPr lang="en-GB" sz="2200" dirty="0">
                <a:solidFill>
                  <a:srgbClr val="105076"/>
                </a:solidFill>
                <a:latin typeface="Century Gothic" panose="020B0502020202020204" pitchFamily="34" charset="0"/>
              </a:rPr>
              <a:t>the bed every week.	     I</a:t>
            </a:r>
            <a:r>
              <a:rPr lang="en-GB" sz="2200" b="1" dirty="0">
                <a:solidFill>
                  <a:srgbClr val="105076"/>
                </a:solidFill>
                <a:latin typeface="Century Gothic" panose="020B0502020202020204" pitchFamily="34" charset="0"/>
              </a:rPr>
              <a:t> am</a:t>
            </a:r>
            <a:r>
              <a:rPr lang="en-GB" sz="2200" dirty="0">
                <a:solidFill>
                  <a:srgbClr val="105076"/>
                </a:solidFill>
                <a:latin typeface="Century Gothic" panose="020B0502020202020204" pitchFamily="34" charset="0"/>
              </a:rPr>
              <a:t> </a:t>
            </a:r>
            <a:r>
              <a:rPr lang="en-GB" sz="2200" b="1" dirty="0">
                <a:solidFill>
                  <a:srgbClr val="105076"/>
                </a:solidFill>
                <a:latin typeface="Century Gothic" panose="020B0502020202020204" pitchFamily="34" charset="0"/>
              </a:rPr>
              <a:t>making</a:t>
            </a:r>
            <a:r>
              <a:rPr lang="en-GB" sz="2200" dirty="0">
                <a:solidFill>
                  <a:srgbClr val="105076"/>
                </a:solidFill>
                <a:latin typeface="Century Gothic" panose="020B0502020202020204" pitchFamily="34" charset="0"/>
              </a:rPr>
              <a:t> the bed at the moment.</a:t>
            </a: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endParaRPr lang="en-GB" sz="2200" b="1" dirty="0">
              <a:solidFill>
                <a:srgbClr val="105076"/>
              </a:solidFill>
              <a:latin typeface="Century Gothic" panose="020B0502020202020204" pitchFamily="34" charset="0"/>
            </a:endParaRPr>
          </a:p>
          <a:p>
            <a:endParaRPr lang="en-GB" sz="2200" b="1"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French has </a:t>
            </a:r>
            <a:r>
              <a:rPr lang="en-GB" sz="2200" b="1" dirty="0">
                <a:solidFill>
                  <a:srgbClr val="105076"/>
                </a:solidFill>
                <a:latin typeface="Century Gothic" panose="020B0502020202020204" pitchFamily="34" charset="0"/>
              </a:rPr>
              <a:t>one present tense </a:t>
            </a:r>
            <a:r>
              <a:rPr lang="en-GB" sz="2200" dirty="0">
                <a:solidFill>
                  <a:srgbClr val="105076"/>
                </a:solidFill>
                <a:latin typeface="Century Gothic" panose="020B0502020202020204" pitchFamily="34" charset="0"/>
              </a:rPr>
              <a:t>only. The BE + -</a:t>
            </a:r>
            <a:r>
              <a:rPr lang="en-GB" sz="2200" dirty="0" err="1">
                <a:solidFill>
                  <a:srgbClr val="105076"/>
                </a:solidFill>
                <a:latin typeface="Century Gothic" panose="020B0502020202020204" pitchFamily="34" charset="0"/>
              </a:rPr>
              <a:t>ing</a:t>
            </a:r>
            <a:r>
              <a:rPr lang="en-GB" sz="2200" dirty="0">
                <a:solidFill>
                  <a:srgbClr val="105076"/>
                </a:solidFill>
                <a:latin typeface="Century Gothic" panose="020B0502020202020204" pitchFamily="34" charset="0"/>
              </a:rPr>
              <a:t> form does not exist.</a:t>
            </a: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Je </a:t>
            </a:r>
            <a:r>
              <a:rPr lang="en-GB" sz="2200" b="1" dirty="0" err="1">
                <a:solidFill>
                  <a:srgbClr val="105076"/>
                </a:solidFill>
                <a:latin typeface="Century Gothic" panose="020B0502020202020204" pitchFamily="34" charset="0"/>
              </a:rPr>
              <a:t>fais</a:t>
            </a:r>
            <a:r>
              <a:rPr lang="en-GB" sz="2200" b="1" dirty="0">
                <a:solidFill>
                  <a:srgbClr val="105076"/>
                </a:solidFill>
                <a:latin typeface="Century Gothic" panose="020B0502020202020204" pitchFamily="34" charset="0"/>
              </a:rPr>
              <a:t> </a:t>
            </a:r>
            <a:r>
              <a:rPr lang="en-GB" sz="2200" dirty="0">
                <a:solidFill>
                  <a:srgbClr val="105076"/>
                </a:solidFill>
                <a:latin typeface="Century Gothic" panose="020B0502020202020204" pitchFamily="34" charset="0"/>
              </a:rPr>
              <a:t>le lit </a:t>
            </a:r>
            <a:r>
              <a:rPr lang="en-GB" sz="2200" dirty="0" err="1">
                <a:solidFill>
                  <a:srgbClr val="105076"/>
                </a:solidFill>
                <a:latin typeface="Century Gothic" panose="020B0502020202020204" pitchFamily="34" charset="0"/>
              </a:rPr>
              <a:t>chaque</a:t>
            </a:r>
            <a:r>
              <a:rPr lang="en-GB" sz="2200" dirty="0">
                <a:solidFill>
                  <a:srgbClr val="105076"/>
                </a:solidFill>
                <a:latin typeface="Century Gothic" panose="020B0502020202020204" pitchFamily="34" charset="0"/>
              </a:rPr>
              <a:t> </a:t>
            </a:r>
            <a:r>
              <a:rPr lang="en-GB" sz="2200" dirty="0" err="1">
                <a:solidFill>
                  <a:srgbClr val="105076"/>
                </a:solidFill>
                <a:latin typeface="Century Gothic" panose="020B0502020202020204" pitchFamily="34" charset="0"/>
              </a:rPr>
              <a:t>semaine</a:t>
            </a:r>
            <a:r>
              <a:rPr lang="en-GB" sz="2200" dirty="0">
                <a:solidFill>
                  <a:srgbClr val="105076"/>
                </a:solidFill>
                <a:latin typeface="Century Gothic" panose="020B0502020202020204" pitchFamily="34" charset="0"/>
              </a:rPr>
              <a:t>.		Je </a:t>
            </a:r>
            <a:r>
              <a:rPr lang="en-GB" sz="2200" b="1" dirty="0" err="1">
                <a:solidFill>
                  <a:srgbClr val="105076"/>
                </a:solidFill>
                <a:latin typeface="Century Gothic" panose="020B0502020202020204" pitchFamily="34" charset="0"/>
              </a:rPr>
              <a:t>fais</a:t>
            </a:r>
            <a:r>
              <a:rPr lang="en-GB" sz="2200" dirty="0">
                <a:solidFill>
                  <a:srgbClr val="105076"/>
                </a:solidFill>
                <a:latin typeface="Century Gothic" panose="020B0502020202020204" pitchFamily="34" charset="0"/>
              </a:rPr>
              <a:t> le lit </a:t>
            </a:r>
            <a:r>
              <a:rPr lang="en-GB" sz="2200" dirty="0" err="1">
                <a:solidFill>
                  <a:srgbClr val="105076"/>
                </a:solidFill>
                <a:latin typeface="Century Gothic" panose="020B0502020202020204" pitchFamily="34" charset="0"/>
              </a:rPr>
              <a:t>en</a:t>
            </a:r>
            <a:r>
              <a:rPr lang="en-GB" sz="2200" dirty="0">
                <a:solidFill>
                  <a:srgbClr val="105076"/>
                </a:solidFill>
                <a:latin typeface="Century Gothic" panose="020B0502020202020204" pitchFamily="34" charset="0"/>
              </a:rPr>
              <a:t> </a:t>
            </a:r>
            <a:r>
              <a:rPr lang="en-GB" sz="2200" dirty="0" err="1">
                <a:solidFill>
                  <a:srgbClr val="105076"/>
                </a:solidFill>
                <a:latin typeface="Century Gothic" panose="020B0502020202020204" pitchFamily="34" charset="0"/>
              </a:rPr>
              <a:t>ce</a:t>
            </a:r>
            <a:r>
              <a:rPr lang="en-GB" sz="2200" dirty="0">
                <a:solidFill>
                  <a:srgbClr val="105076"/>
                </a:solidFill>
                <a:latin typeface="Century Gothic" panose="020B0502020202020204" pitchFamily="34" charset="0"/>
              </a:rPr>
              <a:t> moment.</a:t>
            </a:r>
          </a:p>
          <a:p>
            <a:endParaRPr lang="en-GB" sz="2200" dirty="0">
              <a:solidFill>
                <a:srgbClr val="105076"/>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A72189A7-C050-4CE1-B026-F4F7223B3659}"/>
              </a:ext>
            </a:extLst>
          </p:cNvPr>
          <p:cNvSpPr/>
          <p:nvPr/>
        </p:nvSpPr>
        <p:spPr>
          <a:xfrm>
            <a:off x="7352302" y="4796537"/>
            <a:ext cx="2180863"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Rounded Corners 28">
            <a:extLst>
              <a:ext uri="{FF2B5EF4-FFF2-40B4-BE49-F238E27FC236}">
                <a16:creationId xmlns:a16="http://schemas.microsoft.com/office/drawing/2014/main" id="{32C334C3-A4CE-4D48-978E-A2C2404C7845}"/>
              </a:ext>
            </a:extLst>
          </p:cNvPr>
          <p:cNvSpPr/>
          <p:nvPr/>
        </p:nvSpPr>
        <p:spPr>
          <a:xfrm>
            <a:off x="1873679" y="4798578"/>
            <a:ext cx="2456047"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Rounded Corners 27">
            <a:extLst>
              <a:ext uri="{FF2B5EF4-FFF2-40B4-BE49-F238E27FC236}">
                <a16:creationId xmlns:a16="http://schemas.microsoft.com/office/drawing/2014/main" id="{CFBE04AD-4D0E-421C-BA59-44E0E923C7AA}"/>
              </a:ext>
            </a:extLst>
          </p:cNvPr>
          <p:cNvSpPr/>
          <p:nvPr/>
        </p:nvSpPr>
        <p:spPr>
          <a:xfrm>
            <a:off x="8256833" y="2103310"/>
            <a:ext cx="2176913"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Rounded Corners 26">
            <a:extLst>
              <a:ext uri="{FF2B5EF4-FFF2-40B4-BE49-F238E27FC236}">
                <a16:creationId xmlns:a16="http://schemas.microsoft.com/office/drawing/2014/main" id="{7D53378A-F5F9-49CE-9F92-9BE986A39A2B}"/>
              </a:ext>
            </a:extLst>
          </p:cNvPr>
          <p:cNvSpPr/>
          <p:nvPr/>
        </p:nvSpPr>
        <p:spPr>
          <a:xfrm>
            <a:off x="2520177" y="2120025"/>
            <a:ext cx="1722922"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ounded Rectangle 1">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grammaire</a:t>
            </a:r>
            <a:endParaRPr lang="en-GB" b="1" dirty="0">
              <a:solidFill>
                <a:prstClr val="white"/>
              </a:solidFill>
              <a:latin typeface="Century Gothic" panose="020B0502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3" name="TextBox 2">
            <a:extLst>
              <a:ext uri="{FF2B5EF4-FFF2-40B4-BE49-F238E27FC236}">
                <a16:creationId xmlns:a16="http://schemas.microsoft.com/office/drawing/2014/main" id="{5A93EC28-0F94-4DAE-9CF6-335A95A2B896}"/>
              </a:ext>
            </a:extLst>
          </p:cNvPr>
          <p:cNvSpPr txBox="1"/>
          <p:nvPr/>
        </p:nvSpPr>
        <p:spPr>
          <a:xfrm>
            <a:off x="300037" y="2733051"/>
            <a:ext cx="4924369" cy="430887"/>
          </a:xfrm>
          <a:prstGeom prst="rect">
            <a:avLst/>
          </a:prstGeom>
          <a:noFill/>
        </p:spPr>
        <p:txBody>
          <a:bodyPr wrap="square" rtlCol="0">
            <a:spAutoFit/>
          </a:bodyPr>
          <a:lstStyle/>
          <a:p>
            <a:r>
              <a:rPr lang="en-GB" sz="2200" b="1" dirty="0">
                <a:solidFill>
                  <a:srgbClr val="105076"/>
                </a:solidFill>
                <a:latin typeface="Century Gothic" panose="020B0502020202020204" pitchFamily="34" charset="0"/>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5224406" y="2757298"/>
            <a:ext cx="7242139" cy="430887"/>
          </a:xfrm>
          <a:prstGeom prst="rect">
            <a:avLst/>
          </a:prstGeom>
          <a:noFill/>
        </p:spPr>
        <p:txBody>
          <a:bodyPr wrap="square" rtlCol="0">
            <a:spAutoFit/>
          </a:bodyPr>
          <a:lstStyle/>
          <a:p>
            <a:r>
              <a:rPr lang="en-GB" sz="2200" b="1" dirty="0">
                <a:solidFill>
                  <a:srgbClr val="105076"/>
                </a:solidFill>
                <a:latin typeface="Century Gothic" panose="020B0502020202020204" pitchFamily="34" charset="0"/>
              </a:rPr>
              <a:t>Present continuous </a:t>
            </a:r>
            <a:r>
              <a:rPr lang="en-GB" sz="2200" dirty="0">
                <a:solidFill>
                  <a:srgbClr val="105076"/>
                </a:solidFill>
                <a:latin typeface="Century Gothic" panose="020B0502020202020204" pitchFamily="34" charset="0"/>
              </a:rPr>
              <a:t>(BE + -</a:t>
            </a:r>
            <a:r>
              <a:rPr lang="en-GB" sz="2200" dirty="0" err="1">
                <a:solidFill>
                  <a:srgbClr val="105076"/>
                </a:solidFill>
                <a:latin typeface="Century Gothic" panose="020B0502020202020204" pitchFamily="34" charset="0"/>
              </a:rPr>
              <a:t>ing</a:t>
            </a:r>
            <a:r>
              <a:rPr lang="en-GB" sz="2200" dirty="0">
                <a:solidFill>
                  <a:srgbClr val="105076"/>
                </a:solidFill>
                <a:latin typeface="Century Gothic" panose="020B0502020202020204" pitchFamily="34" charset="0"/>
              </a:rPr>
              <a:t>) </a:t>
            </a:r>
            <a:r>
              <a:rPr lang="en-GB" sz="2200" b="1" dirty="0">
                <a:solidFill>
                  <a:srgbClr val="105076"/>
                </a:solidFill>
                <a:latin typeface="Century Gothic" panose="020B0502020202020204" pitchFamily="34" charset="0"/>
              </a:rPr>
              <a:t>-</a:t>
            </a:r>
            <a:r>
              <a:rPr lang="en-GB" sz="2200" dirty="0">
                <a:solidFill>
                  <a:srgbClr val="105076"/>
                </a:solidFill>
                <a:latin typeface="Century Gothic" panose="020B0502020202020204" pitchFamily="34" charset="0"/>
              </a:rPr>
              <a:t> </a:t>
            </a:r>
            <a:r>
              <a:rPr lang="en-GB" sz="2200" b="1" dirty="0">
                <a:solidFill>
                  <a:srgbClr val="105076"/>
                </a:solidFill>
                <a:latin typeface="Century Gothic" panose="020B0502020202020204" pitchFamily="34" charset="0"/>
              </a:rPr>
              <a:t>ongoing; current</a:t>
            </a:r>
          </a:p>
        </p:txBody>
      </p:sp>
      <p:sp>
        <p:nvSpPr>
          <p:cNvPr id="21" name="Explosion: 8 Points 20">
            <a:extLst>
              <a:ext uri="{FF2B5EF4-FFF2-40B4-BE49-F238E27FC236}">
                <a16:creationId xmlns:a16="http://schemas.microsoft.com/office/drawing/2014/main" id="{608D6088-26AE-4412-A13D-48C65CA9A46B}"/>
              </a:ext>
            </a:extLst>
          </p:cNvPr>
          <p:cNvSpPr/>
          <p:nvPr/>
        </p:nvSpPr>
        <p:spPr>
          <a:xfrm>
            <a:off x="7896678" y="2733051"/>
            <a:ext cx="4100791" cy="3496955"/>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i="1" dirty="0">
                <a:solidFill>
                  <a:srgbClr val="105076"/>
                </a:solidFill>
                <a:latin typeface="Century Gothic" panose="020B0502020202020204" pitchFamily="34" charset="0"/>
              </a:rPr>
              <a:t>Je </a:t>
            </a:r>
            <a:r>
              <a:rPr lang="en-GB" sz="2200" i="1" dirty="0" err="1">
                <a:solidFill>
                  <a:srgbClr val="105076"/>
                </a:solidFill>
                <a:latin typeface="Century Gothic" panose="020B0502020202020204" pitchFamily="34" charset="0"/>
              </a:rPr>
              <a:t>fais</a:t>
            </a:r>
            <a:r>
              <a:rPr lang="en-GB" sz="2200" i="1" dirty="0">
                <a:solidFill>
                  <a:srgbClr val="105076"/>
                </a:solidFill>
                <a:latin typeface="Century Gothic" panose="020B0502020202020204" pitchFamily="34" charset="0"/>
              </a:rPr>
              <a:t> </a:t>
            </a:r>
            <a:r>
              <a:rPr lang="en-GB" sz="2200" dirty="0">
                <a:solidFill>
                  <a:srgbClr val="105076"/>
                </a:solidFill>
                <a:latin typeface="Century Gothic" panose="020B0502020202020204" pitchFamily="34" charset="0"/>
              </a:rPr>
              <a:t>= I make AND </a:t>
            </a:r>
          </a:p>
          <a:p>
            <a:pPr algn="ctr"/>
            <a:r>
              <a:rPr lang="en-GB" sz="2200" dirty="0">
                <a:solidFill>
                  <a:srgbClr val="105076"/>
                </a:solidFill>
                <a:latin typeface="Century Gothic" panose="020B0502020202020204" pitchFamily="34" charset="0"/>
              </a:rPr>
              <a:t>I’m making</a:t>
            </a:r>
          </a:p>
        </p:txBody>
      </p:sp>
      <p:sp>
        <p:nvSpPr>
          <p:cNvPr id="23" name="TextBox 22">
            <a:extLst>
              <a:ext uri="{FF2B5EF4-FFF2-40B4-BE49-F238E27FC236}">
                <a16:creationId xmlns:a16="http://schemas.microsoft.com/office/drawing/2014/main" id="{D9181EAB-E740-4113-B9CB-8FE2B1A333AD}"/>
              </a:ext>
            </a:extLst>
          </p:cNvPr>
          <p:cNvSpPr txBox="1"/>
          <p:nvPr/>
        </p:nvSpPr>
        <p:spPr>
          <a:xfrm>
            <a:off x="300036" y="3434753"/>
            <a:ext cx="9140703"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Adverbs of time</a:t>
            </a:r>
            <a:r>
              <a:rPr lang="en-GB" sz="2200" dirty="0">
                <a:solidFill>
                  <a:srgbClr val="ED7D31"/>
                </a:solidFill>
                <a:latin typeface="Century Gothic" panose="020B0502020202020204" pitchFamily="34" charset="0"/>
              </a:rPr>
              <a:t> </a:t>
            </a:r>
            <a:r>
              <a:rPr lang="en-GB" sz="2200" dirty="0">
                <a:solidFill>
                  <a:srgbClr val="105076"/>
                </a:solidFill>
                <a:latin typeface="Century Gothic" panose="020B0502020202020204" pitchFamily="34" charset="0"/>
              </a:rPr>
              <a:t>tell us which English tense to choose.</a:t>
            </a:r>
          </a:p>
        </p:txBody>
      </p:sp>
      <p:sp>
        <p:nvSpPr>
          <p:cNvPr id="24" name="TextBox 23">
            <a:extLst>
              <a:ext uri="{FF2B5EF4-FFF2-40B4-BE49-F238E27FC236}">
                <a16:creationId xmlns:a16="http://schemas.microsoft.com/office/drawing/2014/main" id="{9772736D-C1C0-4F4F-A65C-AEB778AD4D28}"/>
              </a:ext>
            </a:extLst>
          </p:cNvPr>
          <p:cNvSpPr txBox="1"/>
          <p:nvPr/>
        </p:nvSpPr>
        <p:spPr>
          <a:xfrm>
            <a:off x="300036" y="5465114"/>
            <a:ext cx="9140703" cy="430887"/>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In French, the </a:t>
            </a:r>
            <a:r>
              <a:rPr lang="en-GB" sz="2200" b="1" dirty="0">
                <a:solidFill>
                  <a:srgbClr val="105076"/>
                </a:solidFill>
                <a:latin typeface="Century Gothic" panose="020B0502020202020204" pitchFamily="34" charset="0"/>
              </a:rPr>
              <a:t>present</a:t>
            </a:r>
            <a:r>
              <a:rPr lang="en-GB" sz="2200" dirty="0">
                <a:solidFill>
                  <a:srgbClr val="105076"/>
                </a:solidFill>
                <a:latin typeface="Century Gothic" panose="020B0502020202020204" pitchFamily="34" charset="0"/>
              </a:rPr>
              <a:t> </a:t>
            </a:r>
            <a:r>
              <a:rPr lang="en-GB" sz="2200" b="1" dirty="0">
                <a:solidFill>
                  <a:srgbClr val="105076"/>
                </a:solidFill>
                <a:latin typeface="Century Gothic" panose="020B0502020202020204" pitchFamily="34" charset="0"/>
              </a:rPr>
              <a:t>simple </a:t>
            </a:r>
            <a:r>
              <a:rPr lang="en-GB" sz="2200" dirty="0">
                <a:solidFill>
                  <a:srgbClr val="105076"/>
                </a:solidFill>
                <a:latin typeface="Century Gothic" panose="020B0502020202020204" pitchFamily="34" charset="0"/>
              </a:rPr>
              <a:t>is used with </a:t>
            </a:r>
            <a:r>
              <a:rPr lang="en-GB" sz="2200" b="1" dirty="0">
                <a:solidFill>
                  <a:srgbClr val="ED7D31"/>
                </a:solidFill>
                <a:latin typeface="Century Gothic" panose="020B0502020202020204" pitchFamily="34" charset="0"/>
              </a:rPr>
              <a:t>all adverbs</a:t>
            </a:r>
            <a:r>
              <a:rPr lang="en-GB" sz="2200" dirty="0">
                <a:solidFill>
                  <a:srgbClr val="105076"/>
                </a:solidFill>
                <a:latin typeface="Century Gothic" panose="020B0502020202020204" pitchFamily="34" charset="0"/>
              </a:rPr>
              <a:t>.</a:t>
            </a:r>
          </a:p>
        </p:txBody>
      </p:sp>
      <p:sp>
        <p:nvSpPr>
          <p:cNvPr id="8" name="Title 7">
            <a:extLst>
              <a:ext uri="{FF2B5EF4-FFF2-40B4-BE49-F238E27FC236}">
                <a16:creationId xmlns:a16="http://schemas.microsoft.com/office/drawing/2014/main" id="{D06EEEA1-BE14-0640-9E8A-1E70B336C9A5}"/>
              </a:ext>
            </a:extLst>
          </p:cNvPr>
          <p:cNvSpPr>
            <a:spLocks noGrp="1"/>
          </p:cNvSpPr>
          <p:nvPr>
            <p:ph type="title"/>
          </p:nvPr>
        </p:nvSpPr>
        <p:spPr>
          <a:xfrm>
            <a:off x="0" y="88169"/>
            <a:ext cx="5563892" cy="688520"/>
          </a:xfrm>
        </p:spPr>
        <p:txBody>
          <a:bodyPr>
            <a:normAutofit/>
          </a:bodyPr>
          <a:lstStyle/>
          <a:p>
            <a:r>
              <a:rPr lang="en-GB" sz="2800" b="1" dirty="0">
                <a:solidFill>
                  <a:prstClr val="white"/>
                </a:solidFill>
              </a:rPr>
              <a:t>Present simple or continuous?</a:t>
            </a:r>
            <a:endParaRPr lang="en-US" sz="2800" dirty="0"/>
          </a:p>
        </p:txBody>
      </p:sp>
    </p:spTree>
    <p:extLst>
      <p:ext uri="{BB962C8B-B14F-4D97-AF65-F5344CB8AC3E}">
        <p14:creationId xmlns:p14="http://schemas.microsoft.com/office/powerpoint/2010/main" val="41652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3" grpId="0"/>
      <p:bldP spid="10" grpId="0"/>
      <p:bldP spid="21" grpId="0" animBg="1"/>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CA71FC-D9BB-44BE-9FE7-818BD5ED425A}"/>
              </a:ext>
            </a:extLst>
          </p:cNvPr>
          <p:cNvSpPr txBox="1"/>
          <p:nvPr/>
        </p:nvSpPr>
        <p:spPr>
          <a:xfrm>
            <a:off x="3348389" y="2239003"/>
            <a:ext cx="5495218" cy="1077218"/>
          </a:xfrm>
          <a:prstGeom prst="rect">
            <a:avLst/>
          </a:prstGeom>
          <a:noFill/>
        </p:spPr>
        <p:txBody>
          <a:bodyPr wrap="square" rtlCol="0">
            <a:spAutoFit/>
          </a:bodyPr>
          <a:lstStyle/>
          <a:p>
            <a:pPr algn="ctr"/>
            <a:r>
              <a:rPr lang="en-GB" sz="6400" dirty="0">
                <a:solidFill>
                  <a:srgbClr val="1F4E79"/>
                </a:solidFill>
                <a:latin typeface="Century Gothic" panose="020B0502020202020204" pitchFamily="34" charset="0"/>
              </a:rPr>
              <a:t>[every week]</a:t>
            </a:r>
          </a:p>
        </p:txBody>
      </p:sp>
      <p:sp>
        <p:nvSpPr>
          <p:cNvPr id="53" name="TextBox 52">
            <a:extLst>
              <a:ext uri="{FF2B5EF4-FFF2-40B4-BE49-F238E27FC236}">
                <a16:creationId xmlns:a16="http://schemas.microsoft.com/office/drawing/2014/main" id="{F204D7E1-CAF7-4C39-9F98-74EFF26FA7DF}"/>
              </a:ext>
            </a:extLst>
          </p:cNvPr>
          <p:cNvSpPr txBox="1"/>
          <p:nvPr/>
        </p:nvSpPr>
        <p:spPr>
          <a:xfrm>
            <a:off x="2567623" y="2239003"/>
            <a:ext cx="7056751" cy="1077218"/>
          </a:xfrm>
          <a:prstGeom prst="rect">
            <a:avLst/>
          </a:prstGeom>
          <a:solidFill>
            <a:schemeClr val="bg1"/>
          </a:solidFill>
        </p:spPr>
        <p:txBody>
          <a:bodyPr wrap="square" rtlCol="0">
            <a:spAutoFit/>
          </a:bodyPr>
          <a:lstStyle/>
          <a:p>
            <a:pPr algn="ctr"/>
            <a:r>
              <a:rPr lang="en-GB" sz="6400" dirty="0" err="1">
                <a:solidFill>
                  <a:srgbClr val="1F4E79"/>
                </a:solidFill>
                <a:latin typeface="Century Gothic" panose="020B0502020202020204" pitchFamily="34" charset="0"/>
              </a:rPr>
              <a:t>chaque</a:t>
            </a:r>
            <a:r>
              <a:rPr lang="en-GB" sz="6400" dirty="0">
                <a:solidFill>
                  <a:srgbClr val="1F4E79"/>
                </a:solidFill>
                <a:latin typeface="Century Gothic" panose="020B0502020202020204" pitchFamily="34" charset="0"/>
              </a:rPr>
              <a:t> </a:t>
            </a:r>
            <a:r>
              <a:rPr lang="en-GB" sz="6400" dirty="0" err="1">
                <a:solidFill>
                  <a:srgbClr val="1F4E79"/>
                </a:solidFill>
                <a:latin typeface="Century Gothic" panose="020B0502020202020204" pitchFamily="34" charset="0"/>
              </a:rPr>
              <a:t>semaine</a:t>
            </a:r>
            <a:endParaRPr lang="en-GB" sz="6400"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2B11FDBC-174C-4704-AE66-535D3C4B320B}"/>
              </a:ext>
            </a:extLst>
          </p:cNvPr>
          <p:cNvSpPr txBox="1"/>
          <p:nvPr/>
        </p:nvSpPr>
        <p:spPr>
          <a:xfrm>
            <a:off x="2779507" y="4206271"/>
            <a:ext cx="7056751" cy="1077218"/>
          </a:xfrm>
          <a:prstGeom prst="rect">
            <a:avLst/>
          </a:prstGeom>
          <a:noFill/>
        </p:spPr>
        <p:txBody>
          <a:bodyPr wrap="square" rtlCol="0">
            <a:spAutoFit/>
          </a:bodyPr>
          <a:lstStyle/>
          <a:p>
            <a:pPr algn="ctr"/>
            <a:r>
              <a:rPr lang="en-GB" sz="6400" dirty="0">
                <a:solidFill>
                  <a:srgbClr val="1F4E79"/>
                </a:solidFill>
                <a:latin typeface="Century Gothic" panose="020B0502020202020204" pitchFamily="34" charset="0"/>
              </a:rPr>
              <a:t>[at the moment]</a:t>
            </a:r>
          </a:p>
        </p:txBody>
      </p:sp>
      <p:sp>
        <p:nvSpPr>
          <p:cNvPr id="9" name="TextBox 8">
            <a:extLst>
              <a:ext uri="{FF2B5EF4-FFF2-40B4-BE49-F238E27FC236}">
                <a16:creationId xmlns:a16="http://schemas.microsoft.com/office/drawing/2014/main" id="{39787EE5-D9E2-48A3-B1DF-61AAF09847ED}"/>
              </a:ext>
            </a:extLst>
          </p:cNvPr>
          <p:cNvSpPr txBox="1"/>
          <p:nvPr/>
        </p:nvSpPr>
        <p:spPr>
          <a:xfrm>
            <a:off x="2567623" y="4363984"/>
            <a:ext cx="7056751" cy="1077218"/>
          </a:xfrm>
          <a:prstGeom prst="rect">
            <a:avLst/>
          </a:prstGeom>
          <a:solidFill>
            <a:schemeClr val="bg1"/>
          </a:solidFill>
        </p:spPr>
        <p:txBody>
          <a:bodyPr wrap="square" rtlCol="0">
            <a:spAutoFit/>
          </a:bodyPr>
          <a:lstStyle/>
          <a:p>
            <a:pPr algn="ctr"/>
            <a:r>
              <a:rPr lang="en-GB" sz="6400" dirty="0" err="1">
                <a:solidFill>
                  <a:srgbClr val="1F4E79"/>
                </a:solidFill>
                <a:latin typeface="Century Gothic" panose="020B0502020202020204" pitchFamily="34" charset="0"/>
              </a:rPr>
              <a:t>en</a:t>
            </a:r>
            <a:r>
              <a:rPr lang="en-GB" sz="6400" dirty="0">
                <a:solidFill>
                  <a:srgbClr val="1F4E79"/>
                </a:solidFill>
                <a:latin typeface="Century Gothic" panose="020B0502020202020204" pitchFamily="34" charset="0"/>
              </a:rPr>
              <a:t> </a:t>
            </a:r>
            <a:r>
              <a:rPr lang="en-GB" sz="6400" dirty="0" err="1">
                <a:solidFill>
                  <a:srgbClr val="1F4E79"/>
                </a:solidFill>
                <a:latin typeface="Century Gothic" panose="020B0502020202020204" pitchFamily="34" charset="0"/>
              </a:rPr>
              <a:t>ce</a:t>
            </a:r>
            <a:r>
              <a:rPr lang="en-GB" sz="6400" dirty="0">
                <a:solidFill>
                  <a:srgbClr val="1F4E79"/>
                </a:solidFill>
                <a:latin typeface="Century Gothic" panose="020B0502020202020204" pitchFamily="34" charset="0"/>
              </a:rPr>
              <a:t> moment</a:t>
            </a:r>
          </a:p>
        </p:txBody>
      </p:sp>
      <p:pic>
        <p:nvPicPr>
          <p:cNvPr id="15" name="Picture 14">
            <a:extLst>
              <a:ext uri="{FF2B5EF4-FFF2-40B4-BE49-F238E27FC236}">
                <a16:creationId xmlns:a16="http://schemas.microsoft.com/office/drawing/2014/main" id="{8187B3EA-FAA5-4984-9FED-144FA4B7A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2" name="Title 1">
            <a:extLst>
              <a:ext uri="{FF2B5EF4-FFF2-40B4-BE49-F238E27FC236}">
                <a16:creationId xmlns:a16="http://schemas.microsoft.com/office/drawing/2014/main" id="{0536E83D-0E13-9540-9113-A1A6ADF39EF0}"/>
              </a:ext>
            </a:extLst>
          </p:cNvPr>
          <p:cNvSpPr>
            <a:spLocks noGrp="1"/>
          </p:cNvSpPr>
          <p:nvPr>
            <p:ph type="title"/>
          </p:nvPr>
        </p:nvSpPr>
        <p:spPr>
          <a:xfrm>
            <a:off x="115669" y="-194366"/>
            <a:ext cx="3774406" cy="1325563"/>
          </a:xfrm>
        </p:spPr>
        <p:txBody>
          <a:bodyPr>
            <a:normAutofit/>
          </a:bodyPr>
          <a:lstStyle/>
          <a:p>
            <a:r>
              <a:rPr lang="en-GB" sz="3600" b="1" dirty="0">
                <a:solidFill>
                  <a:prstClr val="white"/>
                </a:solidFill>
              </a:rPr>
              <a:t>Adverbs of time</a:t>
            </a:r>
            <a:endParaRPr lang="en-US" sz="3600" dirty="0"/>
          </a:p>
        </p:txBody>
      </p:sp>
    </p:spTree>
    <p:extLst>
      <p:ext uri="{BB962C8B-B14F-4D97-AF65-F5344CB8AC3E}">
        <p14:creationId xmlns:p14="http://schemas.microsoft.com/office/powerpoint/2010/main" val="163319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6" name="Rounded Rectangle 5">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lire (1/2)</a:t>
            </a:r>
          </a:p>
        </p:txBody>
      </p:sp>
      <p:sp>
        <p:nvSpPr>
          <p:cNvPr id="7" name="TextBox 6"/>
          <p:cNvSpPr txBox="1"/>
          <p:nvPr/>
        </p:nvSpPr>
        <p:spPr>
          <a:xfrm>
            <a:off x="300037" y="1212566"/>
            <a:ext cx="11697432" cy="1446550"/>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Nick is babysitting for the Petit family. He makes notes about the children, </a:t>
            </a:r>
            <a:r>
              <a:rPr lang="en-GB" sz="2200" dirty="0" err="1">
                <a:solidFill>
                  <a:srgbClr val="105076"/>
                </a:solidFill>
                <a:latin typeface="Century Gothic" panose="020B0502020202020204" pitchFamily="34" charset="0"/>
              </a:rPr>
              <a:t>Jaques</a:t>
            </a:r>
            <a:r>
              <a:rPr lang="en-GB" sz="2200" dirty="0">
                <a:solidFill>
                  <a:srgbClr val="105076"/>
                </a:solidFill>
                <a:latin typeface="Century Gothic" panose="020B0502020202020204" pitchFamily="34" charset="0"/>
              </a:rPr>
              <a:t> and </a:t>
            </a:r>
            <a:r>
              <a:rPr lang="en-GB" sz="2200" dirty="0" err="1">
                <a:solidFill>
                  <a:srgbClr val="105076"/>
                </a:solidFill>
                <a:latin typeface="Century Gothic" panose="020B0502020202020204" pitchFamily="34" charset="0"/>
              </a:rPr>
              <a:t>Géraldine</a:t>
            </a:r>
            <a:r>
              <a:rPr lang="en-GB" sz="2200" dirty="0">
                <a:solidFill>
                  <a:srgbClr val="105076"/>
                </a:solidFill>
                <a:latin typeface="Century Gothic" panose="020B0502020202020204" pitchFamily="34" charset="0"/>
              </a:rPr>
              <a:t>.</a:t>
            </a:r>
          </a:p>
          <a:p>
            <a:endParaRPr lang="en-GB" sz="2200" b="1"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1.1 Choose the </a:t>
            </a:r>
            <a:r>
              <a:rPr lang="en-GB" sz="2200" b="1" dirty="0">
                <a:solidFill>
                  <a:srgbClr val="105076"/>
                </a:solidFill>
                <a:latin typeface="Century Gothic" panose="020B0502020202020204" pitchFamily="34" charset="0"/>
              </a:rPr>
              <a:t>correct adverb</a:t>
            </a:r>
            <a:r>
              <a:rPr lang="en-GB" sz="2200" dirty="0">
                <a:solidFill>
                  <a:srgbClr val="105076"/>
                </a:solidFill>
                <a:latin typeface="Century Gothic" panose="020B0502020202020204" pitchFamily="34" charset="0"/>
              </a:rPr>
              <a:t>.</a:t>
            </a:r>
          </a:p>
        </p:txBody>
      </p:sp>
      <p:grpSp>
        <p:nvGrpSpPr>
          <p:cNvPr id="2" name="Group 1"/>
          <p:cNvGrpSpPr/>
          <p:nvPr/>
        </p:nvGrpSpPr>
        <p:grpSpPr>
          <a:xfrm>
            <a:off x="787402" y="3173120"/>
            <a:ext cx="8086964" cy="2476068"/>
            <a:chOff x="810848" y="3091059"/>
            <a:chExt cx="8086964" cy="2476068"/>
          </a:xfrm>
        </p:grpSpPr>
        <p:grpSp>
          <p:nvGrpSpPr>
            <p:cNvPr id="15" name="Group 14"/>
            <p:cNvGrpSpPr/>
            <p:nvPr/>
          </p:nvGrpSpPr>
          <p:grpSpPr>
            <a:xfrm>
              <a:off x="810848" y="3091059"/>
              <a:ext cx="549030" cy="2476068"/>
              <a:chOff x="1150816" y="2729627"/>
              <a:chExt cx="948251" cy="2907312"/>
            </a:xfrm>
          </p:grpSpPr>
          <p:sp>
            <p:nvSpPr>
              <p:cNvPr id="9" name="Action Button: Custom 8">
                <a:hlinkClick r:id="" action="ppaction://noaction" highlightClick="1"/>
              </p:cNvPr>
              <p:cNvSpPr/>
              <p:nvPr/>
            </p:nvSpPr>
            <p:spPr>
              <a:xfrm>
                <a:off x="1150816" y="27296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A</a:t>
                </a:r>
              </a:p>
            </p:txBody>
          </p:sp>
          <p:sp>
            <p:nvSpPr>
              <p:cNvPr id="10" name="Action Button: Custom 9">
                <a:hlinkClick r:id="" action="ppaction://noaction" highlightClick="1">
                  <a:snd r:embed="rId4" name="Fr_6.wav"/>
                </a:hlinkClick>
              </p:cNvPr>
              <p:cNvSpPr/>
              <p:nvPr/>
            </p:nvSpPr>
            <p:spPr>
              <a:xfrm>
                <a:off x="1150816" y="33392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B</a:t>
                </a:r>
              </a:p>
            </p:txBody>
          </p:sp>
          <p:sp>
            <p:nvSpPr>
              <p:cNvPr id="11" name="Action Button: Custom 10">
                <a:hlinkClick r:id="" action="ppaction://noaction" highlightClick="1"/>
              </p:cNvPr>
              <p:cNvSpPr/>
              <p:nvPr/>
            </p:nvSpPr>
            <p:spPr>
              <a:xfrm>
                <a:off x="1150816" y="39488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C</a:t>
                </a:r>
              </a:p>
            </p:txBody>
          </p:sp>
          <p:sp>
            <p:nvSpPr>
              <p:cNvPr id="12" name="Action Button: Custom 11">
                <a:hlinkClick r:id="" action="ppaction://noaction" highlightClick="1"/>
              </p:cNvPr>
              <p:cNvSpPr/>
              <p:nvPr/>
            </p:nvSpPr>
            <p:spPr>
              <a:xfrm>
                <a:off x="1150816" y="45584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D</a:t>
                </a:r>
              </a:p>
            </p:txBody>
          </p:sp>
          <p:sp>
            <p:nvSpPr>
              <p:cNvPr id="13" name="Action Button: Custom 12">
                <a:hlinkClick r:id="" action="ppaction://noaction" highlightClick="1"/>
              </p:cNvPr>
              <p:cNvSpPr/>
              <p:nvPr/>
            </p:nvSpPr>
            <p:spPr>
              <a:xfrm>
                <a:off x="1150816" y="5130003"/>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E</a:t>
                </a:r>
              </a:p>
            </p:txBody>
          </p:sp>
        </p:grpSp>
        <p:sp>
          <p:nvSpPr>
            <p:cNvPr id="22" name="TextBox 21"/>
            <p:cNvSpPr txBox="1"/>
            <p:nvPr/>
          </p:nvSpPr>
          <p:spPr>
            <a:xfrm>
              <a:off x="1531321" y="3122691"/>
              <a:ext cx="7366489" cy="400110"/>
            </a:xfrm>
            <a:prstGeom prst="rect">
              <a:avLst/>
            </a:prstGeom>
            <a:noFill/>
          </p:spPr>
          <p:txBody>
            <a:bodyPr wrap="square" rtlCol="0">
              <a:spAutoFit/>
            </a:bodyPr>
            <a:lstStyle/>
            <a:p>
              <a:pPr>
                <a:defRPr/>
              </a:pPr>
              <a:r>
                <a:rPr lang="en-GB" sz="20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000" dirty="0">
                  <a:solidFill>
                    <a:srgbClr val="5B9BD5">
                      <a:lumMod val="50000"/>
                    </a:srgbClr>
                  </a:solidFill>
                  <a:latin typeface="Century Gothic" panose="020B0502020202020204" pitchFamily="34" charset="0"/>
                </a:rPr>
                <a:t> is playing tennis at the moment/every week.</a:t>
              </a:r>
              <a:endParaRPr lang="en-GB" dirty="0">
                <a:solidFill>
                  <a:srgbClr val="5B9BD5">
                    <a:lumMod val="50000"/>
                  </a:srgbClr>
                </a:solidFill>
                <a:latin typeface="Lucida Handwriting" panose="03010101010101010101" pitchFamily="66" charset="0"/>
              </a:endParaRPr>
            </a:p>
          </p:txBody>
        </p:sp>
        <p:sp>
          <p:nvSpPr>
            <p:cNvPr id="23" name="TextBox 22"/>
            <p:cNvSpPr txBox="1"/>
            <p:nvPr/>
          </p:nvSpPr>
          <p:spPr>
            <a:xfrm>
              <a:off x="1531318" y="3644690"/>
              <a:ext cx="7366489" cy="400110"/>
            </a:xfrm>
            <a:prstGeom prst="rect">
              <a:avLst/>
            </a:prstGeom>
            <a:noFill/>
          </p:spPr>
          <p:txBody>
            <a:bodyPr wrap="square" rtlCol="0">
              <a:spAutoFit/>
            </a:bodyPr>
            <a:lstStyle/>
            <a:p>
              <a:pPr>
                <a:defRPr/>
              </a:pPr>
              <a:r>
                <a:rPr lang="en-GB" sz="20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2000" dirty="0">
                  <a:solidFill>
                    <a:srgbClr val="5B9BD5">
                      <a:lumMod val="50000"/>
                    </a:srgbClr>
                  </a:solidFill>
                  <a:latin typeface="Century Gothic" panose="020B0502020202020204" pitchFamily="34" charset="0"/>
                </a:rPr>
                <a:t> wears a uniform at the moment/every week.</a:t>
              </a:r>
              <a:endParaRPr lang="en-GB" dirty="0">
                <a:solidFill>
                  <a:srgbClr val="5B9BD5">
                    <a:lumMod val="50000"/>
                  </a:srgbClr>
                </a:solidFill>
                <a:latin typeface="Lucida Handwriting" panose="03010101010101010101" pitchFamily="66" charset="0"/>
              </a:endParaRPr>
            </a:p>
          </p:txBody>
        </p:sp>
        <p:sp>
          <p:nvSpPr>
            <p:cNvPr id="24" name="TextBox 23"/>
            <p:cNvSpPr txBox="1"/>
            <p:nvPr/>
          </p:nvSpPr>
          <p:spPr>
            <a:xfrm>
              <a:off x="1531319" y="4148052"/>
              <a:ext cx="736649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Géraldine</a:t>
              </a:r>
              <a:r>
                <a:rPr lang="en-GB" sz="2000" dirty="0">
                  <a:solidFill>
                    <a:srgbClr val="5B9BD5">
                      <a:lumMod val="50000"/>
                    </a:srgbClr>
                  </a:solidFill>
                  <a:latin typeface="Century Gothic" panose="020B0502020202020204" pitchFamily="34" charset="0"/>
                </a:rPr>
                <a:t> is having lunch at the moment/every week.</a:t>
              </a:r>
              <a:endParaRPr lang="en-GB" dirty="0">
                <a:solidFill>
                  <a:srgbClr val="5B9BD5">
                    <a:lumMod val="50000"/>
                  </a:srgbClr>
                </a:solidFill>
                <a:latin typeface="Lucida Handwriting" panose="03010101010101010101" pitchFamily="66" charset="0"/>
              </a:endParaRPr>
            </a:p>
          </p:txBody>
        </p:sp>
        <p:sp>
          <p:nvSpPr>
            <p:cNvPr id="18" name="TextBox 17"/>
            <p:cNvSpPr txBox="1"/>
            <p:nvPr/>
          </p:nvSpPr>
          <p:spPr>
            <a:xfrm>
              <a:off x="1531319" y="4670051"/>
              <a:ext cx="736649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Jaques</a:t>
              </a:r>
              <a:r>
                <a:rPr lang="en-GB" sz="2000" dirty="0">
                  <a:solidFill>
                    <a:srgbClr val="5B9BD5">
                      <a:lumMod val="50000"/>
                    </a:srgbClr>
                  </a:solidFill>
                  <a:latin typeface="Century Gothic" panose="020B0502020202020204" pitchFamily="34" charset="0"/>
                </a:rPr>
                <a:t> is doing his homework at the moment/every week.</a:t>
              </a:r>
              <a:endParaRPr lang="en-GB" dirty="0">
                <a:solidFill>
                  <a:srgbClr val="5B9BD5">
                    <a:lumMod val="50000"/>
                  </a:srgbClr>
                </a:solidFill>
                <a:latin typeface="Lucida Handwriting" panose="03010101010101010101" pitchFamily="66" charset="0"/>
              </a:endParaRPr>
            </a:p>
          </p:txBody>
        </p:sp>
        <p:sp>
          <p:nvSpPr>
            <p:cNvPr id="19" name="TextBox 18"/>
            <p:cNvSpPr txBox="1"/>
            <p:nvPr/>
          </p:nvSpPr>
          <p:spPr>
            <a:xfrm>
              <a:off x="1531318" y="5162863"/>
              <a:ext cx="736649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Jaques</a:t>
              </a:r>
              <a:r>
                <a:rPr lang="en-GB" sz="2000" dirty="0">
                  <a:solidFill>
                    <a:srgbClr val="5B9BD5">
                      <a:lumMod val="50000"/>
                    </a:srgbClr>
                  </a:solidFill>
                  <a:latin typeface="Century Gothic" panose="020B0502020202020204" pitchFamily="34" charset="0"/>
                </a:rPr>
                <a:t> goes for a walk at the moment/every week.</a:t>
              </a:r>
              <a:endParaRPr lang="en-GB" dirty="0">
                <a:solidFill>
                  <a:srgbClr val="5B9BD5">
                    <a:lumMod val="50000"/>
                  </a:srgbClr>
                </a:solidFill>
                <a:latin typeface="Lucida Handwriting" panose="03010101010101010101" pitchFamily="66" charset="0"/>
              </a:endParaRPr>
            </a:p>
          </p:txBody>
        </p:sp>
      </p:grpSp>
      <p:cxnSp>
        <p:nvCxnSpPr>
          <p:cNvPr id="21" name="Straight Connector 20"/>
          <p:cNvCxnSpPr/>
          <p:nvPr/>
        </p:nvCxnSpPr>
        <p:spPr>
          <a:xfrm>
            <a:off x="4988856" y="3926806"/>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6806722" y="4434864"/>
            <a:ext cx="1394409" cy="19938"/>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7" name="Straight Connector 26"/>
          <p:cNvCxnSpPr>
            <a:cxnSpLocks/>
          </p:cNvCxnSpPr>
          <p:nvPr/>
        </p:nvCxnSpPr>
        <p:spPr>
          <a:xfrm>
            <a:off x="7315200" y="4966462"/>
            <a:ext cx="1316334"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8" name="Straight Connector 27"/>
          <p:cNvCxnSpPr>
            <a:cxnSpLocks/>
          </p:cNvCxnSpPr>
          <p:nvPr/>
        </p:nvCxnSpPr>
        <p:spPr>
          <a:xfrm flipV="1">
            <a:off x="6498190" y="3412516"/>
            <a:ext cx="1395220" cy="322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4DD69F3E-51F7-4B09-AC55-B4FDAB63C6C3}"/>
              </a:ext>
            </a:extLst>
          </p:cNvPr>
          <p:cNvCxnSpPr/>
          <p:nvPr/>
        </p:nvCxnSpPr>
        <p:spPr>
          <a:xfrm>
            <a:off x="4517996" y="5460621"/>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1026" name="Picture 2" descr="Boy Face Cartoon Clip Art">
            <a:extLst>
              <a:ext uri="{FF2B5EF4-FFF2-40B4-BE49-F238E27FC236}">
                <a16:creationId xmlns:a16="http://schemas.microsoft.com/office/drawing/2014/main" id="{A3C75EF2-8A23-4E21-9DBB-155D95BB7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9953" y="3657254"/>
            <a:ext cx="2110897" cy="214679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855D67CF-1176-7E4D-954E-AC1364C32AA4}"/>
              </a:ext>
            </a:extLst>
          </p:cNvPr>
          <p:cNvSpPr>
            <a:spLocks noGrp="1"/>
          </p:cNvSpPr>
          <p:nvPr>
            <p:ph type="title"/>
          </p:nvPr>
        </p:nvSpPr>
        <p:spPr>
          <a:xfrm>
            <a:off x="0" y="94504"/>
            <a:ext cx="5377912" cy="757904"/>
          </a:xfrm>
        </p:spPr>
        <p:txBody>
          <a:bodyPr>
            <a:normAutofit/>
          </a:bodyPr>
          <a:lstStyle/>
          <a:p>
            <a:r>
              <a:rPr lang="en-GB" sz="2800" b="1" dirty="0">
                <a:solidFill>
                  <a:prstClr val="white"/>
                </a:solidFill>
              </a:rPr>
              <a:t>Present simple or continuous?</a:t>
            </a:r>
            <a:endParaRPr lang="en-US" sz="2800" dirty="0"/>
          </a:p>
        </p:txBody>
      </p:sp>
    </p:spTree>
    <p:extLst>
      <p:ext uri="{BB962C8B-B14F-4D97-AF65-F5344CB8AC3E}">
        <p14:creationId xmlns:p14="http://schemas.microsoft.com/office/powerpoint/2010/main" val="35844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6" name="Rounded Rectangle 5">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lire (2/2)</a:t>
            </a:r>
          </a:p>
        </p:txBody>
      </p:sp>
      <p:sp>
        <p:nvSpPr>
          <p:cNvPr id="7" name="TextBox 6"/>
          <p:cNvSpPr txBox="1"/>
          <p:nvPr/>
        </p:nvSpPr>
        <p:spPr>
          <a:xfrm>
            <a:off x="300037" y="1212566"/>
            <a:ext cx="11697432" cy="1446550"/>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Nick is babysitting for the Petit family. She makes notes about the children, </a:t>
            </a:r>
            <a:r>
              <a:rPr lang="en-GB" sz="2200" dirty="0" err="1">
                <a:solidFill>
                  <a:srgbClr val="105076"/>
                </a:solidFill>
                <a:latin typeface="Century Gothic" panose="020B0502020202020204" pitchFamily="34" charset="0"/>
              </a:rPr>
              <a:t>Jaques</a:t>
            </a:r>
            <a:r>
              <a:rPr lang="en-GB" sz="2200" dirty="0">
                <a:solidFill>
                  <a:srgbClr val="105076"/>
                </a:solidFill>
                <a:latin typeface="Century Gothic" panose="020B0502020202020204" pitchFamily="34" charset="0"/>
              </a:rPr>
              <a:t> and </a:t>
            </a:r>
            <a:r>
              <a:rPr lang="en-GB" sz="2200" dirty="0" err="1">
                <a:solidFill>
                  <a:srgbClr val="105076"/>
                </a:solidFill>
                <a:latin typeface="Century Gothic" panose="020B0502020202020204" pitchFamily="34" charset="0"/>
              </a:rPr>
              <a:t>Géraldine</a:t>
            </a:r>
            <a:r>
              <a:rPr lang="en-GB" sz="2200" dirty="0">
                <a:solidFill>
                  <a:srgbClr val="105076"/>
                </a:solidFill>
                <a:latin typeface="Century Gothic" panose="020B0502020202020204" pitchFamily="34" charset="0"/>
              </a:rPr>
              <a:t>.</a:t>
            </a: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1.2 Choose present </a:t>
            </a:r>
            <a:r>
              <a:rPr lang="en-GB" sz="2200" b="1" dirty="0">
                <a:solidFill>
                  <a:srgbClr val="105076"/>
                </a:solidFill>
                <a:latin typeface="Century Gothic" panose="020B0502020202020204" pitchFamily="34" charset="0"/>
              </a:rPr>
              <a:t>simple (normally; routine)</a:t>
            </a:r>
            <a:r>
              <a:rPr lang="en-GB" sz="2200" dirty="0">
                <a:solidFill>
                  <a:srgbClr val="105076"/>
                </a:solidFill>
                <a:latin typeface="Century Gothic" panose="020B0502020202020204" pitchFamily="34" charset="0"/>
              </a:rPr>
              <a:t> or </a:t>
            </a:r>
            <a:r>
              <a:rPr lang="en-GB" sz="2200" b="1" dirty="0">
                <a:solidFill>
                  <a:srgbClr val="105076"/>
                </a:solidFill>
                <a:latin typeface="Century Gothic" panose="020B0502020202020204" pitchFamily="34" charset="0"/>
              </a:rPr>
              <a:t>continuous (ongoing; current)</a:t>
            </a:r>
            <a:r>
              <a:rPr lang="en-GB" sz="2200" dirty="0">
                <a:solidFill>
                  <a:srgbClr val="105076"/>
                </a:solidFill>
                <a:latin typeface="Century Gothic" panose="020B0502020202020204" pitchFamily="34" charset="0"/>
              </a:rPr>
              <a:t>.</a:t>
            </a:r>
          </a:p>
        </p:txBody>
      </p:sp>
      <p:grpSp>
        <p:nvGrpSpPr>
          <p:cNvPr id="25" name="Group 24"/>
          <p:cNvGrpSpPr/>
          <p:nvPr/>
        </p:nvGrpSpPr>
        <p:grpSpPr>
          <a:xfrm>
            <a:off x="787402" y="3173120"/>
            <a:ext cx="8462106" cy="2476068"/>
            <a:chOff x="810848" y="3091059"/>
            <a:chExt cx="8086964" cy="2476068"/>
          </a:xfrm>
        </p:grpSpPr>
        <p:grpSp>
          <p:nvGrpSpPr>
            <p:cNvPr id="26" name="Group 25"/>
            <p:cNvGrpSpPr/>
            <p:nvPr/>
          </p:nvGrpSpPr>
          <p:grpSpPr>
            <a:xfrm>
              <a:off x="810848" y="3091059"/>
              <a:ext cx="549030" cy="2476068"/>
              <a:chOff x="1150816" y="2729627"/>
              <a:chExt cx="948251" cy="2907312"/>
            </a:xfrm>
          </p:grpSpPr>
          <p:sp>
            <p:nvSpPr>
              <p:cNvPr id="32" name="Action Button: Custom 31">
                <a:hlinkClick r:id="" action="ppaction://noaction" highlightClick="1"/>
              </p:cNvPr>
              <p:cNvSpPr/>
              <p:nvPr/>
            </p:nvSpPr>
            <p:spPr>
              <a:xfrm>
                <a:off x="1150816" y="27296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F</a:t>
                </a:r>
              </a:p>
            </p:txBody>
          </p:sp>
          <p:sp>
            <p:nvSpPr>
              <p:cNvPr id="33" name="Action Button: Custom 32">
                <a:hlinkClick r:id="" action="ppaction://noaction" highlightClick="1"/>
              </p:cNvPr>
              <p:cNvSpPr/>
              <p:nvPr/>
            </p:nvSpPr>
            <p:spPr>
              <a:xfrm>
                <a:off x="1150816" y="33392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G</a:t>
                </a:r>
              </a:p>
            </p:txBody>
          </p:sp>
          <p:sp>
            <p:nvSpPr>
              <p:cNvPr id="34" name="Action Button: Custom 33">
                <a:hlinkClick r:id="" action="ppaction://noaction" highlightClick="1"/>
              </p:cNvPr>
              <p:cNvSpPr/>
              <p:nvPr/>
            </p:nvSpPr>
            <p:spPr>
              <a:xfrm>
                <a:off x="1150816" y="39488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H</a:t>
                </a:r>
              </a:p>
            </p:txBody>
          </p:sp>
          <p:sp>
            <p:nvSpPr>
              <p:cNvPr id="35" name="Action Button: Custom 34">
                <a:hlinkClick r:id="" action="ppaction://noaction" highlightClick="1"/>
              </p:cNvPr>
              <p:cNvSpPr/>
              <p:nvPr/>
            </p:nvSpPr>
            <p:spPr>
              <a:xfrm>
                <a:off x="1150816" y="4558427"/>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I</a:t>
                </a:r>
              </a:p>
            </p:txBody>
          </p:sp>
          <p:sp>
            <p:nvSpPr>
              <p:cNvPr id="36" name="Action Button: Custom 35">
                <a:hlinkClick r:id="" action="ppaction://noaction" highlightClick="1"/>
              </p:cNvPr>
              <p:cNvSpPr/>
              <p:nvPr/>
            </p:nvSpPr>
            <p:spPr>
              <a:xfrm>
                <a:off x="1150816" y="5130003"/>
                <a:ext cx="948251"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J</a:t>
                </a:r>
              </a:p>
            </p:txBody>
          </p:sp>
        </p:grpSp>
        <p:sp>
          <p:nvSpPr>
            <p:cNvPr id="27" name="TextBox 26"/>
            <p:cNvSpPr txBox="1"/>
            <p:nvPr/>
          </p:nvSpPr>
          <p:spPr>
            <a:xfrm>
              <a:off x="1531322" y="3122691"/>
              <a:ext cx="6088678" cy="400110"/>
            </a:xfrm>
            <a:prstGeom prst="rect">
              <a:avLst/>
            </a:prstGeom>
            <a:noFill/>
          </p:spPr>
          <p:txBody>
            <a:bodyPr wrap="square" rtlCol="0">
              <a:spAutoFit/>
            </a:bodyPr>
            <a:lstStyle/>
            <a:p>
              <a:pPr>
                <a:defRPr/>
              </a:pPr>
              <a:r>
                <a:rPr lang="en-GB" sz="20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000" dirty="0">
                  <a:solidFill>
                    <a:srgbClr val="5B9BD5">
                      <a:lumMod val="50000"/>
                    </a:srgbClr>
                  </a:solidFill>
                  <a:latin typeface="Century Gothic" panose="020B0502020202020204" pitchFamily="34" charset="0"/>
                </a:rPr>
                <a:t> washes/is washing up at the moment.</a:t>
              </a:r>
              <a:endParaRPr lang="en-GB" dirty="0">
                <a:solidFill>
                  <a:srgbClr val="5B9BD5">
                    <a:lumMod val="50000"/>
                  </a:srgbClr>
                </a:solidFill>
                <a:latin typeface="Lucida Handwriting" panose="03010101010101010101" pitchFamily="66" charset="0"/>
              </a:endParaRPr>
            </a:p>
          </p:txBody>
        </p:sp>
        <p:sp>
          <p:nvSpPr>
            <p:cNvPr id="28" name="TextBox 27"/>
            <p:cNvSpPr txBox="1"/>
            <p:nvPr/>
          </p:nvSpPr>
          <p:spPr>
            <a:xfrm>
              <a:off x="1531319" y="3644690"/>
              <a:ext cx="6088678"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Géraldine</a:t>
              </a:r>
              <a:r>
                <a:rPr lang="en-GB" sz="2000" dirty="0">
                  <a:solidFill>
                    <a:srgbClr val="5B9BD5">
                      <a:lumMod val="50000"/>
                    </a:srgbClr>
                  </a:solidFill>
                  <a:latin typeface="Century Gothic" panose="020B0502020202020204" pitchFamily="34" charset="0"/>
                </a:rPr>
                <a:t> learns/is learning English every week.</a:t>
              </a:r>
              <a:endParaRPr lang="en-GB" dirty="0">
                <a:solidFill>
                  <a:srgbClr val="5B9BD5">
                    <a:lumMod val="50000"/>
                  </a:srgbClr>
                </a:solidFill>
                <a:latin typeface="Lucida Handwriting" panose="03010101010101010101" pitchFamily="66" charset="0"/>
              </a:endParaRPr>
            </a:p>
          </p:txBody>
        </p:sp>
        <p:sp>
          <p:nvSpPr>
            <p:cNvPr id="29" name="TextBox 28"/>
            <p:cNvSpPr txBox="1"/>
            <p:nvPr/>
          </p:nvSpPr>
          <p:spPr>
            <a:xfrm>
              <a:off x="1531319" y="4148052"/>
              <a:ext cx="736649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Géraldine</a:t>
              </a:r>
              <a:r>
                <a:rPr lang="en-GB" sz="2000" dirty="0">
                  <a:solidFill>
                    <a:srgbClr val="5B9BD5">
                      <a:lumMod val="50000"/>
                    </a:srgbClr>
                  </a:solidFill>
                  <a:latin typeface="Century Gothic" panose="020B0502020202020204" pitchFamily="34" charset="0"/>
                </a:rPr>
                <a:t> plays/is playing with her friends at the moment.</a:t>
              </a:r>
              <a:endParaRPr lang="en-GB" dirty="0">
                <a:solidFill>
                  <a:srgbClr val="5B9BD5">
                    <a:lumMod val="50000"/>
                  </a:srgbClr>
                </a:solidFill>
                <a:latin typeface="Lucida Handwriting" panose="03010101010101010101" pitchFamily="66" charset="0"/>
              </a:endParaRPr>
            </a:p>
          </p:txBody>
        </p:sp>
        <p:sp>
          <p:nvSpPr>
            <p:cNvPr id="30" name="TextBox 29"/>
            <p:cNvSpPr txBox="1"/>
            <p:nvPr/>
          </p:nvSpPr>
          <p:spPr>
            <a:xfrm>
              <a:off x="1531319" y="4670051"/>
              <a:ext cx="7366493" cy="400110"/>
            </a:xfrm>
            <a:prstGeom prst="rect">
              <a:avLst/>
            </a:prstGeom>
            <a:noFill/>
          </p:spPr>
          <p:txBody>
            <a:bodyPr wrap="square" rtlCol="0">
              <a:spAutoFit/>
            </a:bodyPr>
            <a:lstStyle/>
            <a:p>
              <a:pPr>
                <a:defRPr/>
              </a:pPr>
              <a:r>
                <a:rPr lang="en-GB" sz="20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000" dirty="0">
                  <a:solidFill>
                    <a:srgbClr val="5B9BD5">
                      <a:lumMod val="50000"/>
                    </a:srgbClr>
                  </a:solidFill>
                  <a:latin typeface="Century Gothic" panose="020B0502020202020204" pitchFamily="34" charset="0"/>
                </a:rPr>
                <a:t> reads/is reading a book at the moment.</a:t>
              </a:r>
              <a:endParaRPr lang="en-GB" dirty="0">
                <a:solidFill>
                  <a:srgbClr val="5B9BD5">
                    <a:lumMod val="50000"/>
                  </a:srgbClr>
                </a:solidFill>
                <a:latin typeface="Lucida Handwriting" panose="03010101010101010101" pitchFamily="66" charset="0"/>
              </a:endParaRPr>
            </a:p>
          </p:txBody>
        </p:sp>
        <p:sp>
          <p:nvSpPr>
            <p:cNvPr id="31" name="TextBox 30"/>
            <p:cNvSpPr txBox="1"/>
            <p:nvPr/>
          </p:nvSpPr>
          <p:spPr>
            <a:xfrm>
              <a:off x="1531318" y="5162863"/>
              <a:ext cx="736649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Géraldine</a:t>
              </a:r>
              <a:r>
                <a:rPr lang="en-GB" sz="2000" dirty="0">
                  <a:solidFill>
                    <a:srgbClr val="5B9BD5">
                      <a:lumMod val="50000"/>
                    </a:srgbClr>
                  </a:solidFill>
                  <a:latin typeface="Century Gothic" panose="020B0502020202020204" pitchFamily="34" charset="0"/>
                </a:rPr>
                <a:t> sings/is singing every week.</a:t>
              </a:r>
              <a:endParaRPr lang="en-GB" dirty="0">
                <a:solidFill>
                  <a:srgbClr val="5B9BD5">
                    <a:lumMod val="50000"/>
                  </a:srgbClr>
                </a:solidFill>
                <a:latin typeface="Lucida Handwriting" panose="03010101010101010101" pitchFamily="66" charset="0"/>
              </a:endParaRPr>
            </a:p>
          </p:txBody>
        </p:sp>
      </p:grpSp>
      <p:cxnSp>
        <p:nvCxnSpPr>
          <p:cNvPr id="37" name="Straight Connector 36"/>
          <p:cNvCxnSpPr/>
          <p:nvPr/>
        </p:nvCxnSpPr>
        <p:spPr>
          <a:xfrm>
            <a:off x="2639770" y="3408674"/>
            <a:ext cx="801064" cy="5452"/>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0" name="Straight Connector 39"/>
          <p:cNvCxnSpPr>
            <a:cxnSpLocks/>
          </p:cNvCxnSpPr>
          <p:nvPr/>
        </p:nvCxnSpPr>
        <p:spPr>
          <a:xfrm>
            <a:off x="3798277" y="3926351"/>
            <a:ext cx="1216248"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2" name="Straight Connector 41"/>
          <p:cNvCxnSpPr>
            <a:cxnSpLocks/>
          </p:cNvCxnSpPr>
          <p:nvPr/>
        </p:nvCxnSpPr>
        <p:spPr>
          <a:xfrm>
            <a:off x="2942492" y="4442183"/>
            <a:ext cx="634126"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flipV="1">
            <a:off x="2575627" y="4971549"/>
            <a:ext cx="652996"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6" name="Straight Connector 45"/>
          <p:cNvCxnSpPr>
            <a:cxnSpLocks/>
          </p:cNvCxnSpPr>
          <p:nvPr/>
        </p:nvCxnSpPr>
        <p:spPr>
          <a:xfrm>
            <a:off x="3647551" y="5452186"/>
            <a:ext cx="1059208"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38" name="Picture 2" descr="Boy Face Cartoon Clip Art">
            <a:extLst>
              <a:ext uri="{FF2B5EF4-FFF2-40B4-BE49-F238E27FC236}">
                <a16:creationId xmlns:a16="http://schemas.microsoft.com/office/drawing/2014/main" id="{C06191C2-30BE-42DC-A961-3D8E261C5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9953" y="3657254"/>
            <a:ext cx="2110897" cy="21467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1363E2-BFA5-6C45-A735-6FDD9C8F5167}"/>
              </a:ext>
            </a:extLst>
          </p:cNvPr>
          <p:cNvSpPr>
            <a:spLocks noGrp="1"/>
          </p:cNvSpPr>
          <p:nvPr>
            <p:ph type="title"/>
          </p:nvPr>
        </p:nvSpPr>
        <p:spPr>
          <a:xfrm>
            <a:off x="0" y="127427"/>
            <a:ext cx="5426059" cy="571136"/>
          </a:xfrm>
        </p:spPr>
        <p:txBody>
          <a:bodyPr>
            <a:normAutofit/>
          </a:bodyPr>
          <a:lstStyle/>
          <a:p>
            <a:r>
              <a:rPr lang="en-GB" sz="2800" b="1" dirty="0">
                <a:solidFill>
                  <a:prstClr val="white"/>
                </a:solidFill>
              </a:rPr>
              <a:t>Present simple or continuous?</a:t>
            </a:r>
            <a:endParaRPr lang="en-US" sz="2800" dirty="0"/>
          </a:p>
        </p:txBody>
      </p:sp>
    </p:spTree>
    <p:extLst>
      <p:ext uri="{BB962C8B-B14F-4D97-AF65-F5344CB8AC3E}">
        <p14:creationId xmlns:p14="http://schemas.microsoft.com/office/powerpoint/2010/main" val="69653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a:solidFill>
                  <a:prstClr val="white"/>
                </a:solidFill>
              </a:rPr>
              <a:t>Speaking exercise</a:t>
            </a:r>
            <a:endParaRPr lang="en-GB" sz="3600" b="1" dirty="0">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40" name="TextBox 39"/>
          <p:cNvSpPr txBox="1"/>
          <p:nvPr/>
        </p:nvSpPr>
        <p:spPr>
          <a:xfrm>
            <a:off x="300037" y="1237436"/>
            <a:ext cx="11458880" cy="1446550"/>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Madame Petit calls Nick with more information about her children. Help Nick take notes. Choose present</a:t>
            </a:r>
            <a:r>
              <a:rPr lang="en-GB" sz="2200" b="1" dirty="0">
                <a:solidFill>
                  <a:srgbClr val="5B9BD5">
                    <a:lumMod val="50000"/>
                  </a:srgbClr>
                </a:solidFill>
                <a:latin typeface="Century Gothic" panose="020B0502020202020204" pitchFamily="34" charset="0"/>
              </a:rPr>
              <a:t> simple</a:t>
            </a:r>
            <a:r>
              <a:rPr lang="en-GB" sz="2200" dirty="0">
                <a:solidFill>
                  <a:srgbClr val="5B9BD5">
                    <a:lumMod val="50000"/>
                  </a:srgbClr>
                </a:solidFill>
                <a:latin typeface="Century Gothic" panose="020B0502020202020204" pitchFamily="34" charset="0"/>
              </a:rPr>
              <a:t> or </a:t>
            </a:r>
            <a:r>
              <a:rPr lang="en-GB" sz="2200" b="1" dirty="0">
                <a:solidFill>
                  <a:srgbClr val="5B9BD5">
                    <a:lumMod val="50000"/>
                  </a:srgbClr>
                </a:solidFill>
                <a:latin typeface="Century Gothic" panose="020B0502020202020204" pitchFamily="34" charset="0"/>
              </a:rPr>
              <a:t>continuous</a:t>
            </a:r>
            <a:r>
              <a:rPr lang="en-GB" sz="2200" dirty="0">
                <a:solidFill>
                  <a:srgbClr val="5B9BD5">
                    <a:lumMod val="50000"/>
                  </a:srgbClr>
                </a:solidFill>
                <a:latin typeface="Century Gothic" panose="020B0502020202020204" pitchFamily="34" charset="0"/>
              </a:rPr>
              <a:t>.</a:t>
            </a:r>
          </a:p>
          <a:p>
            <a:endParaRPr lang="en-GB" sz="2200" b="1" dirty="0">
              <a:solidFill>
                <a:srgbClr val="5B9BD5">
                  <a:lumMod val="50000"/>
                </a:srgbClr>
              </a:solidFill>
              <a:latin typeface="Century Gothic" panose="020B0502020202020204" pitchFamily="34" charset="0"/>
            </a:endParaRPr>
          </a:p>
          <a:p>
            <a:endParaRPr lang="en-GB" sz="2200" b="1" dirty="0">
              <a:solidFill>
                <a:srgbClr val="5B9BD5">
                  <a:lumMod val="50000"/>
                </a:srgbClr>
              </a:solidFill>
              <a:latin typeface="Century Gothic" panose="020B0502020202020204" pitchFamily="34" charset="0"/>
            </a:endParaRPr>
          </a:p>
        </p:txBody>
      </p:sp>
      <p:sp>
        <p:nvSpPr>
          <p:cNvPr id="47" name="Rounded Rectangle 46">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écouter</a:t>
            </a:r>
            <a:endParaRPr lang="en-GB" b="1" dirty="0">
              <a:solidFill>
                <a:prstClr val="white"/>
              </a:solidFill>
              <a:latin typeface="Century Gothic" panose="020B0502020202020204" pitchFamily="34" charset="0"/>
            </a:endParaRPr>
          </a:p>
        </p:txBody>
      </p:sp>
      <p:sp>
        <p:nvSpPr>
          <p:cNvPr id="6" name="TextBox 5"/>
          <p:cNvSpPr txBox="1"/>
          <p:nvPr/>
        </p:nvSpPr>
        <p:spPr>
          <a:xfrm>
            <a:off x="527538" y="2661490"/>
            <a:ext cx="11231379" cy="369332"/>
          </a:xfrm>
          <a:prstGeom prst="rect">
            <a:avLst/>
          </a:prstGeom>
          <a:noFill/>
        </p:spPr>
        <p:txBody>
          <a:bodyPr wrap="square" rtlCol="0">
            <a:spAutoFit/>
          </a:bodyPr>
          <a:lstStyle/>
          <a:p>
            <a:pPr>
              <a:defRPr/>
            </a:pPr>
            <a:endParaRPr lang="en-GB" dirty="0">
              <a:solidFill>
                <a:srgbClr val="5B9BD5">
                  <a:lumMod val="50000"/>
                </a:srgbClr>
              </a:solidFill>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20D970F0-CA6A-4DC3-89C2-D5B1B3D1812A}"/>
              </a:ext>
            </a:extLst>
          </p:cNvPr>
          <p:cNvGrpSpPr/>
          <p:nvPr/>
        </p:nvGrpSpPr>
        <p:grpSpPr>
          <a:xfrm>
            <a:off x="8746880" y="2345052"/>
            <a:ext cx="2784167" cy="2128676"/>
            <a:chOff x="8746880" y="2041531"/>
            <a:chExt cx="2857500" cy="2333758"/>
          </a:xfrm>
        </p:grpSpPr>
        <p:pic>
          <p:nvPicPr>
            <p:cNvPr id="1028" name="Picture 4" descr="Boy Face Cartoon 2 Clip Art">
              <a:extLst>
                <a:ext uri="{FF2B5EF4-FFF2-40B4-BE49-F238E27FC236}">
                  <a16:creationId xmlns:a16="http://schemas.microsoft.com/office/drawing/2014/main" id="{5A67AAB7-55B6-4CDA-B65E-33D193FB4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1016" y="2164759"/>
              <a:ext cx="1479414" cy="15045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ig Zag Clip Art">
              <a:extLst>
                <a:ext uri="{FF2B5EF4-FFF2-40B4-BE49-F238E27FC236}">
                  <a16:creationId xmlns:a16="http://schemas.microsoft.com/office/drawing/2014/main" id="{7D3FA29A-3A62-4779-BE74-5D1777A95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103397">
              <a:off x="8746880" y="3832364"/>
              <a:ext cx="2857500" cy="5429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10454677" y="2041531"/>
              <a:ext cx="901243" cy="697312"/>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4" name="Group 13">
            <a:extLst>
              <a:ext uri="{FF2B5EF4-FFF2-40B4-BE49-F238E27FC236}">
                <a16:creationId xmlns:a16="http://schemas.microsoft.com/office/drawing/2014/main" id="{05841FF2-B73D-4D18-ADBD-767C6ADC54A6}"/>
              </a:ext>
            </a:extLst>
          </p:cNvPr>
          <p:cNvGrpSpPr/>
          <p:nvPr/>
        </p:nvGrpSpPr>
        <p:grpSpPr>
          <a:xfrm>
            <a:off x="510382" y="2345051"/>
            <a:ext cx="8573328" cy="3207841"/>
            <a:chOff x="826265" y="2037480"/>
            <a:chExt cx="7434255" cy="3207841"/>
          </a:xfrm>
        </p:grpSpPr>
        <p:grpSp>
          <p:nvGrpSpPr>
            <p:cNvPr id="15" name="Group 14">
              <a:extLst>
                <a:ext uri="{FF2B5EF4-FFF2-40B4-BE49-F238E27FC236}">
                  <a16:creationId xmlns:a16="http://schemas.microsoft.com/office/drawing/2014/main" id="{2E298E52-F95B-4221-82F3-7C0A27688C27}"/>
                </a:ext>
              </a:extLst>
            </p:cNvPr>
            <p:cNvGrpSpPr/>
            <p:nvPr/>
          </p:nvGrpSpPr>
          <p:grpSpPr>
            <a:xfrm>
              <a:off x="826265" y="2037480"/>
              <a:ext cx="572458" cy="2945336"/>
              <a:chOff x="826265" y="2037480"/>
              <a:chExt cx="572458" cy="2945336"/>
            </a:xfrm>
          </p:grpSpPr>
          <p:sp>
            <p:nvSpPr>
              <p:cNvPr id="23" name="Action Button: Custom 12">
                <a:hlinkClick r:id="" action="ppaction://noaction" highlightClick="1">
                  <a:snd r:embed="rId6" name="A. Jacques fait les devoirs en ce moment.wav"/>
                </a:hlinkClick>
                <a:extLst>
                  <a:ext uri="{FF2B5EF4-FFF2-40B4-BE49-F238E27FC236}">
                    <a16:creationId xmlns:a16="http://schemas.microsoft.com/office/drawing/2014/main" id="{B29211D2-CC5A-4E66-A61B-CE162D488E4F}"/>
                  </a:ext>
                </a:extLst>
              </p:cNvPr>
              <p:cNvSpPr/>
              <p:nvPr/>
            </p:nvSpPr>
            <p:spPr>
              <a:xfrm>
                <a:off x="826265" y="2037480"/>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A</a:t>
                </a:r>
              </a:p>
            </p:txBody>
          </p:sp>
          <p:sp>
            <p:nvSpPr>
              <p:cNvPr id="24" name="Action Button: Custom 13">
                <a:hlinkClick r:id="" action="ppaction://noaction" highlightClick="1">
                  <a:snd r:embed="rId7" name="B. Jacques a une idée chaque semaine.wav"/>
                </a:hlinkClick>
                <a:extLst>
                  <a:ext uri="{FF2B5EF4-FFF2-40B4-BE49-F238E27FC236}">
                    <a16:creationId xmlns:a16="http://schemas.microsoft.com/office/drawing/2014/main" id="{29864D55-6BBC-4E9E-9570-DC3C6613E64F}"/>
                  </a:ext>
                </a:extLst>
              </p:cNvPr>
              <p:cNvSpPr/>
              <p:nvPr/>
            </p:nvSpPr>
            <p:spPr>
              <a:xfrm>
                <a:off x="826265" y="2647080"/>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B</a:t>
                </a:r>
              </a:p>
            </p:txBody>
          </p:sp>
          <p:sp>
            <p:nvSpPr>
              <p:cNvPr id="25" name="Action Button: Custom 14">
                <a:hlinkClick r:id="" action="ppaction://noaction" highlightClick="1">
                  <a:snd r:embed="rId8" name="C. Geraldine fait le menage en ce moment.wav"/>
                </a:hlinkClick>
                <a:extLst>
                  <a:ext uri="{FF2B5EF4-FFF2-40B4-BE49-F238E27FC236}">
                    <a16:creationId xmlns:a16="http://schemas.microsoft.com/office/drawing/2014/main" id="{F4800614-E40A-432A-9CD1-EB7569FF2F8C}"/>
                  </a:ext>
                </a:extLst>
              </p:cNvPr>
              <p:cNvSpPr/>
              <p:nvPr/>
            </p:nvSpPr>
            <p:spPr>
              <a:xfrm>
                <a:off x="826265" y="3256680"/>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C</a:t>
                </a:r>
              </a:p>
            </p:txBody>
          </p:sp>
          <p:sp>
            <p:nvSpPr>
              <p:cNvPr id="26" name="Action Button: Custom 15">
                <a:hlinkClick r:id="" action="ppaction://noaction" highlightClick="1">
                  <a:snd r:embed="rId9" name="D. Géraldine est mechante chaque semaine.wav"/>
                </a:hlinkClick>
                <a:extLst>
                  <a:ext uri="{FF2B5EF4-FFF2-40B4-BE49-F238E27FC236}">
                    <a16:creationId xmlns:a16="http://schemas.microsoft.com/office/drawing/2014/main" id="{D07629F9-A1E2-48EF-8971-096F0887F8AC}"/>
                  </a:ext>
                </a:extLst>
              </p:cNvPr>
              <p:cNvSpPr/>
              <p:nvPr/>
            </p:nvSpPr>
            <p:spPr>
              <a:xfrm>
                <a:off x="826265" y="3866280"/>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D</a:t>
                </a:r>
              </a:p>
            </p:txBody>
          </p:sp>
          <p:sp>
            <p:nvSpPr>
              <p:cNvPr id="28" name="Action Button: Custom 17">
                <a:hlinkClick r:id="" action="ppaction://noaction" highlightClick="1">
                  <a:snd r:embed="rId10" name="F. Geraldine fait la cuisine chaque semaine.wav"/>
                </a:hlinkClick>
                <a:extLst>
                  <a:ext uri="{FF2B5EF4-FFF2-40B4-BE49-F238E27FC236}">
                    <a16:creationId xmlns:a16="http://schemas.microsoft.com/office/drawing/2014/main" id="{BD78CE85-BF41-48BD-AD82-4D50FD3D8F06}"/>
                  </a:ext>
                </a:extLst>
              </p:cNvPr>
              <p:cNvSpPr/>
              <p:nvPr/>
            </p:nvSpPr>
            <p:spPr>
              <a:xfrm>
                <a:off x="826265" y="4475880"/>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E</a:t>
                </a:r>
              </a:p>
            </p:txBody>
          </p:sp>
        </p:grpSp>
        <p:grpSp>
          <p:nvGrpSpPr>
            <p:cNvPr id="16" name="Group 15">
              <a:extLst>
                <a:ext uri="{FF2B5EF4-FFF2-40B4-BE49-F238E27FC236}">
                  <a16:creationId xmlns:a16="http://schemas.microsoft.com/office/drawing/2014/main" id="{B6B1E169-E524-414E-A89E-BB6F5EC5C731}"/>
                </a:ext>
              </a:extLst>
            </p:cNvPr>
            <p:cNvGrpSpPr/>
            <p:nvPr/>
          </p:nvGrpSpPr>
          <p:grpSpPr>
            <a:xfrm>
              <a:off x="1586765" y="2075504"/>
              <a:ext cx="6673755" cy="3169817"/>
              <a:chOff x="1744706" y="2113528"/>
              <a:chExt cx="6673755" cy="3169817"/>
            </a:xfrm>
          </p:grpSpPr>
          <p:sp>
            <p:nvSpPr>
              <p:cNvPr id="17" name="TextBox 16">
                <a:extLst>
                  <a:ext uri="{FF2B5EF4-FFF2-40B4-BE49-F238E27FC236}">
                    <a16:creationId xmlns:a16="http://schemas.microsoft.com/office/drawing/2014/main" id="{D97CA740-1F7B-4972-AFFD-A67D4663A1FE}"/>
                  </a:ext>
                </a:extLst>
              </p:cNvPr>
              <p:cNvSpPr txBox="1"/>
              <p:nvPr/>
            </p:nvSpPr>
            <p:spPr>
              <a:xfrm>
                <a:off x="1744707" y="2113528"/>
                <a:ext cx="667375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does/is doing		his homework.		</a:t>
                </a:r>
              </a:p>
            </p:txBody>
          </p:sp>
          <p:sp>
            <p:nvSpPr>
              <p:cNvPr id="18" name="TextBox 17">
                <a:extLst>
                  <a:ext uri="{FF2B5EF4-FFF2-40B4-BE49-F238E27FC236}">
                    <a16:creationId xmlns:a16="http://schemas.microsoft.com/office/drawing/2014/main" id="{D151F8FD-2D68-4229-8CC9-B368BFEAAB8A}"/>
                  </a:ext>
                </a:extLst>
              </p:cNvPr>
              <p:cNvSpPr txBox="1"/>
              <p:nvPr/>
            </p:nvSpPr>
            <p:spPr>
              <a:xfrm>
                <a:off x="1744706" y="4513904"/>
                <a:ext cx="6157209"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cooks/is cooking.				</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744707" y="3942328"/>
                <a:ext cx="6157209" cy="430887"/>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cs typeface="Times New Roman" panose="02020603050405020304" pitchFamily="18" charset="0"/>
                  </a:rPr>
                  <a:t>	is/is being  		naughty.	</a:t>
                </a:r>
                <a:endParaRPr lang="en-GB" sz="2200" dirty="0">
                  <a:solidFill>
                    <a:srgbClr val="5B9BD5">
                      <a:lumMod val="50000"/>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F35FFBB4-3CA2-4875-A3B1-62818E509869}"/>
                  </a:ext>
                </a:extLst>
              </p:cNvPr>
              <p:cNvSpPr txBox="1"/>
              <p:nvPr/>
            </p:nvSpPr>
            <p:spPr>
              <a:xfrm>
                <a:off x="1744707" y="3332728"/>
                <a:ext cx="6157209"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cs typeface="Times New Roman" panose="02020603050405020304" pitchFamily="18" charset="0"/>
                  </a:rPr>
                  <a:t>	does/is doing		the housework.		</a:t>
                </a:r>
                <a:endParaRPr lang="en-GB" sz="2200" dirty="0">
                  <a:solidFill>
                    <a:srgbClr val="5B9BD5">
                      <a:lumMod val="50000"/>
                    </a:srgbClr>
                  </a:solidFill>
                  <a:latin typeface="Century Gothic" panose="020B0502020202020204" pitchFamily="34" charset="0"/>
                </a:endParaRPr>
              </a:p>
            </p:txBody>
          </p:sp>
          <p:sp>
            <p:nvSpPr>
              <p:cNvPr id="22" name="TextBox 21">
                <a:extLst>
                  <a:ext uri="{FF2B5EF4-FFF2-40B4-BE49-F238E27FC236}">
                    <a16:creationId xmlns:a16="http://schemas.microsoft.com/office/drawing/2014/main" id="{E0401EEE-1B9D-47F2-A2C2-C0096761C80D}"/>
                  </a:ext>
                </a:extLst>
              </p:cNvPr>
              <p:cNvSpPr txBox="1"/>
              <p:nvPr/>
            </p:nvSpPr>
            <p:spPr>
              <a:xfrm>
                <a:off x="1744707" y="2718448"/>
                <a:ext cx="6157209" cy="430887"/>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a:solidFill>
                      <a:srgbClr val="5B9BD5">
                        <a:lumMod val="50000"/>
                      </a:srgbClr>
                    </a:solidFill>
                    <a:latin typeface="Century Gothic" panose="020B0502020202020204" pitchFamily="34" charset="0"/>
                    <a:cs typeface="Times New Roman" panose="02020603050405020304" pitchFamily="18" charset="0"/>
                  </a:rPr>
                  <a:t>has/is having		an idea.	</a:t>
                </a:r>
                <a:endParaRPr lang="en-GB" sz="2200" dirty="0">
                  <a:solidFill>
                    <a:srgbClr val="5B9BD5">
                      <a:lumMod val="50000"/>
                    </a:srgbClr>
                  </a:solidFill>
                  <a:latin typeface="Century Gothic" panose="020B0502020202020204" pitchFamily="34" charset="0"/>
                </a:endParaRPr>
              </a:p>
            </p:txBody>
          </p:sp>
        </p:grpSp>
      </p:grpSp>
      <p:pic>
        <p:nvPicPr>
          <p:cNvPr id="31" name="Picture 2" descr="Boy Face Cartoon Clip Art">
            <a:extLst>
              <a:ext uri="{FF2B5EF4-FFF2-40B4-BE49-F238E27FC236}">
                <a16:creationId xmlns:a16="http://schemas.microsoft.com/office/drawing/2014/main" id="{507C97A7-B706-4945-92DB-D4396EA50B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8699" y="4581411"/>
            <a:ext cx="1322413" cy="13449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92C48C7-45CC-1F46-B1AE-8BF8DF2E96F0}"/>
              </a:ext>
            </a:extLst>
          </p:cNvPr>
          <p:cNvSpPr>
            <a:spLocks noGrp="1"/>
          </p:cNvSpPr>
          <p:nvPr>
            <p:ph type="title"/>
          </p:nvPr>
        </p:nvSpPr>
        <p:spPr>
          <a:xfrm>
            <a:off x="25449" y="89359"/>
            <a:ext cx="5400610" cy="662782"/>
          </a:xfrm>
        </p:spPr>
        <p:txBody>
          <a:bodyPr/>
          <a:lstStyle/>
          <a:p>
            <a:r>
              <a:rPr lang="en-GB" sz="2800" b="1" dirty="0">
                <a:solidFill>
                  <a:prstClr val="white"/>
                </a:solidFill>
              </a:rPr>
              <a:t>Present simple or continuous?</a:t>
            </a:r>
            <a:endParaRPr lang="en-US" sz="2800" dirty="0"/>
          </a:p>
        </p:txBody>
      </p:sp>
    </p:spTree>
    <p:extLst>
      <p:ext uri="{BB962C8B-B14F-4D97-AF65-F5344CB8AC3E}">
        <p14:creationId xmlns:p14="http://schemas.microsoft.com/office/powerpoint/2010/main" val="276302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B95BBC4D-8FFB-4D80-8176-2F592AB2AD92}"/>
              </a:ext>
            </a:extLst>
          </p:cNvPr>
          <p:cNvSpPr txBox="1"/>
          <p:nvPr/>
        </p:nvSpPr>
        <p:spPr>
          <a:xfrm>
            <a:off x="1387405" y="4783451"/>
            <a:ext cx="710061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cooks/is cooking.				</a:t>
            </a:r>
          </a:p>
        </p:txBody>
      </p:sp>
      <p:sp>
        <p:nvSpPr>
          <p:cNvPr id="30"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a:solidFill>
                  <a:prstClr val="white"/>
                </a:solidFill>
              </a:rPr>
              <a:t>Speaking exercise</a:t>
            </a:r>
            <a:endParaRPr lang="en-GB" sz="3600" b="1" dirty="0">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40" name="TextBox 39"/>
          <p:cNvSpPr txBox="1"/>
          <p:nvPr/>
        </p:nvSpPr>
        <p:spPr>
          <a:xfrm>
            <a:off x="300037" y="1237436"/>
            <a:ext cx="11458880" cy="1107996"/>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Madame Petit calls Nick with more information about her children. Help Nick take notes. Choose present</a:t>
            </a:r>
            <a:r>
              <a:rPr lang="en-GB" sz="2200" b="1" dirty="0">
                <a:solidFill>
                  <a:srgbClr val="5B9BD5">
                    <a:lumMod val="50000"/>
                  </a:srgbClr>
                </a:solidFill>
                <a:latin typeface="Century Gothic" panose="020B0502020202020204" pitchFamily="34" charset="0"/>
              </a:rPr>
              <a:t> simple</a:t>
            </a:r>
            <a:r>
              <a:rPr lang="en-GB" sz="2200" dirty="0">
                <a:solidFill>
                  <a:srgbClr val="5B9BD5">
                    <a:lumMod val="50000"/>
                  </a:srgbClr>
                </a:solidFill>
                <a:latin typeface="Century Gothic" panose="020B0502020202020204" pitchFamily="34" charset="0"/>
              </a:rPr>
              <a:t> or </a:t>
            </a:r>
            <a:r>
              <a:rPr lang="en-GB" sz="2200" b="1" dirty="0">
                <a:solidFill>
                  <a:srgbClr val="5B9BD5">
                    <a:lumMod val="50000"/>
                  </a:srgbClr>
                </a:solidFill>
                <a:latin typeface="Century Gothic" panose="020B0502020202020204" pitchFamily="34" charset="0"/>
              </a:rPr>
              <a:t>continuous</a:t>
            </a:r>
            <a:r>
              <a:rPr lang="en-GB" sz="2200" dirty="0">
                <a:solidFill>
                  <a:srgbClr val="5B9BD5">
                    <a:lumMod val="50000"/>
                  </a:srgbClr>
                </a:solidFill>
                <a:latin typeface="Century Gothic" panose="020B0502020202020204" pitchFamily="34" charset="0"/>
              </a:rPr>
              <a:t>.</a:t>
            </a:r>
            <a:endParaRPr lang="en-GB" sz="2200" b="1" dirty="0">
              <a:solidFill>
                <a:srgbClr val="5B9BD5">
                  <a:lumMod val="50000"/>
                </a:srgbClr>
              </a:solidFill>
              <a:latin typeface="Century Gothic" panose="020B0502020202020204" pitchFamily="34" charset="0"/>
            </a:endParaRPr>
          </a:p>
          <a:p>
            <a:endParaRPr lang="en-GB" sz="2200" b="1" dirty="0">
              <a:solidFill>
                <a:srgbClr val="5B9BD5">
                  <a:lumMod val="50000"/>
                </a:srgbClr>
              </a:solidFill>
              <a:latin typeface="Century Gothic" panose="020B0502020202020204" pitchFamily="34" charset="0"/>
            </a:endParaRPr>
          </a:p>
        </p:txBody>
      </p:sp>
      <p:sp>
        <p:nvSpPr>
          <p:cNvPr id="47" name="Rounded Rectangle 46">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écouter</a:t>
            </a:r>
            <a:endParaRPr lang="en-GB" b="1" dirty="0">
              <a:solidFill>
                <a:prstClr val="white"/>
              </a:solidFill>
              <a:latin typeface="Century Gothic" panose="020B0502020202020204" pitchFamily="34" charset="0"/>
            </a:endParaRPr>
          </a:p>
        </p:txBody>
      </p:sp>
      <p:sp>
        <p:nvSpPr>
          <p:cNvPr id="6" name="TextBox 5"/>
          <p:cNvSpPr txBox="1"/>
          <p:nvPr/>
        </p:nvSpPr>
        <p:spPr>
          <a:xfrm>
            <a:off x="527538" y="2661490"/>
            <a:ext cx="11231379" cy="369332"/>
          </a:xfrm>
          <a:prstGeom prst="rect">
            <a:avLst/>
          </a:prstGeom>
          <a:noFill/>
        </p:spPr>
        <p:txBody>
          <a:bodyPr wrap="square" rtlCol="0">
            <a:spAutoFit/>
          </a:bodyPr>
          <a:lstStyle/>
          <a:p>
            <a:pPr>
              <a:defRPr/>
            </a:pPr>
            <a:endParaRPr lang="en-GB" dirty="0">
              <a:solidFill>
                <a:srgbClr val="5B9BD5">
                  <a:lumMod val="50000"/>
                </a:srgbClr>
              </a:solidFill>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20D970F0-CA6A-4DC3-89C2-D5B1B3D1812A}"/>
              </a:ext>
            </a:extLst>
          </p:cNvPr>
          <p:cNvGrpSpPr/>
          <p:nvPr/>
        </p:nvGrpSpPr>
        <p:grpSpPr>
          <a:xfrm>
            <a:off x="8746880" y="2345052"/>
            <a:ext cx="2784167" cy="2128676"/>
            <a:chOff x="8746880" y="2041531"/>
            <a:chExt cx="2857500" cy="2333758"/>
          </a:xfrm>
        </p:grpSpPr>
        <p:pic>
          <p:nvPicPr>
            <p:cNvPr id="1028" name="Picture 4" descr="Boy Face Cartoon 2 Clip Art">
              <a:extLst>
                <a:ext uri="{FF2B5EF4-FFF2-40B4-BE49-F238E27FC236}">
                  <a16:creationId xmlns:a16="http://schemas.microsoft.com/office/drawing/2014/main" id="{5A67AAB7-55B6-4CDA-B65E-33D193FB4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1016" y="2164759"/>
              <a:ext cx="1479414" cy="15045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ig Zag Clip Art">
              <a:extLst>
                <a:ext uri="{FF2B5EF4-FFF2-40B4-BE49-F238E27FC236}">
                  <a16:creationId xmlns:a16="http://schemas.microsoft.com/office/drawing/2014/main" id="{7D3FA29A-3A62-4779-BE74-5D1777A95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103397">
              <a:off x="8746880" y="3832364"/>
              <a:ext cx="2857500" cy="5429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10454677" y="2041531"/>
              <a:ext cx="901243" cy="697312"/>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4" name="Group 13">
            <a:extLst>
              <a:ext uri="{FF2B5EF4-FFF2-40B4-BE49-F238E27FC236}">
                <a16:creationId xmlns:a16="http://schemas.microsoft.com/office/drawing/2014/main" id="{05841FF2-B73D-4D18-ADBD-767C6ADC54A6}"/>
              </a:ext>
            </a:extLst>
          </p:cNvPr>
          <p:cNvGrpSpPr/>
          <p:nvPr/>
        </p:nvGrpSpPr>
        <p:grpSpPr>
          <a:xfrm>
            <a:off x="510382" y="2345051"/>
            <a:ext cx="7977638" cy="2934064"/>
            <a:chOff x="826265" y="2037480"/>
            <a:chExt cx="6917710" cy="2934064"/>
          </a:xfrm>
        </p:grpSpPr>
        <p:grpSp>
          <p:nvGrpSpPr>
            <p:cNvPr id="15" name="Group 14">
              <a:extLst>
                <a:ext uri="{FF2B5EF4-FFF2-40B4-BE49-F238E27FC236}">
                  <a16:creationId xmlns:a16="http://schemas.microsoft.com/office/drawing/2014/main" id="{2E298E52-F95B-4221-82F3-7C0A27688C27}"/>
                </a:ext>
              </a:extLst>
            </p:cNvPr>
            <p:cNvGrpSpPr/>
            <p:nvPr/>
          </p:nvGrpSpPr>
          <p:grpSpPr>
            <a:xfrm>
              <a:off x="826265" y="2037480"/>
              <a:ext cx="572458" cy="2934064"/>
              <a:chOff x="826265" y="2037480"/>
              <a:chExt cx="572458" cy="2934064"/>
            </a:xfrm>
          </p:grpSpPr>
          <p:sp>
            <p:nvSpPr>
              <p:cNvPr id="23" name="Action Button: Custom 12">
                <a:hlinkClick r:id="" action="ppaction://noaction" highlightClick="1">
                  <a:snd r:embed="rId6" name="A. Jacques fait les devoirs en ce moment.wav"/>
                </a:hlinkClick>
                <a:extLst>
                  <a:ext uri="{FF2B5EF4-FFF2-40B4-BE49-F238E27FC236}">
                    <a16:creationId xmlns:a16="http://schemas.microsoft.com/office/drawing/2014/main" id="{B29211D2-CC5A-4E66-A61B-CE162D488E4F}"/>
                  </a:ext>
                </a:extLst>
              </p:cNvPr>
              <p:cNvSpPr/>
              <p:nvPr/>
            </p:nvSpPr>
            <p:spPr>
              <a:xfrm>
                <a:off x="826265" y="2037480"/>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A</a:t>
                </a:r>
              </a:p>
            </p:txBody>
          </p:sp>
          <p:sp>
            <p:nvSpPr>
              <p:cNvPr id="24" name="Action Button: Custom 13">
                <a:hlinkClick r:id="" action="ppaction://noaction" highlightClick="1">
                  <a:snd r:embed="rId7" name="B. Jacques a une idée chaque semaine.wav"/>
                </a:hlinkClick>
                <a:extLst>
                  <a:ext uri="{FF2B5EF4-FFF2-40B4-BE49-F238E27FC236}">
                    <a16:creationId xmlns:a16="http://schemas.microsoft.com/office/drawing/2014/main" id="{29864D55-6BBC-4E9E-9570-DC3C6613E64F}"/>
                  </a:ext>
                </a:extLst>
              </p:cNvPr>
              <p:cNvSpPr/>
              <p:nvPr/>
            </p:nvSpPr>
            <p:spPr>
              <a:xfrm>
                <a:off x="826265" y="2647080"/>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B</a:t>
                </a:r>
              </a:p>
            </p:txBody>
          </p:sp>
          <p:sp>
            <p:nvSpPr>
              <p:cNvPr id="25" name="Action Button: Custom 14">
                <a:hlinkClick r:id="" action="ppaction://noaction" highlightClick="1">
                  <a:snd r:embed="rId8" name="C. Geraldine fait le menage en ce moment.wav"/>
                </a:hlinkClick>
                <a:extLst>
                  <a:ext uri="{FF2B5EF4-FFF2-40B4-BE49-F238E27FC236}">
                    <a16:creationId xmlns:a16="http://schemas.microsoft.com/office/drawing/2014/main" id="{F4800614-E40A-432A-9CD1-EB7569FF2F8C}"/>
                  </a:ext>
                </a:extLst>
              </p:cNvPr>
              <p:cNvSpPr/>
              <p:nvPr/>
            </p:nvSpPr>
            <p:spPr>
              <a:xfrm>
                <a:off x="826265" y="3256680"/>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C</a:t>
                </a:r>
              </a:p>
            </p:txBody>
          </p:sp>
          <p:sp>
            <p:nvSpPr>
              <p:cNvPr id="26" name="Action Button: Custom 15">
                <a:hlinkClick r:id="" action="ppaction://noaction" highlightClick="1">
                  <a:snd r:embed="rId9" name="D. Géraldine est mechante chaque semaine.wav"/>
                </a:hlinkClick>
                <a:extLst>
                  <a:ext uri="{FF2B5EF4-FFF2-40B4-BE49-F238E27FC236}">
                    <a16:creationId xmlns:a16="http://schemas.microsoft.com/office/drawing/2014/main" id="{D07629F9-A1E2-48EF-8971-096F0887F8AC}"/>
                  </a:ext>
                </a:extLst>
              </p:cNvPr>
              <p:cNvSpPr/>
              <p:nvPr/>
            </p:nvSpPr>
            <p:spPr>
              <a:xfrm>
                <a:off x="826265" y="3866280"/>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D</a:t>
                </a:r>
              </a:p>
            </p:txBody>
          </p:sp>
          <p:sp>
            <p:nvSpPr>
              <p:cNvPr id="28" name="Action Button: Custom 17">
                <a:hlinkClick r:id="" action="ppaction://noaction" highlightClick="1">
                  <a:snd r:embed="rId10" name="F. Geraldine fait la cuisine chaque semaine.wav"/>
                </a:hlinkClick>
                <a:extLst>
                  <a:ext uri="{FF2B5EF4-FFF2-40B4-BE49-F238E27FC236}">
                    <a16:creationId xmlns:a16="http://schemas.microsoft.com/office/drawing/2014/main" id="{BD78CE85-BF41-48BD-AD82-4D50FD3D8F06}"/>
                  </a:ext>
                </a:extLst>
              </p:cNvPr>
              <p:cNvSpPr/>
              <p:nvPr/>
            </p:nvSpPr>
            <p:spPr>
              <a:xfrm>
                <a:off x="826265" y="4464608"/>
                <a:ext cx="572458"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E</a:t>
                </a:r>
              </a:p>
            </p:txBody>
          </p:sp>
        </p:grpSp>
        <p:grpSp>
          <p:nvGrpSpPr>
            <p:cNvPr id="16" name="Group 15">
              <a:extLst>
                <a:ext uri="{FF2B5EF4-FFF2-40B4-BE49-F238E27FC236}">
                  <a16:creationId xmlns:a16="http://schemas.microsoft.com/office/drawing/2014/main" id="{B6B1E169-E524-414E-A89E-BB6F5EC5C731}"/>
                </a:ext>
              </a:extLst>
            </p:cNvPr>
            <p:cNvGrpSpPr/>
            <p:nvPr/>
          </p:nvGrpSpPr>
          <p:grpSpPr>
            <a:xfrm>
              <a:off x="1586766" y="2075504"/>
              <a:ext cx="6157209" cy="2259687"/>
              <a:chOff x="1744707" y="2113528"/>
              <a:chExt cx="6157209" cy="2259687"/>
            </a:xfrm>
          </p:grpSpPr>
          <p:sp>
            <p:nvSpPr>
              <p:cNvPr id="17" name="TextBox 16">
                <a:extLst>
                  <a:ext uri="{FF2B5EF4-FFF2-40B4-BE49-F238E27FC236}">
                    <a16:creationId xmlns:a16="http://schemas.microsoft.com/office/drawing/2014/main" id="{D97CA740-1F7B-4972-AFFD-A67D4663A1FE}"/>
                  </a:ext>
                </a:extLst>
              </p:cNvPr>
              <p:cNvSpPr txBox="1"/>
              <p:nvPr/>
            </p:nvSpPr>
            <p:spPr>
              <a:xfrm>
                <a:off x="1744707" y="2113528"/>
                <a:ext cx="6157209"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does/is doing		his homework.		</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744707" y="3942328"/>
                <a:ext cx="6157209" cy="430887"/>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cs typeface="Times New Roman" panose="02020603050405020304" pitchFamily="18" charset="0"/>
                  </a:rPr>
                  <a:t>	is/is being  		naughty.	</a:t>
                </a:r>
                <a:endParaRPr lang="en-GB" sz="2200" dirty="0">
                  <a:solidFill>
                    <a:srgbClr val="5B9BD5">
                      <a:lumMod val="50000"/>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F35FFBB4-3CA2-4875-A3B1-62818E509869}"/>
                  </a:ext>
                </a:extLst>
              </p:cNvPr>
              <p:cNvSpPr txBox="1"/>
              <p:nvPr/>
            </p:nvSpPr>
            <p:spPr>
              <a:xfrm>
                <a:off x="1744707" y="3332728"/>
                <a:ext cx="6157209"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cs typeface="Times New Roman" panose="02020603050405020304" pitchFamily="18" charset="0"/>
                  </a:rPr>
                  <a:t>	does/is doing		the housework		</a:t>
                </a:r>
                <a:endParaRPr lang="en-GB" sz="2200" dirty="0">
                  <a:solidFill>
                    <a:srgbClr val="5B9BD5">
                      <a:lumMod val="50000"/>
                    </a:srgbClr>
                  </a:solidFill>
                  <a:latin typeface="Century Gothic" panose="020B0502020202020204" pitchFamily="34" charset="0"/>
                </a:endParaRPr>
              </a:p>
            </p:txBody>
          </p:sp>
          <p:sp>
            <p:nvSpPr>
              <p:cNvPr id="22" name="TextBox 21">
                <a:extLst>
                  <a:ext uri="{FF2B5EF4-FFF2-40B4-BE49-F238E27FC236}">
                    <a16:creationId xmlns:a16="http://schemas.microsoft.com/office/drawing/2014/main" id="{E0401EEE-1B9D-47F2-A2C2-C0096761C80D}"/>
                  </a:ext>
                </a:extLst>
              </p:cNvPr>
              <p:cNvSpPr txBox="1"/>
              <p:nvPr/>
            </p:nvSpPr>
            <p:spPr>
              <a:xfrm>
                <a:off x="1744707" y="2718448"/>
                <a:ext cx="6157209" cy="430887"/>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a:solidFill>
                      <a:srgbClr val="5B9BD5">
                        <a:lumMod val="50000"/>
                      </a:srgbClr>
                    </a:solidFill>
                    <a:latin typeface="Century Gothic" panose="020B0502020202020204" pitchFamily="34" charset="0"/>
                    <a:cs typeface="Times New Roman" panose="02020603050405020304" pitchFamily="18" charset="0"/>
                  </a:rPr>
                  <a:t>has/is having		an idea.	</a:t>
                </a:r>
                <a:endParaRPr lang="en-GB" sz="2200" dirty="0">
                  <a:solidFill>
                    <a:srgbClr val="5B9BD5">
                      <a:lumMod val="50000"/>
                    </a:srgbClr>
                  </a:solidFill>
                  <a:latin typeface="Century Gothic" panose="020B0502020202020204" pitchFamily="34" charset="0"/>
                </a:endParaRPr>
              </a:p>
            </p:txBody>
          </p:sp>
        </p:grpSp>
      </p:grpSp>
      <p:cxnSp>
        <p:nvCxnSpPr>
          <p:cNvPr id="29" name="Straight Connector 28">
            <a:extLst>
              <a:ext uri="{FF2B5EF4-FFF2-40B4-BE49-F238E27FC236}">
                <a16:creationId xmlns:a16="http://schemas.microsoft.com/office/drawing/2014/main" id="{567DC63D-2CFD-45B3-AA26-FFC919733BBD}"/>
              </a:ext>
            </a:extLst>
          </p:cNvPr>
          <p:cNvCxnSpPr>
            <a:cxnSpLocks/>
          </p:cNvCxnSpPr>
          <p:nvPr/>
        </p:nvCxnSpPr>
        <p:spPr>
          <a:xfrm>
            <a:off x="3315401" y="2624964"/>
            <a:ext cx="62348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FF99A4F3-4A73-44FE-AE28-9387579448DA}"/>
              </a:ext>
            </a:extLst>
          </p:cNvPr>
          <p:cNvCxnSpPr>
            <a:cxnSpLocks/>
          </p:cNvCxnSpPr>
          <p:nvPr/>
        </p:nvCxnSpPr>
        <p:spPr>
          <a:xfrm>
            <a:off x="3955458" y="3244729"/>
            <a:ext cx="1088988" cy="21543"/>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E0DD73C0-2A19-49B8-B8D3-024A05FB6E63}"/>
              </a:ext>
            </a:extLst>
          </p:cNvPr>
          <p:cNvCxnSpPr>
            <a:cxnSpLocks/>
          </p:cNvCxnSpPr>
          <p:nvPr/>
        </p:nvCxnSpPr>
        <p:spPr>
          <a:xfrm>
            <a:off x="3331972" y="3829809"/>
            <a:ext cx="62348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AF7F4B8B-25CC-4FF2-BD87-ED21E17F5644}"/>
              </a:ext>
            </a:extLst>
          </p:cNvPr>
          <p:cNvCxnSpPr>
            <a:cxnSpLocks/>
          </p:cNvCxnSpPr>
          <p:nvPr/>
        </p:nvCxnSpPr>
        <p:spPr>
          <a:xfrm>
            <a:off x="3627144" y="4430426"/>
            <a:ext cx="99224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F76FD3A6-AF88-4A2D-AF08-DE7CDD339F7E}"/>
              </a:ext>
            </a:extLst>
          </p:cNvPr>
          <p:cNvCxnSpPr>
            <a:cxnSpLocks/>
          </p:cNvCxnSpPr>
          <p:nvPr/>
        </p:nvCxnSpPr>
        <p:spPr>
          <a:xfrm>
            <a:off x="4150977" y="5003641"/>
            <a:ext cx="1275082"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38" name="Picture 2" descr="Boy Face Cartoon Clip Art">
            <a:extLst>
              <a:ext uri="{FF2B5EF4-FFF2-40B4-BE49-F238E27FC236}">
                <a16:creationId xmlns:a16="http://schemas.microsoft.com/office/drawing/2014/main" id="{7B0C0E25-E04D-4856-8BA9-F8ADA20804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8699" y="4581411"/>
            <a:ext cx="1322413" cy="13449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C2A868B-D28B-6949-8F42-E2C52C18B90D}"/>
              </a:ext>
            </a:extLst>
          </p:cNvPr>
          <p:cNvSpPr>
            <a:spLocks noGrp="1"/>
          </p:cNvSpPr>
          <p:nvPr>
            <p:ph type="title"/>
          </p:nvPr>
        </p:nvSpPr>
        <p:spPr>
          <a:xfrm>
            <a:off x="-155" y="117824"/>
            <a:ext cx="5426214" cy="662782"/>
          </a:xfrm>
        </p:spPr>
        <p:txBody>
          <a:bodyPr>
            <a:normAutofit/>
          </a:bodyPr>
          <a:lstStyle/>
          <a:p>
            <a:r>
              <a:rPr lang="en-GB" sz="2800" b="1" dirty="0">
                <a:solidFill>
                  <a:prstClr val="white"/>
                </a:solidFill>
              </a:rPr>
              <a:t>Present simple or continuous?</a:t>
            </a:r>
            <a:endParaRPr lang="en-US" sz="2800" dirty="0"/>
          </a:p>
        </p:txBody>
      </p:sp>
    </p:spTree>
    <p:extLst>
      <p:ext uri="{BB962C8B-B14F-4D97-AF65-F5344CB8AC3E}">
        <p14:creationId xmlns:p14="http://schemas.microsoft.com/office/powerpoint/2010/main" val="372977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2549" y="4545874"/>
            <a:ext cx="8129451" cy="256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Practising in language analysis</a:t>
            </a:r>
          </a:p>
        </p:txBody>
      </p:sp>
      <p:sp>
        <p:nvSpPr>
          <p:cNvPr id="41" name="TextBox 40"/>
          <p:cNvSpPr txBox="1"/>
          <p:nvPr/>
        </p:nvSpPr>
        <p:spPr>
          <a:xfrm>
            <a:off x="7158446" y="6494075"/>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 / UKLO</a:t>
            </a:r>
          </a:p>
        </p:txBody>
      </p:sp>
      <p:grpSp>
        <p:nvGrpSpPr>
          <p:cNvPr id="7" name="Group 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12" name="Isosceles Triangle 11"/>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9" name="Isosceles Triangle 8"/>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4" name="TextBox 13"/>
          <p:cNvSpPr txBox="1"/>
          <p:nvPr/>
        </p:nvSpPr>
        <p:spPr>
          <a:xfrm>
            <a:off x="395111" y="2105561"/>
            <a:ext cx="68862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Asking questions</a:t>
            </a:r>
          </a:p>
        </p:txBody>
      </p:sp>
      <p:sp>
        <p:nvSpPr>
          <p:cNvPr id="15" name="Title 3"/>
          <p:cNvSpPr txBox="1">
            <a:spLocks/>
          </p:cNvSpPr>
          <p:nvPr/>
        </p:nvSpPr>
        <p:spPr>
          <a:xfrm>
            <a:off x="395111" y="2737679"/>
            <a:ext cx="5320595" cy="1311807"/>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Explanation and activity</a:t>
            </a:r>
            <a:endParaRPr kumimoji="0" lang="en-GB" sz="3200" b="0" i="1"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2139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a:solidFill>
                  <a:prstClr val="white"/>
                </a:solidFill>
              </a:rPr>
              <a:t>Speaking exercise</a:t>
            </a:r>
            <a:endParaRPr lang="en-GB" sz="3600" b="1" dirty="0">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22405"/>
          </a:xfrm>
          <a:prstGeom prst="rect">
            <a:avLst/>
          </a:prstGeom>
        </p:spPr>
      </p:pic>
      <p:sp>
        <p:nvSpPr>
          <p:cNvPr id="40" name="TextBox 39"/>
          <p:cNvSpPr txBox="1"/>
          <p:nvPr/>
        </p:nvSpPr>
        <p:spPr>
          <a:xfrm>
            <a:off x="300038" y="1254102"/>
            <a:ext cx="11626921" cy="1107996"/>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Nick is talking about the Petit family in English. Decide whether to translate what he says with ‘</a:t>
            </a:r>
            <a:r>
              <a:rPr lang="en-GB" sz="2200" b="1" dirty="0" err="1">
                <a:solidFill>
                  <a:srgbClr val="5B9BD5">
                    <a:lumMod val="50000"/>
                  </a:srgbClr>
                </a:solidFill>
                <a:latin typeface="Century Gothic" panose="020B0502020202020204" pitchFamily="34" charset="0"/>
              </a:rPr>
              <a:t>en</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ce</a:t>
            </a:r>
            <a:r>
              <a:rPr lang="en-GB" sz="2200" b="1" dirty="0">
                <a:solidFill>
                  <a:srgbClr val="5B9BD5">
                    <a:lumMod val="50000"/>
                  </a:srgbClr>
                </a:solidFill>
                <a:latin typeface="Century Gothic" panose="020B0502020202020204" pitchFamily="34" charset="0"/>
              </a:rPr>
              <a:t> moment</a:t>
            </a:r>
            <a:r>
              <a:rPr lang="en-GB" sz="2200" dirty="0">
                <a:solidFill>
                  <a:srgbClr val="5B9BD5">
                    <a:lumMod val="50000"/>
                  </a:srgbClr>
                </a:solidFill>
                <a:latin typeface="Century Gothic" panose="020B0502020202020204" pitchFamily="34" charset="0"/>
              </a:rPr>
              <a:t>’ or ‘</a:t>
            </a:r>
            <a:r>
              <a:rPr lang="en-GB" sz="2200" b="1" dirty="0" err="1">
                <a:solidFill>
                  <a:srgbClr val="5B9BD5">
                    <a:lumMod val="50000"/>
                  </a:srgbClr>
                </a:solidFill>
                <a:latin typeface="Century Gothic" panose="020B0502020202020204" pitchFamily="34" charset="0"/>
              </a:rPr>
              <a:t>chaque</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semaine</a:t>
            </a:r>
            <a:r>
              <a:rPr lang="en-GB" sz="2200" dirty="0">
                <a:solidFill>
                  <a:srgbClr val="5B9BD5">
                    <a:lumMod val="50000"/>
                  </a:srgbClr>
                </a:solidFill>
                <a:latin typeface="Century Gothic" panose="020B0502020202020204" pitchFamily="34" charset="0"/>
              </a:rPr>
              <a:t>’.</a:t>
            </a:r>
          </a:p>
          <a:p>
            <a:endParaRPr lang="en-GB" sz="2200" b="1" dirty="0">
              <a:solidFill>
                <a:srgbClr val="5B9BD5">
                  <a:lumMod val="50000"/>
                </a:srgbClr>
              </a:solidFill>
              <a:latin typeface="Century Gothic" panose="020B0502020202020204" pitchFamily="34" charset="0"/>
            </a:endParaRPr>
          </a:p>
        </p:txBody>
      </p:sp>
      <p:sp>
        <p:nvSpPr>
          <p:cNvPr id="47" name="Rounded Rectangle 46">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lire</a:t>
            </a:r>
          </a:p>
        </p:txBody>
      </p:sp>
      <p:sp>
        <p:nvSpPr>
          <p:cNvPr id="6" name="TextBox 5"/>
          <p:cNvSpPr txBox="1"/>
          <p:nvPr/>
        </p:nvSpPr>
        <p:spPr>
          <a:xfrm>
            <a:off x="527538" y="2661490"/>
            <a:ext cx="11231379" cy="369332"/>
          </a:xfrm>
          <a:prstGeom prst="rect">
            <a:avLst/>
          </a:prstGeom>
          <a:noFill/>
        </p:spPr>
        <p:txBody>
          <a:bodyPr wrap="square" rtlCol="0">
            <a:spAutoFit/>
          </a:bodyPr>
          <a:lstStyle/>
          <a:p>
            <a:pPr>
              <a:defRPr/>
            </a:pPr>
            <a:endParaRPr lang="en-GB" dirty="0">
              <a:solidFill>
                <a:srgbClr val="5B9BD5">
                  <a:lumMod val="50000"/>
                </a:srgbClr>
              </a:solidFill>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7A11266F-110D-443E-84E6-EE6491CE5D9C}"/>
              </a:ext>
            </a:extLst>
          </p:cNvPr>
          <p:cNvGrpSpPr/>
          <p:nvPr/>
        </p:nvGrpSpPr>
        <p:grpSpPr>
          <a:xfrm>
            <a:off x="510382" y="2308021"/>
            <a:ext cx="9398855" cy="769441"/>
            <a:chOff x="510382" y="2308021"/>
            <a:chExt cx="9583950" cy="769441"/>
          </a:xfrm>
        </p:grpSpPr>
        <p:sp>
          <p:nvSpPr>
            <p:cNvPr id="23" name="Action Button: Custom 12">
              <a:hlinkClick r:id="" action="ppaction://noaction" highlightClick="1">
                <a:snd r:embed="rId4" name="Question A.wav"/>
              </a:hlinkClick>
              <a:extLst>
                <a:ext uri="{FF2B5EF4-FFF2-40B4-BE49-F238E27FC236}">
                  <a16:creationId xmlns:a16="http://schemas.microsoft.com/office/drawing/2014/main" id="{B29211D2-CC5A-4E66-A61B-CE162D488E4F}"/>
                </a:ext>
              </a:extLst>
            </p:cNvPr>
            <p:cNvSpPr/>
            <p:nvPr/>
          </p:nvSpPr>
          <p:spPr>
            <a:xfrm>
              <a:off x="510382" y="2345050"/>
              <a:ext cx="626655"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235385" y="2308021"/>
              <a:ext cx="8858947" cy="769441"/>
            </a:xfrm>
            <a:prstGeom prst="rect">
              <a:avLst/>
            </a:prstGeom>
            <a:noFill/>
          </p:spPr>
          <p:txBody>
            <a:bodyPr wrap="square" rtlCol="0">
              <a:spAutoFit/>
            </a:bodyPr>
            <a:lstStyle/>
            <a:p>
              <a:pPr>
                <a:defRPr/>
              </a:pP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Madame Petit fait le tour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elle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la cuisine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48" name="Group 47">
            <a:extLst>
              <a:ext uri="{FF2B5EF4-FFF2-40B4-BE49-F238E27FC236}">
                <a16:creationId xmlns:a16="http://schemas.microsoft.com/office/drawing/2014/main" id="{4C3ECC2C-FFAB-482A-A16C-7B0C54065402}"/>
              </a:ext>
            </a:extLst>
          </p:cNvPr>
          <p:cNvGrpSpPr/>
          <p:nvPr/>
        </p:nvGrpSpPr>
        <p:grpSpPr>
          <a:xfrm>
            <a:off x="510382" y="3279383"/>
            <a:ext cx="9069838" cy="769441"/>
            <a:chOff x="510382" y="2339804"/>
            <a:chExt cx="9197456" cy="769441"/>
          </a:xfrm>
        </p:grpSpPr>
        <p:sp>
          <p:nvSpPr>
            <p:cNvPr id="49" name="Action Button: Custom 12">
              <a:hlinkClick r:id="" action="ppaction://noaction" highlightClick="1">
                <a:snd r:embed="rId5" name="Question B.wav"/>
              </a:hlinkClick>
              <a:extLst>
                <a:ext uri="{FF2B5EF4-FFF2-40B4-BE49-F238E27FC236}">
                  <a16:creationId xmlns:a16="http://schemas.microsoft.com/office/drawing/2014/main" id="{1D44F11E-90D2-434A-A9E0-0009CF11B15F}"/>
                </a:ext>
              </a:extLst>
            </p:cNvPr>
            <p:cNvSpPr/>
            <p:nvPr/>
          </p:nvSpPr>
          <p:spPr>
            <a:xfrm>
              <a:off x="510382" y="2345050"/>
              <a:ext cx="626655"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B</a:t>
              </a:r>
            </a:p>
          </p:txBody>
        </p:sp>
        <p:sp>
          <p:nvSpPr>
            <p:cNvPr id="50" name="TextBox 49">
              <a:extLst>
                <a:ext uri="{FF2B5EF4-FFF2-40B4-BE49-F238E27FC236}">
                  <a16:creationId xmlns:a16="http://schemas.microsoft.com/office/drawing/2014/main" id="{C31EF478-F97D-44CA-AAD5-F67B319CC387}"/>
                </a:ext>
              </a:extLst>
            </p:cNvPr>
            <p:cNvSpPr txBox="1"/>
            <p:nvPr/>
          </p:nvSpPr>
          <p:spPr>
            <a:xfrm>
              <a:off x="1231387" y="2339804"/>
              <a:ext cx="8476451" cy="769441"/>
            </a:xfrm>
            <a:prstGeom prst="rect">
              <a:avLst/>
            </a:prstGeom>
            <a:noFill/>
          </p:spPr>
          <p:txBody>
            <a:bodyPr wrap="square" rtlCol="0">
              <a:spAutoFit/>
            </a:bodyPr>
            <a:lstStyle/>
            <a:p>
              <a:pPr>
                <a:defRPr/>
              </a:pP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Monsieur Petit fait le lit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le m</a:t>
              </a:r>
              <a:r>
                <a:rPr lang="en-GB" sz="2200" dirty="0">
                  <a:solidFill>
                    <a:srgbClr val="5B9BD5">
                      <a:lumMod val="50000"/>
                    </a:srgbClr>
                  </a:solidFill>
                  <a:latin typeface="Century Gothic" panose="020B0502020202020204" pitchFamily="34" charset="0"/>
                  <a:cs typeface="Times New Roman" panose="02020603050405020304" pitchFamily="18" charset="0"/>
                </a:rPr>
                <a:t>énage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51" name="Group 50">
            <a:extLst>
              <a:ext uri="{FF2B5EF4-FFF2-40B4-BE49-F238E27FC236}">
                <a16:creationId xmlns:a16="http://schemas.microsoft.com/office/drawing/2014/main" id="{38E5EE03-86E9-4E81-8D84-778D85025786}"/>
              </a:ext>
            </a:extLst>
          </p:cNvPr>
          <p:cNvGrpSpPr/>
          <p:nvPr/>
        </p:nvGrpSpPr>
        <p:grpSpPr>
          <a:xfrm>
            <a:off x="527538" y="4189945"/>
            <a:ext cx="9167068" cy="769441"/>
            <a:chOff x="510382" y="2298415"/>
            <a:chExt cx="10831768" cy="769441"/>
          </a:xfrm>
        </p:grpSpPr>
        <p:sp>
          <p:nvSpPr>
            <p:cNvPr id="52" name="Action Button: Custom 12">
              <a:hlinkClick r:id="" action="ppaction://noaction" highlightClick="1">
                <a:snd r:embed="rId6" name="Question C.wav"/>
              </a:hlinkClick>
              <a:extLst>
                <a:ext uri="{FF2B5EF4-FFF2-40B4-BE49-F238E27FC236}">
                  <a16:creationId xmlns:a16="http://schemas.microsoft.com/office/drawing/2014/main" id="{CEF0722D-405F-46D8-B312-0D396084CE9C}"/>
                </a:ext>
              </a:extLst>
            </p:cNvPr>
            <p:cNvSpPr/>
            <p:nvPr/>
          </p:nvSpPr>
          <p:spPr>
            <a:xfrm>
              <a:off x="510382" y="2345050"/>
              <a:ext cx="705881"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C</a:t>
              </a:r>
            </a:p>
          </p:txBody>
        </p:sp>
        <p:sp>
          <p:nvSpPr>
            <p:cNvPr id="53" name="TextBox 52">
              <a:extLst>
                <a:ext uri="{FF2B5EF4-FFF2-40B4-BE49-F238E27FC236}">
                  <a16:creationId xmlns:a16="http://schemas.microsoft.com/office/drawing/2014/main" id="{2CB219FE-9C38-4565-9B2D-66F231DD7448}"/>
                </a:ext>
              </a:extLst>
            </p:cNvPr>
            <p:cNvSpPr txBox="1"/>
            <p:nvPr/>
          </p:nvSpPr>
          <p:spPr>
            <a:xfrm>
              <a:off x="1330226" y="2298415"/>
              <a:ext cx="1001192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modèle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promenade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54" name="Group 53">
            <a:extLst>
              <a:ext uri="{FF2B5EF4-FFF2-40B4-BE49-F238E27FC236}">
                <a16:creationId xmlns:a16="http://schemas.microsoft.com/office/drawing/2014/main" id="{805CB9FB-D030-4BCA-A73B-6FEE815AEDF7}"/>
              </a:ext>
            </a:extLst>
          </p:cNvPr>
          <p:cNvGrpSpPr/>
          <p:nvPr/>
        </p:nvGrpSpPr>
        <p:grpSpPr>
          <a:xfrm>
            <a:off x="527538" y="5141896"/>
            <a:ext cx="9167068" cy="769441"/>
            <a:chOff x="510382" y="2298415"/>
            <a:chExt cx="10831768" cy="769441"/>
          </a:xfrm>
        </p:grpSpPr>
        <p:sp>
          <p:nvSpPr>
            <p:cNvPr id="55" name="Action Button: Custom 12">
              <a:hlinkClick r:id="" action="ppaction://noaction" highlightClick="1">
                <a:snd r:embed="rId7" name="Question D.wav"/>
              </a:hlinkClick>
              <a:extLst>
                <a:ext uri="{FF2B5EF4-FFF2-40B4-BE49-F238E27FC236}">
                  <a16:creationId xmlns:a16="http://schemas.microsoft.com/office/drawing/2014/main" id="{1C810373-FB25-436C-AE3E-CD9AA8585C91}"/>
                </a:ext>
              </a:extLst>
            </p:cNvPr>
            <p:cNvSpPr/>
            <p:nvPr/>
          </p:nvSpPr>
          <p:spPr>
            <a:xfrm>
              <a:off x="510382" y="2345050"/>
              <a:ext cx="705881"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D</a:t>
              </a:r>
            </a:p>
          </p:txBody>
        </p:sp>
        <p:sp>
          <p:nvSpPr>
            <p:cNvPr id="56" name="TextBox 55">
              <a:extLst>
                <a:ext uri="{FF2B5EF4-FFF2-40B4-BE49-F238E27FC236}">
                  <a16:creationId xmlns:a16="http://schemas.microsoft.com/office/drawing/2014/main" id="{0F2A27BE-738A-44C8-8DA6-FB9C2E339258}"/>
                </a:ext>
              </a:extLst>
            </p:cNvPr>
            <p:cNvSpPr txBox="1"/>
            <p:nvPr/>
          </p:nvSpPr>
          <p:spPr>
            <a:xfrm>
              <a:off x="1330226" y="2298415"/>
              <a:ext cx="1001192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est</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méchant</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il</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les devoirs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sp>
        <p:nvSpPr>
          <p:cNvPr id="37" name="Speech Bubble: Oval 1">
            <a:extLst>
              <a:ext uri="{FF2B5EF4-FFF2-40B4-BE49-F238E27FC236}">
                <a16:creationId xmlns:a16="http://schemas.microsoft.com/office/drawing/2014/main" id="{AEF796EC-1C0B-4861-B9BC-13559DEA4B9D}"/>
              </a:ext>
            </a:extLst>
          </p:cNvPr>
          <p:cNvSpPr/>
          <p:nvPr/>
        </p:nvSpPr>
        <p:spPr>
          <a:xfrm>
            <a:off x="11312277" y="3869333"/>
            <a:ext cx="639092" cy="480686"/>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29" name="Picture 2" descr="Boy Face Cartoon Clip Art">
            <a:extLst>
              <a:ext uri="{FF2B5EF4-FFF2-40B4-BE49-F238E27FC236}">
                <a16:creationId xmlns:a16="http://schemas.microsoft.com/office/drawing/2014/main" id="{A443940B-3D59-4391-B5FD-3E357B2B6A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9410" y="4574665"/>
            <a:ext cx="1322413" cy="13449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B68D17-C3FC-6A40-B7FE-2FA8FCBF0C98}"/>
              </a:ext>
            </a:extLst>
          </p:cNvPr>
          <p:cNvSpPr>
            <a:spLocks noGrp="1"/>
          </p:cNvSpPr>
          <p:nvPr>
            <p:ph type="title"/>
          </p:nvPr>
        </p:nvSpPr>
        <p:spPr>
          <a:xfrm>
            <a:off x="0" y="117824"/>
            <a:ext cx="5426059" cy="683384"/>
          </a:xfrm>
        </p:spPr>
        <p:txBody>
          <a:bodyPr>
            <a:normAutofit/>
          </a:bodyPr>
          <a:lstStyle/>
          <a:p>
            <a:r>
              <a:rPr lang="en-GB" sz="2800" b="1" dirty="0">
                <a:solidFill>
                  <a:prstClr val="white"/>
                </a:solidFill>
              </a:rPr>
              <a:t>Present simple or continuous?</a:t>
            </a:r>
            <a:endParaRPr lang="en-US" sz="2800" dirty="0"/>
          </a:p>
        </p:txBody>
      </p:sp>
    </p:spTree>
    <p:extLst>
      <p:ext uri="{BB962C8B-B14F-4D97-AF65-F5344CB8AC3E}">
        <p14:creationId xmlns:p14="http://schemas.microsoft.com/office/powerpoint/2010/main" val="836162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a:solidFill>
                  <a:prstClr val="white"/>
                </a:solidFill>
              </a:rPr>
              <a:t>Speaking exercise</a:t>
            </a:r>
            <a:endParaRPr lang="en-GB" sz="3600" b="1" dirty="0">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40" name="TextBox 39"/>
          <p:cNvSpPr txBox="1"/>
          <p:nvPr/>
        </p:nvSpPr>
        <p:spPr>
          <a:xfrm>
            <a:off x="300038" y="1254102"/>
            <a:ext cx="11626921" cy="1107996"/>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Nick is talking about the Petit family in English. Decide whether to translate what he says with ‘</a:t>
            </a:r>
            <a:r>
              <a:rPr lang="en-GB" sz="2200" b="1" dirty="0" err="1">
                <a:solidFill>
                  <a:srgbClr val="5B9BD5">
                    <a:lumMod val="50000"/>
                  </a:srgbClr>
                </a:solidFill>
                <a:latin typeface="Century Gothic" panose="020B0502020202020204" pitchFamily="34" charset="0"/>
              </a:rPr>
              <a:t>en</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ce</a:t>
            </a:r>
            <a:r>
              <a:rPr lang="en-GB" sz="2200" b="1" dirty="0">
                <a:solidFill>
                  <a:srgbClr val="5B9BD5">
                    <a:lumMod val="50000"/>
                  </a:srgbClr>
                </a:solidFill>
                <a:latin typeface="Century Gothic" panose="020B0502020202020204" pitchFamily="34" charset="0"/>
              </a:rPr>
              <a:t> moment</a:t>
            </a:r>
            <a:r>
              <a:rPr lang="en-GB" sz="2200" dirty="0">
                <a:solidFill>
                  <a:srgbClr val="5B9BD5">
                    <a:lumMod val="50000"/>
                  </a:srgbClr>
                </a:solidFill>
                <a:latin typeface="Century Gothic" panose="020B0502020202020204" pitchFamily="34" charset="0"/>
              </a:rPr>
              <a:t>’ or ‘</a:t>
            </a:r>
            <a:r>
              <a:rPr lang="en-GB" sz="2200" b="1" dirty="0" err="1">
                <a:solidFill>
                  <a:srgbClr val="5B9BD5">
                    <a:lumMod val="50000"/>
                  </a:srgbClr>
                </a:solidFill>
                <a:latin typeface="Century Gothic" panose="020B0502020202020204" pitchFamily="34" charset="0"/>
              </a:rPr>
              <a:t>chaque</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semaine</a:t>
            </a:r>
            <a:r>
              <a:rPr lang="en-GB" sz="2200" dirty="0">
                <a:solidFill>
                  <a:srgbClr val="5B9BD5">
                    <a:lumMod val="50000"/>
                  </a:srgbClr>
                </a:solidFill>
                <a:latin typeface="Century Gothic" panose="020B0502020202020204" pitchFamily="34" charset="0"/>
              </a:rPr>
              <a:t>’.</a:t>
            </a:r>
          </a:p>
          <a:p>
            <a:endParaRPr lang="en-GB" sz="2200" b="1" dirty="0">
              <a:solidFill>
                <a:srgbClr val="5B9BD5">
                  <a:lumMod val="50000"/>
                </a:srgbClr>
              </a:solidFill>
              <a:latin typeface="Century Gothic" panose="020B0502020202020204" pitchFamily="34" charset="0"/>
            </a:endParaRPr>
          </a:p>
        </p:txBody>
      </p:sp>
      <p:sp>
        <p:nvSpPr>
          <p:cNvPr id="47" name="Rounded Rectangle 46">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lire</a:t>
            </a:r>
          </a:p>
        </p:txBody>
      </p:sp>
      <p:sp>
        <p:nvSpPr>
          <p:cNvPr id="6" name="TextBox 5"/>
          <p:cNvSpPr txBox="1"/>
          <p:nvPr/>
        </p:nvSpPr>
        <p:spPr>
          <a:xfrm>
            <a:off x="527538" y="2661490"/>
            <a:ext cx="11231379" cy="369332"/>
          </a:xfrm>
          <a:prstGeom prst="rect">
            <a:avLst/>
          </a:prstGeom>
          <a:noFill/>
        </p:spPr>
        <p:txBody>
          <a:bodyPr wrap="square" rtlCol="0">
            <a:spAutoFit/>
          </a:bodyPr>
          <a:lstStyle/>
          <a:p>
            <a:pPr>
              <a:defRPr/>
            </a:pPr>
            <a:endParaRPr lang="en-GB" dirty="0">
              <a:solidFill>
                <a:srgbClr val="5B9BD5">
                  <a:lumMod val="50000"/>
                </a:srgbClr>
              </a:solidFill>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7A11266F-110D-443E-84E6-EE6491CE5D9C}"/>
              </a:ext>
            </a:extLst>
          </p:cNvPr>
          <p:cNvGrpSpPr/>
          <p:nvPr/>
        </p:nvGrpSpPr>
        <p:grpSpPr>
          <a:xfrm>
            <a:off x="510382" y="2308021"/>
            <a:ext cx="9398855" cy="769441"/>
            <a:chOff x="510382" y="2308021"/>
            <a:chExt cx="9583950" cy="769441"/>
          </a:xfrm>
        </p:grpSpPr>
        <p:sp>
          <p:nvSpPr>
            <p:cNvPr id="23" name="Action Button: Custom 12">
              <a:hlinkClick r:id="" action="ppaction://noaction" highlightClick="1">
                <a:snd r:embed="rId4" name="Answer A.wav"/>
              </a:hlinkClick>
              <a:extLst>
                <a:ext uri="{FF2B5EF4-FFF2-40B4-BE49-F238E27FC236}">
                  <a16:creationId xmlns:a16="http://schemas.microsoft.com/office/drawing/2014/main" id="{B29211D2-CC5A-4E66-A61B-CE162D488E4F}"/>
                </a:ext>
              </a:extLst>
            </p:cNvPr>
            <p:cNvSpPr/>
            <p:nvPr/>
          </p:nvSpPr>
          <p:spPr>
            <a:xfrm>
              <a:off x="510382" y="2345050"/>
              <a:ext cx="626655"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235385" y="2308021"/>
              <a:ext cx="8858947" cy="769441"/>
            </a:xfrm>
            <a:prstGeom prst="rect">
              <a:avLst/>
            </a:prstGeom>
            <a:noFill/>
          </p:spPr>
          <p:txBody>
            <a:bodyPr wrap="square" rtlCol="0">
              <a:spAutoFit/>
            </a:bodyPr>
            <a:lstStyle/>
            <a:p>
              <a:pPr>
                <a:defRPr/>
              </a:pP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Madame Petit fait le tour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elle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la cuisine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48" name="Group 47">
            <a:extLst>
              <a:ext uri="{FF2B5EF4-FFF2-40B4-BE49-F238E27FC236}">
                <a16:creationId xmlns:a16="http://schemas.microsoft.com/office/drawing/2014/main" id="{4C3ECC2C-FFAB-482A-A16C-7B0C54065402}"/>
              </a:ext>
            </a:extLst>
          </p:cNvPr>
          <p:cNvGrpSpPr/>
          <p:nvPr/>
        </p:nvGrpSpPr>
        <p:grpSpPr>
          <a:xfrm>
            <a:off x="510382" y="3279383"/>
            <a:ext cx="9069838" cy="769441"/>
            <a:chOff x="510382" y="2339804"/>
            <a:chExt cx="9197456" cy="769441"/>
          </a:xfrm>
        </p:grpSpPr>
        <p:sp>
          <p:nvSpPr>
            <p:cNvPr id="49" name="Action Button: Custom 12">
              <a:hlinkClick r:id="" action="ppaction://noaction" highlightClick="1">
                <a:snd r:embed="rId5" name="Answer B.wav"/>
              </a:hlinkClick>
              <a:extLst>
                <a:ext uri="{FF2B5EF4-FFF2-40B4-BE49-F238E27FC236}">
                  <a16:creationId xmlns:a16="http://schemas.microsoft.com/office/drawing/2014/main" id="{1D44F11E-90D2-434A-A9E0-0009CF11B15F}"/>
                </a:ext>
              </a:extLst>
            </p:cNvPr>
            <p:cNvSpPr/>
            <p:nvPr/>
          </p:nvSpPr>
          <p:spPr>
            <a:xfrm>
              <a:off x="510382" y="2345050"/>
              <a:ext cx="626655"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B</a:t>
              </a:r>
            </a:p>
          </p:txBody>
        </p:sp>
        <p:sp>
          <p:nvSpPr>
            <p:cNvPr id="50" name="TextBox 49">
              <a:extLst>
                <a:ext uri="{FF2B5EF4-FFF2-40B4-BE49-F238E27FC236}">
                  <a16:creationId xmlns:a16="http://schemas.microsoft.com/office/drawing/2014/main" id="{C31EF478-F97D-44CA-AAD5-F67B319CC387}"/>
                </a:ext>
              </a:extLst>
            </p:cNvPr>
            <p:cNvSpPr txBox="1"/>
            <p:nvPr/>
          </p:nvSpPr>
          <p:spPr>
            <a:xfrm>
              <a:off x="1231387" y="2339804"/>
              <a:ext cx="8476451" cy="769441"/>
            </a:xfrm>
            <a:prstGeom prst="rect">
              <a:avLst/>
            </a:prstGeom>
            <a:noFill/>
          </p:spPr>
          <p:txBody>
            <a:bodyPr wrap="square" rtlCol="0">
              <a:spAutoFit/>
            </a:bodyPr>
            <a:lstStyle/>
            <a:p>
              <a:pPr>
                <a:defRPr/>
              </a:pP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Monsieur Petit fait le lit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le m</a:t>
              </a:r>
              <a:r>
                <a:rPr lang="en-GB" sz="2200" dirty="0">
                  <a:solidFill>
                    <a:srgbClr val="5B9BD5">
                      <a:lumMod val="50000"/>
                    </a:srgbClr>
                  </a:solidFill>
                  <a:latin typeface="Century Gothic" panose="020B0502020202020204" pitchFamily="34" charset="0"/>
                  <a:cs typeface="Times New Roman" panose="02020603050405020304" pitchFamily="18" charset="0"/>
                </a:rPr>
                <a:t>énage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51" name="Group 50">
            <a:extLst>
              <a:ext uri="{FF2B5EF4-FFF2-40B4-BE49-F238E27FC236}">
                <a16:creationId xmlns:a16="http://schemas.microsoft.com/office/drawing/2014/main" id="{38E5EE03-86E9-4E81-8D84-778D85025786}"/>
              </a:ext>
            </a:extLst>
          </p:cNvPr>
          <p:cNvGrpSpPr/>
          <p:nvPr/>
        </p:nvGrpSpPr>
        <p:grpSpPr>
          <a:xfrm>
            <a:off x="527538" y="4189945"/>
            <a:ext cx="9167068" cy="769441"/>
            <a:chOff x="510382" y="2298415"/>
            <a:chExt cx="10831768" cy="769441"/>
          </a:xfrm>
        </p:grpSpPr>
        <p:sp>
          <p:nvSpPr>
            <p:cNvPr id="52" name="Action Button: Custom 12">
              <a:hlinkClick r:id="" action="ppaction://noaction" highlightClick="1">
                <a:snd r:embed="rId6" name="Answer C.wav"/>
              </a:hlinkClick>
              <a:extLst>
                <a:ext uri="{FF2B5EF4-FFF2-40B4-BE49-F238E27FC236}">
                  <a16:creationId xmlns:a16="http://schemas.microsoft.com/office/drawing/2014/main" id="{CEF0722D-405F-46D8-B312-0D396084CE9C}"/>
                </a:ext>
              </a:extLst>
            </p:cNvPr>
            <p:cNvSpPr/>
            <p:nvPr/>
          </p:nvSpPr>
          <p:spPr>
            <a:xfrm>
              <a:off x="510382" y="2345050"/>
              <a:ext cx="705881"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C</a:t>
              </a:r>
            </a:p>
          </p:txBody>
        </p:sp>
        <p:sp>
          <p:nvSpPr>
            <p:cNvPr id="53" name="TextBox 52">
              <a:extLst>
                <a:ext uri="{FF2B5EF4-FFF2-40B4-BE49-F238E27FC236}">
                  <a16:creationId xmlns:a16="http://schemas.microsoft.com/office/drawing/2014/main" id="{2CB219FE-9C38-4565-9B2D-66F231DD7448}"/>
                </a:ext>
              </a:extLst>
            </p:cNvPr>
            <p:cNvSpPr txBox="1"/>
            <p:nvPr/>
          </p:nvSpPr>
          <p:spPr>
            <a:xfrm>
              <a:off x="1330226" y="2298415"/>
              <a:ext cx="1001192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modèle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promenade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54" name="Group 53">
            <a:extLst>
              <a:ext uri="{FF2B5EF4-FFF2-40B4-BE49-F238E27FC236}">
                <a16:creationId xmlns:a16="http://schemas.microsoft.com/office/drawing/2014/main" id="{805CB9FB-D030-4BCA-A73B-6FEE815AEDF7}"/>
              </a:ext>
            </a:extLst>
          </p:cNvPr>
          <p:cNvGrpSpPr/>
          <p:nvPr/>
        </p:nvGrpSpPr>
        <p:grpSpPr>
          <a:xfrm>
            <a:off x="527538" y="5141896"/>
            <a:ext cx="9167068" cy="769441"/>
            <a:chOff x="510382" y="2298415"/>
            <a:chExt cx="10831768" cy="769441"/>
          </a:xfrm>
        </p:grpSpPr>
        <p:sp>
          <p:nvSpPr>
            <p:cNvPr id="55" name="Action Button: Custom 12">
              <a:hlinkClick r:id="" action="ppaction://noaction" highlightClick="1">
                <a:snd r:embed="rId7" name="Answer D.wav"/>
              </a:hlinkClick>
              <a:extLst>
                <a:ext uri="{FF2B5EF4-FFF2-40B4-BE49-F238E27FC236}">
                  <a16:creationId xmlns:a16="http://schemas.microsoft.com/office/drawing/2014/main" id="{1C810373-FB25-436C-AE3E-CD9AA8585C91}"/>
                </a:ext>
              </a:extLst>
            </p:cNvPr>
            <p:cNvSpPr/>
            <p:nvPr/>
          </p:nvSpPr>
          <p:spPr>
            <a:xfrm>
              <a:off x="510382" y="2345050"/>
              <a:ext cx="705881"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D</a:t>
              </a:r>
            </a:p>
          </p:txBody>
        </p:sp>
        <p:sp>
          <p:nvSpPr>
            <p:cNvPr id="56" name="TextBox 55">
              <a:extLst>
                <a:ext uri="{FF2B5EF4-FFF2-40B4-BE49-F238E27FC236}">
                  <a16:creationId xmlns:a16="http://schemas.microsoft.com/office/drawing/2014/main" id="{0F2A27BE-738A-44C8-8DA6-FB9C2E339258}"/>
                </a:ext>
              </a:extLst>
            </p:cNvPr>
            <p:cNvSpPr txBox="1"/>
            <p:nvPr/>
          </p:nvSpPr>
          <p:spPr>
            <a:xfrm>
              <a:off x="1330226" y="2298415"/>
              <a:ext cx="1001192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est</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méchant</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il</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les devoirs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sp>
        <p:nvSpPr>
          <p:cNvPr id="37" name="Speech Bubble: Oval 1">
            <a:extLst>
              <a:ext uri="{FF2B5EF4-FFF2-40B4-BE49-F238E27FC236}">
                <a16:creationId xmlns:a16="http://schemas.microsoft.com/office/drawing/2014/main" id="{AEF796EC-1C0B-4861-B9BC-13559DEA4B9D}"/>
              </a:ext>
            </a:extLst>
          </p:cNvPr>
          <p:cNvSpPr/>
          <p:nvPr/>
        </p:nvSpPr>
        <p:spPr>
          <a:xfrm>
            <a:off x="11312277" y="3869333"/>
            <a:ext cx="639092" cy="480686"/>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29" name="Picture 2" descr="Boy Face Cartoon Clip Art">
            <a:extLst>
              <a:ext uri="{FF2B5EF4-FFF2-40B4-BE49-F238E27FC236}">
                <a16:creationId xmlns:a16="http://schemas.microsoft.com/office/drawing/2014/main" id="{A443940B-3D59-4391-B5FD-3E357B2B6A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9410" y="4574665"/>
            <a:ext cx="1322413" cy="134490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2B58FF9C-DD49-4D12-8DA5-1C537F52FE9B}"/>
              </a:ext>
            </a:extLst>
          </p:cNvPr>
          <p:cNvCxnSpPr>
            <a:cxnSpLocks/>
          </p:cNvCxnSpPr>
          <p:nvPr/>
        </p:nvCxnSpPr>
        <p:spPr>
          <a:xfrm>
            <a:off x="4856307" y="2533836"/>
            <a:ext cx="202575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AECD4BCA-0081-4900-B6EA-AB42D72588B5}"/>
              </a:ext>
            </a:extLst>
          </p:cNvPr>
          <p:cNvCxnSpPr>
            <a:cxnSpLocks/>
          </p:cNvCxnSpPr>
          <p:nvPr/>
        </p:nvCxnSpPr>
        <p:spPr>
          <a:xfrm>
            <a:off x="6882063" y="2873413"/>
            <a:ext cx="2261937"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8478406D-EFF0-482B-9B55-2EA26E3CD68E}"/>
              </a:ext>
            </a:extLst>
          </p:cNvPr>
          <p:cNvCxnSpPr>
            <a:cxnSpLocks/>
          </p:cNvCxnSpPr>
          <p:nvPr/>
        </p:nvCxnSpPr>
        <p:spPr>
          <a:xfrm>
            <a:off x="3846899" y="3869333"/>
            <a:ext cx="202575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C1F3ED24-6117-4168-979B-E0574304DD89}"/>
              </a:ext>
            </a:extLst>
          </p:cNvPr>
          <p:cNvCxnSpPr>
            <a:cxnSpLocks/>
          </p:cNvCxnSpPr>
          <p:nvPr/>
        </p:nvCxnSpPr>
        <p:spPr>
          <a:xfrm>
            <a:off x="6782099" y="3537285"/>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7162D812-8CBF-4BE3-A679-5170001D4CA8}"/>
              </a:ext>
            </a:extLst>
          </p:cNvPr>
          <p:cNvCxnSpPr>
            <a:cxnSpLocks/>
          </p:cNvCxnSpPr>
          <p:nvPr/>
        </p:nvCxnSpPr>
        <p:spPr>
          <a:xfrm>
            <a:off x="7163099" y="4447674"/>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06195353-F62B-4463-9A19-C714A885FB05}"/>
              </a:ext>
            </a:extLst>
          </p:cNvPr>
          <p:cNvCxnSpPr>
            <a:cxnSpLocks/>
          </p:cNvCxnSpPr>
          <p:nvPr/>
        </p:nvCxnSpPr>
        <p:spPr>
          <a:xfrm>
            <a:off x="4600671" y="4780548"/>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7BBCE742-F389-4870-ABDE-45DFFA4E713A}"/>
              </a:ext>
            </a:extLst>
          </p:cNvPr>
          <p:cNvCxnSpPr>
            <a:cxnSpLocks/>
          </p:cNvCxnSpPr>
          <p:nvPr/>
        </p:nvCxnSpPr>
        <p:spPr>
          <a:xfrm>
            <a:off x="6962572" y="5382127"/>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95BF3826-E936-4CE1-9EBA-1197BAC39E26}"/>
              </a:ext>
            </a:extLst>
          </p:cNvPr>
          <p:cNvCxnSpPr>
            <a:cxnSpLocks/>
          </p:cNvCxnSpPr>
          <p:nvPr/>
        </p:nvCxnSpPr>
        <p:spPr>
          <a:xfrm>
            <a:off x="4275818" y="5731043"/>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B4177EC1-5DB4-274A-BF80-2A4FEC0E3F93}"/>
              </a:ext>
            </a:extLst>
          </p:cNvPr>
          <p:cNvSpPr>
            <a:spLocks noGrp="1"/>
          </p:cNvSpPr>
          <p:nvPr>
            <p:ph type="title"/>
          </p:nvPr>
        </p:nvSpPr>
        <p:spPr>
          <a:xfrm>
            <a:off x="0" y="117824"/>
            <a:ext cx="5426059" cy="683384"/>
          </a:xfrm>
        </p:spPr>
        <p:txBody>
          <a:bodyPr>
            <a:normAutofit/>
          </a:bodyPr>
          <a:lstStyle/>
          <a:p>
            <a:r>
              <a:rPr lang="en-GB" sz="2800" b="1" dirty="0">
                <a:solidFill>
                  <a:prstClr val="white"/>
                </a:solidFill>
              </a:rPr>
              <a:t>Present simple or continuous?</a:t>
            </a:r>
            <a:endParaRPr lang="en-US" sz="2800" dirty="0"/>
          </a:p>
        </p:txBody>
      </p:sp>
    </p:spTree>
    <p:extLst>
      <p:ext uri="{BB962C8B-B14F-4D97-AF65-F5344CB8AC3E}">
        <p14:creationId xmlns:p14="http://schemas.microsoft.com/office/powerpoint/2010/main" val="352302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638"/>
            <a:ext cx="6457246" cy="867128"/>
          </a:xfrm>
          <a:prstGeom prst="rect">
            <a:avLst/>
          </a:prstGeom>
        </p:spPr>
      </p:pic>
      <p:sp>
        <p:nvSpPr>
          <p:cNvPr id="4" name="Title 3"/>
          <p:cNvSpPr>
            <a:spLocks noGrp="1"/>
          </p:cNvSpPr>
          <p:nvPr>
            <p:ph type="title"/>
          </p:nvPr>
        </p:nvSpPr>
        <p:spPr>
          <a:xfrm>
            <a:off x="74592" y="215638"/>
            <a:ext cx="5915046" cy="707849"/>
          </a:xfrm>
        </p:spPr>
        <p:txBody>
          <a:bodyPr>
            <a:normAutofit fontScale="90000"/>
          </a:bodyPr>
          <a:lstStyle/>
          <a:p>
            <a:r>
              <a:rPr lang="en-GB" sz="3600" b="1" dirty="0">
                <a:solidFill>
                  <a:schemeClr val="bg1"/>
                </a:solidFill>
              </a:rPr>
              <a:t>Present simple / continuous</a:t>
            </a:r>
          </a:p>
        </p:txBody>
      </p:sp>
      <p:sp>
        <p:nvSpPr>
          <p:cNvPr id="2" name="TextBox 1"/>
          <p:cNvSpPr txBox="1"/>
          <p:nvPr/>
        </p:nvSpPr>
        <p:spPr>
          <a:xfrm>
            <a:off x="300038" y="1227990"/>
            <a:ext cx="11379200" cy="1077218"/>
          </a:xfrm>
          <a:prstGeom prst="rect">
            <a:avLst/>
          </a:prstGeom>
          <a:noFill/>
        </p:spPr>
        <p:txBody>
          <a:bodyPr wrap="square" rtlCol="0">
            <a:spAutoFit/>
          </a:bodyPr>
          <a:lstStyle/>
          <a:p>
            <a:pPr>
              <a:defRPr/>
            </a:pPr>
            <a:r>
              <a:rPr lang="en-GB" sz="3200" dirty="0">
                <a:solidFill>
                  <a:srgbClr val="5B9BD5">
                    <a:lumMod val="50000"/>
                  </a:srgbClr>
                </a:solidFill>
                <a:latin typeface="Century Gothic" panose="020B0502020202020204" pitchFamily="34" charset="0"/>
              </a:rPr>
              <a:t>We have already seen that the French </a:t>
            </a:r>
            <a:r>
              <a:rPr lang="en-GB" sz="3200" b="1" dirty="0">
                <a:solidFill>
                  <a:srgbClr val="5B9BD5">
                    <a:lumMod val="50000"/>
                  </a:srgbClr>
                </a:solidFill>
                <a:latin typeface="Century Gothic" panose="020B0502020202020204" pitchFamily="34" charset="0"/>
              </a:rPr>
              <a:t>present</a:t>
            </a:r>
            <a:r>
              <a:rPr lang="en-GB" sz="3200" dirty="0">
                <a:solidFill>
                  <a:srgbClr val="5B9BD5">
                    <a:lumMod val="50000"/>
                  </a:srgbClr>
                </a:solidFill>
                <a:latin typeface="Century Gothic" panose="020B0502020202020204" pitchFamily="34" charset="0"/>
              </a:rPr>
              <a:t> </a:t>
            </a:r>
            <a:r>
              <a:rPr lang="en-GB" sz="3200" b="1" dirty="0">
                <a:solidFill>
                  <a:srgbClr val="5B9BD5">
                    <a:lumMod val="50000"/>
                  </a:srgbClr>
                </a:solidFill>
                <a:latin typeface="Century Gothic" panose="020B0502020202020204" pitchFamily="34" charset="0"/>
              </a:rPr>
              <a:t>tense</a:t>
            </a:r>
            <a:r>
              <a:rPr lang="en-GB" sz="3200" dirty="0">
                <a:solidFill>
                  <a:srgbClr val="5B9BD5">
                    <a:lumMod val="50000"/>
                  </a:srgbClr>
                </a:solidFill>
                <a:latin typeface="Century Gothic" panose="020B0502020202020204" pitchFamily="34" charset="0"/>
              </a:rPr>
              <a:t> </a:t>
            </a:r>
          </a:p>
          <a:p>
            <a:pPr>
              <a:defRPr/>
            </a:pPr>
            <a:r>
              <a:rPr lang="en-GB" sz="3200" dirty="0">
                <a:solidFill>
                  <a:srgbClr val="5B9BD5">
                    <a:lumMod val="50000"/>
                  </a:srgbClr>
                </a:solidFill>
                <a:latin typeface="Century Gothic" panose="020B0502020202020204" pitchFamily="34" charset="0"/>
              </a:rPr>
              <a:t>has two English meanings:</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a:defRPr/>
            </a:pPr>
            <a:br>
              <a:rPr lang="en-GB" sz="1200" dirty="0">
                <a:solidFill>
                  <a:prstClr val="white"/>
                </a:solidFill>
                <a:latin typeface="Century Gothic" panose="020B0502020202020204" pitchFamily="34" charset="0"/>
              </a:rPr>
            </a:br>
            <a:r>
              <a:rPr lang="en-GB" sz="1200" dirty="0">
                <a:solidFill>
                  <a:prstClr val="white"/>
                </a:solidFill>
                <a:latin typeface="Century Gothic" panose="020B0502020202020204" pitchFamily="34" charset="0"/>
              </a:rPr>
              <a:t>Stephen Owen</a:t>
            </a:r>
          </a:p>
        </p:txBody>
      </p:sp>
      <p:sp>
        <p:nvSpPr>
          <p:cNvPr id="38" name="TextBox 37"/>
          <p:cNvSpPr txBox="1"/>
          <p:nvPr/>
        </p:nvSpPr>
        <p:spPr>
          <a:xfrm>
            <a:off x="2084027" y="2789470"/>
            <a:ext cx="8746435" cy="1015663"/>
          </a:xfrm>
          <a:prstGeom prst="rect">
            <a:avLst/>
          </a:prstGeom>
          <a:solidFill>
            <a:schemeClr val="bg1"/>
          </a:solidFill>
        </p:spPr>
        <p:txBody>
          <a:bodyPr wrap="square" rtlCol="0">
            <a:spAutoFit/>
          </a:bodyPr>
          <a:lstStyle/>
          <a:p>
            <a:r>
              <a:rPr lang="en-GB" sz="6000" b="1" dirty="0">
                <a:solidFill>
                  <a:srgbClr val="5B9BD5">
                    <a:lumMod val="50000"/>
                  </a:srgbClr>
                </a:solidFill>
                <a:latin typeface="Century Gothic" panose="020B0502020202020204" pitchFamily="34" charset="0"/>
              </a:rPr>
              <a:t>Elle </a:t>
            </a:r>
            <a:r>
              <a:rPr lang="en-GB" sz="6000" b="1" dirty="0" err="1">
                <a:solidFill>
                  <a:srgbClr val="FFC000">
                    <a:lumMod val="75000"/>
                  </a:srgbClr>
                </a:solidFill>
                <a:latin typeface="Century Gothic" panose="020B0502020202020204" pitchFamily="34" charset="0"/>
              </a:rPr>
              <a:t>porte</a:t>
            </a:r>
            <a:r>
              <a:rPr lang="en-GB" sz="6000" b="1" dirty="0">
                <a:solidFill>
                  <a:srgbClr val="5B9BD5">
                    <a:lumMod val="50000"/>
                  </a:srgbClr>
                </a:solidFill>
                <a:latin typeface="Century Gothic" panose="020B0502020202020204" pitchFamily="34" charset="0"/>
              </a:rPr>
              <a:t> un </a:t>
            </a:r>
            <a:r>
              <a:rPr lang="en-GB" sz="6000" b="1" dirty="0" err="1">
                <a:solidFill>
                  <a:srgbClr val="5B9BD5">
                    <a:lumMod val="50000"/>
                  </a:srgbClr>
                </a:solidFill>
                <a:latin typeface="Century Gothic" panose="020B0502020202020204" pitchFamily="34" charset="0"/>
              </a:rPr>
              <a:t>uniforme</a:t>
            </a:r>
            <a:r>
              <a:rPr lang="en-GB" sz="6000" b="1" dirty="0">
                <a:solidFill>
                  <a:srgbClr val="5B9BD5">
                    <a:lumMod val="50000"/>
                  </a:srgbClr>
                </a:solidFill>
                <a:latin typeface="Century Gothic" panose="020B0502020202020204" pitchFamily="34" charset="0"/>
              </a:rPr>
              <a:t> </a:t>
            </a:r>
          </a:p>
        </p:txBody>
      </p:sp>
      <p:sp>
        <p:nvSpPr>
          <p:cNvPr id="40" name="TextBox 39"/>
          <p:cNvSpPr txBox="1"/>
          <p:nvPr/>
        </p:nvSpPr>
        <p:spPr>
          <a:xfrm>
            <a:off x="2271602" y="5066740"/>
            <a:ext cx="8061395" cy="830997"/>
          </a:xfrm>
          <a:prstGeom prst="rect">
            <a:avLst/>
          </a:prstGeom>
          <a:solidFill>
            <a:schemeClr val="bg1"/>
          </a:solidFill>
        </p:spPr>
        <p:txBody>
          <a:bodyPr wrap="square" rtlCol="0">
            <a:spAutoFit/>
          </a:bodyPr>
          <a:lstStyle/>
          <a:p>
            <a:pPr marL="685800" indent="-685800">
              <a:buFont typeface="Arial" panose="020B0604020202020204" pitchFamily="34" charset="0"/>
              <a:buChar char="•"/>
            </a:pPr>
            <a:r>
              <a:rPr lang="en-GB" sz="4800" dirty="0">
                <a:solidFill>
                  <a:srgbClr val="5B9BD5">
                    <a:lumMod val="50000"/>
                  </a:srgbClr>
                </a:solidFill>
                <a:latin typeface="Century Gothic" panose="020B0502020202020204" pitchFamily="34" charset="0"/>
              </a:rPr>
              <a:t>She </a:t>
            </a:r>
            <a:r>
              <a:rPr lang="en-GB" sz="4800" b="1" dirty="0">
                <a:solidFill>
                  <a:srgbClr val="FFC000">
                    <a:lumMod val="75000"/>
                  </a:srgbClr>
                </a:solidFill>
                <a:latin typeface="Century Gothic" panose="020B0502020202020204" pitchFamily="34" charset="0"/>
              </a:rPr>
              <a:t>is wearing </a:t>
            </a:r>
            <a:r>
              <a:rPr lang="en-GB" sz="4800" dirty="0">
                <a:solidFill>
                  <a:srgbClr val="5B9BD5">
                    <a:lumMod val="50000"/>
                  </a:srgbClr>
                </a:solidFill>
                <a:latin typeface="Century Gothic" panose="020B0502020202020204" pitchFamily="34" charset="0"/>
              </a:rPr>
              <a:t>a uniform</a:t>
            </a:r>
          </a:p>
        </p:txBody>
      </p:sp>
      <p:sp>
        <p:nvSpPr>
          <p:cNvPr id="41" name="TextBox 40"/>
          <p:cNvSpPr txBox="1"/>
          <p:nvPr/>
        </p:nvSpPr>
        <p:spPr>
          <a:xfrm>
            <a:off x="2271602" y="4155982"/>
            <a:ext cx="7661239" cy="830997"/>
          </a:xfrm>
          <a:prstGeom prst="rect">
            <a:avLst/>
          </a:prstGeom>
          <a:solidFill>
            <a:schemeClr val="bg1"/>
          </a:solidFill>
        </p:spPr>
        <p:txBody>
          <a:bodyPr wrap="square" rtlCol="0">
            <a:spAutoFit/>
          </a:bodyPr>
          <a:lstStyle/>
          <a:p>
            <a:pPr marL="685800" indent="-685800">
              <a:buFont typeface="Arial" panose="020B0604020202020204" pitchFamily="34" charset="0"/>
              <a:buChar char="•"/>
            </a:pPr>
            <a:r>
              <a:rPr lang="en-GB" sz="4800" dirty="0">
                <a:solidFill>
                  <a:srgbClr val="5B9BD5">
                    <a:lumMod val="50000"/>
                  </a:srgbClr>
                </a:solidFill>
                <a:latin typeface="Century Gothic" panose="020B0502020202020204" pitchFamily="34" charset="0"/>
              </a:rPr>
              <a:t>She </a:t>
            </a:r>
            <a:r>
              <a:rPr lang="en-GB" sz="4800" b="1" dirty="0">
                <a:solidFill>
                  <a:srgbClr val="FFC000">
                    <a:lumMod val="75000"/>
                  </a:srgbClr>
                </a:solidFill>
                <a:latin typeface="Century Gothic" panose="020B0502020202020204" pitchFamily="34" charset="0"/>
              </a:rPr>
              <a:t>wears</a:t>
            </a:r>
            <a:r>
              <a:rPr lang="en-GB" sz="4800" dirty="0">
                <a:solidFill>
                  <a:srgbClr val="5B9BD5">
                    <a:lumMod val="50000"/>
                  </a:srgbClr>
                </a:solidFill>
                <a:latin typeface="Century Gothic" panose="020B0502020202020204" pitchFamily="34" charset="0"/>
              </a:rPr>
              <a:t> a uniform</a:t>
            </a:r>
          </a:p>
        </p:txBody>
      </p:sp>
    </p:spTree>
    <p:extLst>
      <p:ext uri="{BB962C8B-B14F-4D97-AF65-F5344CB8AC3E}">
        <p14:creationId xmlns:p14="http://schemas.microsoft.com/office/powerpoint/2010/main" val="8860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442913" y="1786885"/>
          <a:ext cx="11247518" cy="4185611"/>
        </p:xfrm>
        <a:graphic>
          <a:graphicData uri="http://schemas.openxmlformats.org/drawingml/2006/table">
            <a:tbl>
              <a:tblPr firstRow="1" bandRow="1">
                <a:tableStyleId>{5C22544A-7EE6-4342-B048-85BDC9FD1C3A}</a:tableStyleId>
              </a:tblPr>
              <a:tblGrid>
                <a:gridCol w="701271">
                  <a:extLst>
                    <a:ext uri="{9D8B030D-6E8A-4147-A177-3AD203B41FA5}">
                      <a16:colId xmlns:a16="http://schemas.microsoft.com/office/drawing/2014/main" val="833296847"/>
                    </a:ext>
                  </a:extLst>
                </a:gridCol>
                <a:gridCol w="6809638">
                  <a:extLst>
                    <a:ext uri="{9D8B030D-6E8A-4147-A177-3AD203B41FA5}">
                      <a16:colId xmlns:a16="http://schemas.microsoft.com/office/drawing/2014/main" val="3258740986"/>
                    </a:ext>
                  </a:extLst>
                </a:gridCol>
                <a:gridCol w="1932524">
                  <a:extLst>
                    <a:ext uri="{9D8B030D-6E8A-4147-A177-3AD203B41FA5}">
                      <a16:colId xmlns:a16="http://schemas.microsoft.com/office/drawing/2014/main" val="2923172176"/>
                    </a:ext>
                  </a:extLst>
                </a:gridCol>
                <a:gridCol w="1804085">
                  <a:extLst>
                    <a:ext uri="{9D8B030D-6E8A-4147-A177-3AD203B41FA5}">
                      <a16:colId xmlns:a16="http://schemas.microsoft.com/office/drawing/2014/main" val="785371448"/>
                    </a:ext>
                  </a:extLst>
                </a:gridCol>
              </a:tblGrid>
              <a:tr h="376759">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pPr algn="ctr"/>
                      <a:r>
                        <a:rPr lang="en-GB" sz="1800" dirty="0" err="1">
                          <a:latin typeface="Century Gothic" panose="020B0502020202020204" pitchFamily="34" charset="0"/>
                        </a:rPr>
                        <a:t>en</a:t>
                      </a:r>
                      <a:r>
                        <a:rPr lang="en-GB" sz="1800" dirty="0">
                          <a:latin typeface="Century Gothic" panose="020B0502020202020204" pitchFamily="34" charset="0"/>
                        </a:rPr>
                        <a:t> </a:t>
                      </a:r>
                      <a:r>
                        <a:rPr lang="en-GB" sz="1800" dirty="0" err="1">
                          <a:latin typeface="Century Gothic" panose="020B0502020202020204" pitchFamily="34" charset="0"/>
                        </a:rPr>
                        <a:t>ce</a:t>
                      </a:r>
                      <a:r>
                        <a:rPr lang="en-GB" sz="1800" dirty="0">
                          <a:latin typeface="Century Gothic" panose="020B0502020202020204" pitchFamily="34" charset="0"/>
                        </a:rPr>
                        <a:t> moment</a:t>
                      </a:r>
                    </a:p>
                  </a:txBody>
                  <a:tcPr/>
                </a:tc>
                <a:tc>
                  <a:txBody>
                    <a:bodyPr/>
                    <a:lstStyle/>
                    <a:p>
                      <a:pPr algn="ctr"/>
                      <a:r>
                        <a:rPr lang="en-GB" sz="1800" dirty="0" err="1">
                          <a:latin typeface="Century Gothic" panose="020B0502020202020204" pitchFamily="34" charset="0"/>
                        </a:rPr>
                        <a:t>normalement</a:t>
                      </a:r>
                      <a:endParaRPr lang="en-GB" sz="1800" dirty="0">
                        <a:latin typeface="Century Gothic" panose="020B0502020202020204" pitchFamily="34" charset="0"/>
                      </a:endParaRPr>
                    </a:p>
                  </a:txBody>
                  <a:tcPr/>
                </a:tc>
                <a:extLst>
                  <a:ext uri="{0D108BD9-81ED-4DB2-BD59-A6C34878D82A}">
                    <a16:rowId xmlns:a16="http://schemas.microsoft.com/office/drawing/2014/main" val="2944628723"/>
                  </a:ext>
                </a:extLst>
              </a:tr>
              <a:tr h="376759">
                <a:tc>
                  <a:txBody>
                    <a:bodyPr/>
                    <a:lstStyle/>
                    <a:p>
                      <a:pPr algn="ctr"/>
                      <a:r>
                        <a:rPr lang="en-GB" sz="1800" b="1" dirty="0">
                          <a:solidFill>
                            <a:srgbClr val="002060"/>
                          </a:solidFill>
                          <a:latin typeface="Century Gothic" panose="020B0502020202020204" pitchFamily="34" charset="0"/>
                        </a:rPr>
                        <a:t>1</a:t>
                      </a:r>
                    </a:p>
                  </a:txBody>
                  <a:tcPr/>
                </a:tc>
                <a:tc>
                  <a:txBody>
                    <a:bodyPr/>
                    <a:lstStyle/>
                    <a:p>
                      <a:pPr algn="l"/>
                      <a:r>
                        <a:rPr lang="fr-FR" sz="1800" noProof="0" dirty="0">
                          <a:solidFill>
                            <a:srgbClr val="002060"/>
                          </a:solidFill>
                          <a:latin typeface="Century Gothic" panose="020B0502020202020204" pitchFamily="34" charset="0"/>
                        </a:rPr>
                        <a:t>Claude</a:t>
                      </a:r>
                      <a:r>
                        <a:rPr lang="fr-FR" sz="1800" baseline="0" noProof="0" dirty="0">
                          <a:solidFill>
                            <a:srgbClr val="002060"/>
                          </a:solidFill>
                          <a:latin typeface="Century Gothic" panose="020B0502020202020204" pitchFamily="34" charset="0"/>
                        </a:rPr>
                        <a:t> </a:t>
                      </a:r>
                      <a:r>
                        <a:rPr lang="fr-FR" sz="1800" b="1" baseline="0" noProof="0" dirty="0">
                          <a:solidFill>
                            <a:schemeClr val="accent4">
                              <a:lumMod val="75000"/>
                            </a:schemeClr>
                          </a:solidFill>
                          <a:latin typeface="Century Gothic" panose="020B0502020202020204" pitchFamily="34" charset="0"/>
                        </a:rPr>
                        <a:t>aime</a:t>
                      </a:r>
                      <a:r>
                        <a:rPr lang="fr-FR" sz="1800" baseline="0" noProof="0" dirty="0">
                          <a:solidFill>
                            <a:srgbClr val="002060"/>
                          </a:solidFill>
                          <a:latin typeface="Century Gothic" panose="020B0502020202020204" pitchFamily="34" charset="0"/>
                        </a:rPr>
                        <a:t> le football.</a:t>
                      </a:r>
                      <a:endParaRPr lang="fr-FR" sz="1800" noProof="0" dirty="0">
                        <a:solidFill>
                          <a:srgbClr val="002060"/>
                        </a:solidFill>
                        <a:latin typeface="Century Gothic" panose="020B0502020202020204" pitchFamily="34" charset="0"/>
                      </a:endParaRPr>
                    </a:p>
                  </a:txBody>
                  <a:tcPr/>
                </a:tc>
                <a:tc>
                  <a:txBody>
                    <a:bodyPr/>
                    <a:lstStyle/>
                    <a:p>
                      <a:pPr algn="ctr"/>
                      <a:r>
                        <a:rPr lang="en-GB" sz="1800" dirty="0">
                          <a:solidFill>
                            <a:srgbClr val="002060"/>
                          </a:solidFill>
                          <a:latin typeface="Century Gothic" panose="020B0502020202020204" pitchFamily="34" charset="0"/>
                        </a:rPr>
                        <a:t>is liking</a:t>
                      </a:r>
                    </a:p>
                  </a:txBody>
                  <a:tcPr/>
                </a:tc>
                <a:tc>
                  <a:txBody>
                    <a:bodyPr/>
                    <a:lstStyle/>
                    <a:p>
                      <a:pPr algn="ctr"/>
                      <a:r>
                        <a:rPr lang="en-GB" sz="1800" dirty="0">
                          <a:solidFill>
                            <a:srgbClr val="002060"/>
                          </a:solidFill>
                          <a:latin typeface="Century Gothic" panose="020B0502020202020204" pitchFamily="34" charset="0"/>
                        </a:rPr>
                        <a:t>likes</a:t>
                      </a:r>
                    </a:p>
                  </a:txBody>
                  <a:tcPr/>
                </a:tc>
                <a:extLst>
                  <a:ext uri="{0D108BD9-81ED-4DB2-BD59-A6C34878D82A}">
                    <a16:rowId xmlns:a16="http://schemas.microsoft.com/office/drawing/2014/main" val="4195476296"/>
                  </a:ext>
                </a:extLst>
              </a:tr>
              <a:tr h="376759">
                <a:tc>
                  <a:txBody>
                    <a:bodyPr/>
                    <a:lstStyle/>
                    <a:p>
                      <a:pPr algn="ctr"/>
                      <a:r>
                        <a:rPr lang="en-GB" sz="1800" b="1" dirty="0">
                          <a:solidFill>
                            <a:srgbClr val="002060"/>
                          </a:solidFill>
                          <a:latin typeface="Century Gothic" panose="020B0502020202020204" pitchFamily="34" charset="0"/>
                        </a:rPr>
                        <a:t>2</a:t>
                      </a:r>
                    </a:p>
                  </a:txBody>
                  <a:tcPr/>
                </a:tc>
                <a:tc>
                  <a:txBody>
                    <a:bodyPr/>
                    <a:lstStyle/>
                    <a:p>
                      <a:pPr algn="l"/>
                      <a:r>
                        <a:rPr lang="fr-FR" sz="1800" noProof="0" dirty="0">
                          <a:solidFill>
                            <a:srgbClr val="002060"/>
                          </a:solidFill>
                          <a:latin typeface="Century Gothic" panose="020B0502020202020204" pitchFamily="34" charset="0"/>
                        </a:rPr>
                        <a:t>Michel </a:t>
                      </a:r>
                      <a:r>
                        <a:rPr lang="fr-FR" sz="1800" b="1" noProof="0" dirty="0">
                          <a:solidFill>
                            <a:schemeClr val="accent4">
                              <a:lumMod val="75000"/>
                            </a:schemeClr>
                          </a:solidFill>
                          <a:latin typeface="Century Gothic" panose="020B0502020202020204" pitchFamily="34" charset="0"/>
                        </a:rPr>
                        <a:t>passe</a:t>
                      </a:r>
                      <a:r>
                        <a:rPr lang="fr-FR" sz="1800" noProof="0" dirty="0">
                          <a:solidFill>
                            <a:srgbClr val="002060"/>
                          </a:solidFill>
                          <a:latin typeface="Century Gothic" panose="020B0502020202020204" pitchFamily="34" charset="0"/>
                        </a:rPr>
                        <a:t> une semaine à faire le ménage.</a:t>
                      </a:r>
                    </a:p>
                  </a:txBody>
                  <a:tcPr/>
                </a:tc>
                <a:tc>
                  <a:txBody>
                    <a:bodyPr/>
                    <a:lstStyle/>
                    <a:p>
                      <a:pPr algn="ctr"/>
                      <a:r>
                        <a:rPr lang="en-GB" sz="1800" dirty="0">
                          <a:solidFill>
                            <a:srgbClr val="002060"/>
                          </a:solidFill>
                          <a:latin typeface="Century Gothic" panose="020B0502020202020204" pitchFamily="34" charset="0"/>
                        </a:rPr>
                        <a:t>is spending</a:t>
                      </a:r>
                    </a:p>
                  </a:txBody>
                  <a:tcPr/>
                </a:tc>
                <a:tc>
                  <a:txBody>
                    <a:bodyPr/>
                    <a:lstStyle/>
                    <a:p>
                      <a:pPr algn="ctr"/>
                      <a:r>
                        <a:rPr lang="en-GB" sz="1800" dirty="0">
                          <a:solidFill>
                            <a:srgbClr val="002060"/>
                          </a:solidFill>
                          <a:latin typeface="Century Gothic" panose="020B0502020202020204" pitchFamily="34" charset="0"/>
                        </a:rPr>
                        <a:t>spends</a:t>
                      </a:r>
                    </a:p>
                  </a:txBody>
                  <a:tcPr/>
                </a:tc>
                <a:extLst>
                  <a:ext uri="{0D108BD9-81ED-4DB2-BD59-A6C34878D82A}">
                    <a16:rowId xmlns:a16="http://schemas.microsoft.com/office/drawing/2014/main" val="696222386"/>
                  </a:ext>
                </a:extLst>
              </a:tr>
              <a:tr h="376759">
                <a:tc>
                  <a:txBody>
                    <a:bodyPr/>
                    <a:lstStyle/>
                    <a:p>
                      <a:pPr algn="ctr"/>
                      <a:r>
                        <a:rPr lang="en-GB" sz="1800" b="1" dirty="0">
                          <a:solidFill>
                            <a:srgbClr val="002060"/>
                          </a:solidFill>
                          <a:latin typeface="Century Gothic" panose="020B0502020202020204" pitchFamily="34" charset="0"/>
                        </a:rPr>
                        <a:t>3</a:t>
                      </a:r>
                    </a:p>
                  </a:txBody>
                  <a:tcPr/>
                </a:tc>
                <a:tc>
                  <a:txBody>
                    <a:bodyPr/>
                    <a:lstStyle/>
                    <a:p>
                      <a:pPr algn="l"/>
                      <a:r>
                        <a:rPr lang="fr-FR" sz="1800" noProof="0" dirty="0">
                          <a:solidFill>
                            <a:srgbClr val="002060"/>
                          </a:solidFill>
                          <a:latin typeface="Century Gothic" panose="020B0502020202020204" pitchFamily="34" charset="0"/>
                        </a:rPr>
                        <a:t>Paul </a:t>
                      </a:r>
                      <a:r>
                        <a:rPr lang="fr-FR" sz="1800" b="1" noProof="0" dirty="0">
                          <a:solidFill>
                            <a:schemeClr val="accent4">
                              <a:lumMod val="75000"/>
                            </a:schemeClr>
                          </a:solidFill>
                          <a:latin typeface="Century Gothic" panose="020B0502020202020204" pitchFamily="34" charset="0"/>
                        </a:rPr>
                        <a:t>fait</a:t>
                      </a:r>
                      <a:r>
                        <a:rPr lang="fr-FR" sz="1800" noProof="0" dirty="0">
                          <a:solidFill>
                            <a:srgbClr val="002060"/>
                          </a:solidFill>
                          <a:latin typeface="Century Gothic" panose="020B0502020202020204" pitchFamily="34" charset="0"/>
                        </a:rPr>
                        <a:t> la cuisine chaque semaine.</a:t>
                      </a:r>
                    </a:p>
                  </a:txBody>
                  <a:tcPr/>
                </a:tc>
                <a:tc>
                  <a:txBody>
                    <a:bodyPr/>
                    <a:lstStyle/>
                    <a:p>
                      <a:pPr algn="ctr"/>
                      <a:r>
                        <a:rPr lang="en-GB" sz="1800" dirty="0">
                          <a:solidFill>
                            <a:srgbClr val="002060"/>
                          </a:solidFill>
                          <a:latin typeface="Century Gothic" panose="020B0502020202020204" pitchFamily="34" charset="0"/>
                        </a:rPr>
                        <a:t>is doing</a:t>
                      </a:r>
                    </a:p>
                  </a:txBody>
                  <a:tcPr/>
                </a:tc>
                <a:tc>
                  <a:txBody>
                    <a:bodyPr/>
                    <a:lstStyle/>
                    <a:p>
                      <a:pPr algn="ctr"/>
                      <a:r>
                        <a:rPr lang="en-GB" sz="1800" dirty="0">
                          <a:solidFill>
                            <a:srgbClr val="002060"/>
                          </a:solidFill>
                          <a:latin typeface="Century Gothic" panose="020B0502020202020204" pitchFamily="34" charset="0"/>
                        </a:rPr>
                        <a:t>does</a:t>
                      </a:r>
                    </a:p>
                  </a:txBody>
                  <a:tcPr/>
                </a:tc>
                <a:extLst>
                  <a:ext uri="{0D108BD9-81ED-4DB2-BD59-A6C34878D82A}">
                    <a16:rowId xmlns:a16="http://schemas.microsoft.com/office/drawing/2014/main" val="1997516272"/>
                  </a:ext>
                </a:extLst>
              </a:tr>
              <a:tr h="376759">
                <a:tc>
                  <a:txBody>
                    <a:bodyPr/>
                    <a:lstStyle/>
                    <a:p>
                      <a:pPr algn="ctr"/>
                      <a:r>
                        <a:rPr lang="en-GB" sz="1800" b="1" dirty="0">
                          <a:solidFill>
                            <a:srgbClr val="002060"/>
                          </a:solidFill>
                          <a:latin typeface="Century Gothic" panose="020B0502020202020204" pitchFamily="34" charset="0"/>
                        </a:rPr>
                        <a:t>4</a:t>
                      </a:r>
                    </a:p>
                  </a:txBody>
                  <a:tcPr/>
                </a:tc>
                <a:tc>
                  <a:txBody>
                    <a:bodyPr/>
                    <a:lstStyle/>
                    <a:p>
                      <a:pPr algn="l"/>
                      <a:r>
                        <a:rPr lang="fr-FR" sz="1800" noProof="0" dirty="0">
                          <a:solidFill>
                            <a:srgbClr val="002060"/>
                          </a:solidFill>
                          <a:latin typeface="Century Gothic" panose="020B0502020202020204" pitchFamily="34" charset="0"/>
                        </a:rPr>
                        <a:t>Natalie </a:t>
                      </a:r>
                      <a:r>
                        <a:rPr lang="fr-FR" sz="1800" b="1" noProof="0" dirty="0">
                          <a:solidFill>
                            <a:schemeClr val="accent4">
                              <a:lumMod val="75000"/>
                            </a:schemeClr>
                          </a:solidFill>
                          <a:latin typeface="Century Gothic" panose="020B0502020202020204" pitchFamily="34" charset="0"/>
                        </a:rPr>
                        <a:t>a</a:t>
                      </a:r>
                      <a:r>
                        <a:rPr lang="fr-FR" sz="1800" noProof="0" dirty="0">
                          <a:solidFill>
                            <a:srgbClr val="002060"/>
                          </a:solidFill>
                          <a:latin typeface="Century Gothic" panose="020B0502020202020204" pitchFamily="34" charset="0"/>
                        </a:rPr>
                        <a:t> une voiture moderne.</a:t>
                      </a:r>
                    </a:p>
                  </a:txBody>
                  <a:tcPr/>
                </a:tc>
                <a:tc>
                  <a:txBody>
                    <a:bodyPr/>
                    <a:lstStyle/>
                    <a:p>
                      <a:pPr algn="ctr"/>
                      <a:r>
                        <a:rPr lang="en-GB" sz="1800" dirty="0">
                          <a:solidFill>
                            <a:srgbClr val="002060"/>
                          </a:solidFill>
                          <a:latin typeface="Century Gothic" panose="020B0502020202020204" pitchFamily="34" charset="0"/>
                        </a:rPr>
                        <a:t>is having</a:t>
                      </a:r>
                    </a:p>
                  </a:txBody>
                  <a:tcPr/>
                </a:tc>
                <a:tc>
                  <a:txBody>
                    <a:bodyPr/>
                    <a:lstStyle/>
                    <a:p>
                      <a:pPr algn="ctr"/>
                      <a:r>
                        <a:rPr lang="en-GB" sz="1800" dirty="0">
                          <a:solidFill>
                            <a:srgbClr val="002060"/>
                          </a:solidFill>
                          <a:latin typeface="Century Gothic" panose="020B0502020202020204" pitchFamily="34" charset="0"/>
                        </a:rPr>
                        <a:t>has</a:t>
                      </a:r>
                    </a:p>
                  </a:txBody>
                  <a:tcPr/>
                </a:tc>
                <a:extLst>
                  <a:ext uri="{0D108BD9-81ED-4DB2-BD59-A6C34878D82A}">
                    <a16:rowId xmlns:a16="http://schemas.microsoft.com/office/drawing/2014/main" val="97709555"/>
                  </a:ext>
                </a:extLst>
              </a:tr>
              <a:tr h="376759">
                <a:tc>
                  <a:txBody>
                    <a:bodyPr/>
                    <a:lstStyle/>
                    <a:p>
                      <a:pPr algn="ctr"/>
                      <a:r>
                        <a:rPr lang="en-GB" sz="1800" b="1" dirty="0">
                          <a:solidFill>
                            <a:srgbClr val="002060"/>
                          </a:solidFill>
                          <a:latin typeface="Century Gothic" panose="020B0502020202020204" pitchFamily="34" charset="0"/>
                        </a:rPr>
                        <a:t>5</a:t>
                      </a:r>
                    </a:p>
                  </a:txBody>
                  <a:tcPr/>
                </a:tc>
                <a:tc>
                  <a:txBody>
                    <a:bodyPr/>
                    <a:lstStyle/>
                    <a:p>
                      <a:pPr algn="l"/>
                      <a:r>
                        <a:rPr lang="fr-FR" sz="1800" noProof="0" dirty="0">
                          <a:solidFill>
                            <a:srgbClr val="002060"/>
                          </a:solidFill>
                          <a:latin typeface="Century Gothic" panose="020B0502020202020204" pitchFamily="34" charset="0"/>
                        </a:rPr>
                        <a:t>Sarah </a:t>
                      </a:r>
                      <a:r>
                        <a:rPr lang="fr-FR" sz="1800" b="1" noProof="0" dirty="0">
                          <a:solidFill>
                            <a:schemeClr val="accent4">
                              <a:lumMod val="75000"/>
                            </a:schemeClr>
                          </a:solidFill>
                          <a:latin typeface="Century Gothic" panose="020B0502020202020204" pitchFamily="34" charset="0"/>
                        </a:rPr>
                        <a:t>est</a:t>
                      </a:r>
                      <a:r>
                        <a:rPr lang="fr-FR" sz="1800" noProof="0" dirty="0">
                          <a:solidFill>
                            <a:srgbClr val="002060"/>
                          </a:solidFill>
                          <a:latin typeface="Century Gothic" panose="020B0502020202020204" pitchFamily="34" charset="0"/>
                        </a:rPr>
                        <a:t> grande et intelligente.</a:t>
                      </a:r>
                    </a:p>
                  </a:txBody>
                  <a:tcPr/>
                </a:tc>
                <a:tc>
                  <a:txBody>
                    <a:bodyPr/>
                    <a:lstStyle/>
                    <a:p>
                      <a:pPr algn="ctr"/>
                      <a:r>
                        <a:rPr lang="en-GB" sz="1800" dirty="0">
                          <a:solidFill>
                            <a:srgbClr val="002060"/>
                          </a:solidFill>
                          <a:latin typeface="Century Gothic" panose="020B0502020202020204" pitchFamily="34" charset="0"/>
                        </a:rPr>
                        <a:t>is being</a:t>
                      </a:r>
                    </a:p>
                  </a:txBody>
                  <a:tcPr/>
                </a:tc>
                <a:tc>
                  <a:txBody>
                    <a:bodyPr/>
                    <a:lstStyle/>
                    <a:p>
                      <a:pPr algn="ctr"/>
                      <a:r>
                        <a:rPr lang="en-GB" sz="1800" dirty="0">
                          <a:solidFill>
                            <a:srgbClr val="002060"/>
                          </a:solidFill>
                          <a:latin typeface="Century Gothic" panose="020B0502020202020204" pitchFamily="34" charset="0"/>
                        </a:rPr>
                        <a:t>is</a:t>
                      </a:r>
                    </a:p>
                  </a:txBody>
                  <a:tcPr/>
                </a:tc>
                <a:extLst>
                  <a:ext uri="{0D108BD9-81ED-4DB2-BD59-A6C34878D82A}">
                    <a16:rowId xmlns:a16="http://schemas.microsoft.com/office/drawing/2014/main" val="149256546"/>
                  </a:ext>
                </a:extLst>
              </a:tr>
              <a:tr h="376759">
                <a:tc>
                  <a:txBody>
                    <a:bodyPr/>
                    <a:lstStyle/>
                    <a:p>
                      <a:pPr algn="ctr"/>
                      <a:r>
                        <a:rPr lang="en-GB" sz="1800" b="1" dirty="0">
                          <a:solidFill>
                            <a:srgbClr val="002060"/>
                          </a:solidFill>
                          <a:latin typeface="Century Gothic" panose="020B0502020202020204" pitchFamily="34" charset="0"/>
                        </a:rPr>
                        <a:t>6</a:t>
                      </a:r>
                    </a:p>
                  </a:txBody>
                  <a:tcPr/>
                </a:tc>
                <a:tc>
                  <a:txBody>
                    <a:bodyPr/>
                    <a:lstStyle/>
                    <a:p>
                      <a:pPr algn="l"/>
                      <a:r>
                        <a:rPr lang="fr-FR" sz="1800" noProof="0" dirty="0">
                          <a:solidFill>
                            <a:srgbClr val="002060"/>
                          </a:solidFill>
                          <a:latin typeface="Century Gothic" panose="020B0502020202020204" pitchFamily="34" charset="0"/>
                        </a:rPr>
                        <a:t>Zoë </a:t>
                      </a:r>
                      <a:r>
                        <a:rPr lang="fr-FR" sz="1800" b="1" noProof="0" dirty="0">
                          <a:solidFill>
                            <a:schemeClr val="accent4">
                              <a:lumMod val="75000"/>
                            </a:schemeClr>
                          </a:solidFill>
                          <a:latin typeface="Century Gothic" panose="020B0502020202020204" pitchFamily="34" charset="0"/>
                        </a:rPr>
                        <a:t>parle</a:t>
                      </a:r>
                      <a:r>
                        <a:rPr lang="fr-FR" sz="1800" noProof="0" dirty="0">
                          <a:solidFill>
                            <a:srgbClr val="002060"/>
                          </a:solidFill>
                          <a:latin typeface="Century Gothic" panose="020B0502020202020204" pitchFamily="34" charset="0"/>
                        </a:rPr>
                        <a:t> à une amie.</a:t>
                      </a:r>
                    </a:p>
                  </a:txBody>
                  <a:tcPr/>
                </a:tc>
                <a:tc>
                  <a:txBody>
                    <a:bodyPr/>
                    <a:lstStyle/>
                    <a:p>
                      <a:pPr algn="ctr"/>
                      <a:r>
                        <a:rPr lang="en-GB" sz="1800" dirty="0">
                          <a:solidFill>
                            <a:srgbClr val="002060"/>
                          </a:solidFill>
                          <a:latin typeface="Century Gothic" panose="020B0502020202020204" pitchFamily="34" charset="0"/>
                        </a:rPr>
                        <a:t>is talking</a:t>
                      </a:r>
                    </a:p>
                  </a:txBody>
                  <a:tcPr/>
                </a:tc>
                <a:tc>
                  <a:txBody>
                    <a:bodyPr/>
                    <a:lstStyle/>
                    <a:p>
                      <a:pPr algn="ctr"/>
                      <a:r>
                        <a:rPr lang="en-GB" sz="1800" dirty="0">
                          <a:solidFill>
                            <a:srgbClr val="002060"/>
                          </a:solidFill>
                          <a:latin typeface="Century Gothic" panose="020B0502020202020204" pitchFamily="34" charset="0"/>
                        </a:rPr>
                        <a:t>talks</a:t>
                      </a:r>
                    </a:p>
                  </a:txBody>
                  <a:tcPr/>
                </a:tc>
                <a:extLst>
                  <a:ext uri="{0D108BD9-81ED-4DB2-BD59-A6C34878D82A}">
                    <a16:rowId xmlns:a16="http://schemas.microsoft.com/office/drawing/2014/main" val="364607006"/>
                  </a:ext>
                </a:extLst>
              </a:tr>
              <a:tr h="418021">
                <a:tc>
                  <a:txBody>
                    <a:bodyPr/>
                    <a:lstStyle/>
                    <a:p>
                      <a:pPr algn="ctr"/>
                      <a:r>
                        <a:rPr lang="en-GB" sz="1800" b="1" dirty="0">
                          <a:solidFill>
                            <a:srgbClr val="002060"/>
                          </a:solidFill>
                          <a:latin typeface="Century Gothic" panose="020B0502020202020204" pitchFamily="34" charset="0"/>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noProof="0" dirty="0">
                          <a:solidFill>
                            <a:srgbClr val="002060"/>
                          </a:solidFill>
                          <a:latin typeface="Century Gothic" panose="020B0502020202020204" pitchFamily="34" charset="0"/>
                        </a:rPr>
                        <a:t>Jean </a:t>
                      </a:r>
                      <a:r>
                        <a:rPr lang="fr-FR" sz="1800" b="1" noProof="0" dirty="0">
                          <a:solidFill>
                            <a:schemeClr val="accent4">
                              <a:lumMod val="75000"/>
                            </a:schemeClr>
                          </a:solidFill>
                          <a:latin typeface="Century Gothic" panose="020B0502020202020204" pitchFamily="34" charset="0"/>
                        </a:rPr>
                        <a:t>donne</a:t>
                      </a:r>
                      <a:r>
                        <a:rPr lang="fr-FR" sz="1800" noProof="0" dirty="0">
                          <a:solidFill>
                            <a:srgbClr val="002060"/>
                          </a:solidFill>
                          <a:latin typeface="Century Gothic" panose="020B0502020202020204" pitchFamily="34" charset="0"/>
                        </a:rPr>
                        <a:t> un cadeau</a:t>
                      </a:r>
                      <a:r>
                        <a:rPr lang="fr-FR" sz="1800" baseline="0" noProof="0" dirty="0">
                          <a:solidFill>
                            <a:srgbClr val="002060"/>
                          </a:solidFill>
                          <a:latin typeface="Century Gothic" panose="020B0502020202020204" pitchFamily="34" charset="0"/>
                        </a:rPr>
                        <a:t> </a:t>
                      </a:r>
                      <a:r>
                        <a:rPr lang="fr-FR" sz="1800" noProof="0" dirty="0">
                          <a:solidFill>
                            <a:srgbClr val="002060"/>
                          </a:solidFill>
                          <a:latin typeface="Century Gothic" panose="020B0502020202020204" pitchFamily="34" charset="0"/>
                        </a:rPr>
                        <a:t>à un ami.</a:t>
                      </a:r>
                    </a:p>
                  </a:txBody>
                  <a:tcPr/>
                </a:tc>
                <a:tc>
                  <a:txBody>
                    <a:bodyPr/>
                    <a:lstStyle/>
                    <a:p>
                      <a:pPr algn="ctr"/>
                      <a:r>
                        <a:rPr lang="en-GB" sz="1800" dirty="0">
                          <a:solidFill>
                            <a:srgbClr val="002060"/>
                          </a:solidFill>
                          <a:latin typeface="Century Gothic" panose="020B0502020202020204" pitchFamily="34" charset="0"/>
                        </a:rPr>
                        <a:t>is giving</a:t>
                      </a:r>
                    </a:p>
                  </a:txBody>
                  <a:tcPr/>
                </a:tc>
                <a:tc>
                  <a:txBody>
                    <a:bodyPr/>
                    <a:lstStyle/>
                    <a:p>
                      <a:pPr algn="ctr"/>
                      <a:r>
                        <a:rPr lang="en-GB" sz="1800" dirty="0">
                          <a:solidFill>
                            <a:srgbClr val="002060"/>
                          </a:solidFill>
                          <a:latin typeface="Century Gothic" panose="020B0502020202020204" pitchFamily="34" charset="0"/>
                        </a:rPr>
                        <a:t>gives</a:t>
                      </a:r>
                    </a:p>
                  </a:txBody>
                  <a:tcPr/>
                </a:tc>
                <a:extLst>
                  <a:ext uri="{0D108BD9-81ED-4DB2-BD59-A6C34878D82A}">
                    <a16:rowId xmlns:a16="http://schemas.microsoft.com/office/drawing/2014/main" val="3920031475"/>
                  </a:ext>
                </a:extLst>
              </a:tr>
              <a:tr h="376759">
                <a:tc>
                  <a:txBody>
                    <a:bodyPr/>
                    <a:lstStyle/>
                    <a:p>
                      <a:pPr algn="ctr"/>
                      <a:r>
                        <a:rPr lang="en-GB" sz="1800" b="1" dirty="0">
                          <a:solidFill>
                            <a:srgbClr val="002060"/>
                          </a:solidFill>
                          <a:latin typeface="Century Gothic" panose="020B0502020202020204" pitchFamily="34" charset="0"/>
                        </a:rPr>
                        <a:t>8</a:t>
                      </a:r>
                    </a:p>
                  </a:txBody>
                  <a:tcPr/>
                </a:tc>
                <a:tc>
                  <a:txBody>
                    <a:bodyPr/>
                    <a:lstStyle/>
                    <a:p>
                      <a:pPr algn="l"/>
                      <a:r>
                        <a:rPr lang="fr-FR" sz="1800" noProof="0" dirty="0">
                          <a:solidFill>
                            <a:srgbClr val="002060"/>
                          </a:solidFill>
                          <a:latin typeface="Century Gothic" panose="020B0502020202020204" pitchFamily="34" charset="0"/>
                        </a:rPr>
                        <a:t>Gaëlle </a:t>
                      </a:r>
                      <a:r>
                        <a:rPr lang="fr-FR" sz="1800" b="1" noProof="0" dirty="0">
                          <a:solidFill>
                            <a:schemeClr val="accent4">
                              <a:lumMod val="75000"/>
                            </a:schemeClr>
                          </a:solidFill>
                          <a:latin typeface="Century Gothic" panose="020B0502020202020204" pitchFamily="34" charset="0"/>
                        </a:rPr>
                        <a:t>reste</a:t>
                      </a:r>
                      <a:r>
                        <a:rPr lang="fr-FR" sz="1800" noProof="0" dirty="0">
                          <a:solidFill>
                            <a:srgbClr val="002060"/>
                          </a:solidFill>
                          <a:latin typeface="Century Gothic" panose="020B0502020202020204" pitchFamily="34" charset="0"/>
                        </a:rPr>
                        <a:t> à l’école.</a:t>
                      </a:r>
                    </a:p>
                  </a:txBody>
                  <a:tcPr/>
                </a:tc>
                <a:tc>
                  <a:txBody>
                    <a:bodyPr/>
                    <a:lstStyle/>
                    <a:p>
                      <a:pPr algn="ctr"/>
                      <a:r>
                        <a:rPr lang="en-GB" sz="1800" dirty="0">
                          <a:solidFill>
                            <a:srgbClr val="002060"/>
                          </a:solidFill>
                          <a:latin typeface="Century Gothic" panose="020B0502020202020204" pitchFamily="34" charset="0"/>
                        </a:rPr>
                        <a:t>is staying</a:t>
                      </a:r>
                    </a:p>
                  </a:txBody>
                  <a:tcPr/>
                </a:tc>
                <a:tc>
                  <a:txBody>
                    <a:bodyPr/>
                    <a:lstStyle/>
                    <a:p>
                      <a:pPr algn="ctr"/>
                      <a:r>
                        <a:rPr lang="en-GB" sz="1800" dirty="0">
                          <a:solidFill>
                            <a:srgbClr val="002060"/>
                          </a:solidFill>
                          <a:latin typeface="Century Gothic" panose="020B0502020202020204" pitchFamily="34" charset="0"/>
                        </a:rPr>
                        <a:t>stays</a:t>
                      </a:r>
                    </a:p>
                  </a:txBody>
                  <a:tcPr/>
                </a:tc>
                <a:extLst>
                  <a:ext uri="{0D108BD9-81ED-4DB2-BD59-A6C34878D82A}">
                    <a16:rowId xmlns:a16="http://schemas.microsoft.com/office/drawing/2014/main" val="3556277631"/>
                  </a:ext>
                </a:extLst>
              </a:tr>
              <a:tr h="376759">
                <a:tc>
                  <a:txBody>
                    <a:bodyPr/>
                    <a:lstStyle/>
                    <a:p>
                      <a:pPr algn="ctr"/>
                      <a:r>
                        <a:rPr lang="en-GB" sz="1800" b="1" dirty="0">
                          <a:solidFill>
                            <a:srgbClr val="002060"/>
                          </a:solidFill>
                          <a:latin typeface="Century Gothic" panose="020B0502020202020204" pitchFamily="34" charset="0"/>
                        </a:rPr>
                        <a:t>9</a:t>
                      </a:r>
                    </a:p>
                  </a:txBody>
                  <a:tcPr/>
                </a:tc>
                <a:tc>
                  <a:txBody>
                    <a:bodyPr/>
                    <a:lstStyle/>
                    <a:p>
                      <a:pPr algn="l"/>
                      <a:r>
                        <a:rPr lang="fr-FR" sz="1800" noProof="0" dirty="0">
                          <a:solidFill>
                            <a:srgbClr val="002060"/>
                          </a:solidFill>
                          <a:latin typeface="Century Gothic" panose="020B0502020202020204" pitchFamily="34" charset="0"/>
                        </a:rPr>
                        <a:t>Philippe </a:t>
                      </a:r>
                      <a:r>
                        <a:rPr lang="fr-FR" sz="1800" b="1" noProof="0" dirty="0">
                          <a:solidFill>
                            <a:schemeClr val="accent4">
                              <a:lumMod val="75000"/>
                            </a:schemeClr>
                          </a:solidFill>
                          <a:latin typeface="Century Gothic" panose="020B0502020202020204" pitchFamily="34" charset="0"/>
                        </a:rPr>
                        <a:t>fait</a:t>
                      </a:r>
                      <a:r>
                        <a:rPr lang="fr-FR" sz="1800" noProof="0" dirty="0">
                          <a:solidFill>
                            <a:srgbClr val="002060"/>
                          </a:solidFill>
                          <a:latin typeface="Century Gothic" panose="020B0502020202020204" pitchFamily="34" charset="0"/>
                        </a:rPr>
                        <a:t> les devoirs chaque semaine.</a:t>
                      </a:r>
                    </a:p>
                  </a:txBody>
                  <a:tcPr/>
                </a:tc>
                <a:tc>
                  <a:txBody>
                    <a:bodyPr/>
                    <a:lstStyle/>
                    <a:p>
                      <a:pPr algn="ctr"/>
                      <a:r>
                        <a:rPr lang="en-GB" sz="1800" dirty="0">
                          <a:solidFill>
                            <a:srgbClr val="002060"/>
                          </a:solidFill>
                          <a:latin typeface="Century Gothic" panose="020B0502020202020204" pitchFamily="34" charset="0"/>
                        </a:rPr>
                        <a:t>is doing</a:t>
                      </a:r>
                    </a:p>
                  </a:txBody>
                  <a:tcPr/>
                </a:tc>
                <a:tc>
                  <a:txBody>
                    <a:bodyPr/>
                    <a:lstStyle/>
                    <a:p>
                      <a:pPr algn="ctr"/>
                      <a:r>
                        <a:rPr lang="en-GB" sz="1800" dirty="0">
                          <a:solidFill>
                            <a:srgbClr val="002060"/>
                          </a:solidFill>
                          <a:latin typeface="Century Gothic" panose="020B0502020202020204" pitchFamily="34" charset="0"/>
                        </a:rPr>
                        <a:t>does</a:t>
                      </a:r>
                    </a:p>
                  </a:txBody>
                  <a:tcPr/>
                </a:tc>
                <a:extLst>
                  <a:ext uri="{0D108BD9-81ED-4DB2-BD59-A6C34878D82A}">
                    <a16:rowId xmlns:a16="http://schemas.microsoft.com/office/drawing/2014/main" val="724899662"/>
                  </a:ext>
                </a:extLst>
              </a:tr>
              <a:tr h="376759">
                <a:tc>
                  <a:txBody>
                    <a:bodyPr/>
                    <a:lstStyle/>
                    <a:p>
                      <a:pPr algn="ctr"/>
                      <a:r>
                        <a:rPr lang="en-GB" sz="1800" b="1" dirty="0">
                          <a:solidFill>
                            <a:srgbClr val="002060"/>
                          </a:solidFill>
                          <a:latin typeface="Century Gothic" panose="020B0502020202020204" pitchFamily="34" charset="0"/>
                        </a:rPr>
                        <a:t>10</a:t>
                      </a:r>
                    </a:p>
                  </a:txBody>
                  <a:tcPr/>
                </a:tc>
                <a:tc>
                  <a:txBody>
                    <a:bodyPr/>
                    <a:lstStyle/>
                    <a:p>
                      <a:pPr algn="l"/>
                      <a:r>
                        <a:rPr lang="fr-FR" sz="1800" noProof="0" dirty="0">
                          <a:solidFill>
                            <a:srgbClr val="002060"/>
                          </a:solidFill>
                          <a:latin typeface="Century Gothic" panose="020B0502020202020204" pitchFamily="34" charset="0"/>
                        </a:rPr>
                        <a:t>Claire </a:t>
                      </a:r>
                      <a:r>
                        <a:rPr lang="fr-FR" sz="1800" b="1" noProof="0" dirty="0">
                          <a:solidFill>
                            <a:schemeClr val="accent4">
                              <a:lumMod val="75000"/>
                            </a:schemeClr>
                          </a:solidFill>
                          <a:latin typeface="Century Gothic" panose="020B0502020202020204" pitchFamily="34" charset="0"/>
                        </a:rPr>
                        <a:t>fait</a:t>
                      </a:r>
                      <a:r>
                        <a:rPr lang="fr-FR" sz="1800" noProof="0" dirty="0">
                          <a:solidFill>
                            <a:srgbClr val="002060"/>
                          </a:solidFill>
                          <a:latin typeface="Century Gothic" panose="020B0502020202020204" pitchFamily="34" charset="0"/>
                        </a:rPr>
                        <a:t> un voyage.</a:t>
                      </a:r>
                    </a:p>
                  </a:txBody>
                  <a:tcPr/>
                </a:tc>
                <a:tc>
                  <a:txBody>
                    <a:bodyPr/>
                    <a:lstStyle/>
                    <a:p>
                      <a:pPr algn="ctr"/>
                      <a:r>
                        <a:rPr lang="en-GB" sz="1800" dirty="0">
                          <a:solidFill>
                            <a:srgbClr val="002060"/>
                          </a:solidFill>
                          <a:latin typeface="Century Gothic" panose="020B0502020202020204" pitchFamily="34" charset="0"/>
                        </a:rPr>
                        <a:t>is going on</a:t>
                      </a:r>
                    </a:p>
                  </a:txBody>
                  <a:tcPr/>
                </a:tc>
                <a:tc>
                  <a:txBody>
                    <a:bodyPr/>
                    <a:lstStyle/>
                    <a:p>
                      <a:pPr algn="ctr"/>
                      <a:r>
                        <a:rPr lang="en-GB" sz="1800" dirty="0">
                          <a:solidFill>
                            <a:srgbClr val="002060"/>
                          </a:solidFill>
                          <a:latin typeface="Century Gothic" panose="020B0502020202020204" pitchFamily="34" charset="0"/>
                        </a:rPr>
                        <a:t>goes on</a:t>
                      </a:r>
                    </a:p>
                  </a:txBody>
                  <a:tcPr/>
                </a:tc>
                <a:extLst>
                  <a:ext uri="{0D108BD9-81ED-4DB2-BD59-A6C34878D82A}">
                    <a16:rowId xmlns:a16="http://schemas.microsoft.com/office/drawing/2014/main" val="1822822297"/>
                  </a:ext>
                </a:extLst>
              </a:tr>
            </a:tbl>
          </a:graphicData>
        </a:graphic>
      </p:graphicFrame>
      <p:sp>
        <p:nvSpPr>
          <p:cNvPr id="19" name="TextBox 18"/>
          <p:cNvSpPr txBox="1"/>
          <p:nvPr/>
        </p:nvSpPr>
        <p:spPr>
          <a:xfrm>
            <a:off x="10637135" y="104172"/>
            <a:ext cx="1053296" cy="523220"/>
          </a:xfrm>
          <a:prstGeom prst="rect">
            <a:avLst/>
          </a:prstGeom>
          <a:noFill/>
        </p:spPr>
        <p:txBody>
          <a:bodyPr wrap="square" rtlCol="0">
            <a:spAutoFit/>
          </a:bodyPr>
          <a:lstStyle/>
          <a:p>
            <a:r>
              <a:rPr lang="en-GB" sz="2800" b="1" dirty="0">
                <a:solidFill>
                  <a:srgbClr val="5B9BD5">
                    <a:lumMod val="50000"/>
                  </a:srgbClr>
                </a:solidFill>
                <a:latin typeface="Century Gothic" panose="020B0502020202020204" pitchFamily="34" charset="0"/>
              </a:rPr>
              <a:t>Lire</a:t>
            </a:r>
          </a:p>
        </p:txBody>
      </p:sp>
      <p:sp>
        <p:nvSpPr>
          <p:cNvPr id="21" name="Oval 20"/>
          <p:cNvSpPr/>
          <p:nvPr/>
        </p:nvSpPr>
        <p:spPr>
          <a:xfrm>
            <a:off x="10368648" y="2205196"/>
            <a:ext cx="868329" cy="29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Oval 21"/>
          <p:cNvSpPr/>
          <p:nvPr/>
        </p:nvSpPr>
        <p:spPr>
          <a:xfrm>
            <a:off x="8141231" y="2553540"/>
            <a:ext cx="1608961" cy="3695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Oval 22"/>
          <p:cNvSpPr/>
          <p:nvPr/>
        </p:nvSpPr>
        <p:spPr>
          <a:xfrm>
            <a:off x="10368649" y="2975798"/>
            <a:ext cx="868329" cy="29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Oval 23"/>
          <p:cNvSpPr/>
          <p:nvPr/>
        </p:nvSpPr>
        <p:spPr>
          <a:xfrm>
            <a:off x="10399262" y="3356189"/>
            <a:ext cx="868329" cy="29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Oval 24"/>
          <p:cNvSpPr/>
          <p:nvPr/>
        </p:nvSpPr>
        <p:spPr>
          <a:xfrm>
            <a:off x="8141231" y="4078421"/>
            <a:ext cx="1608961" cy="328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Oval 25"/>
          <p:cNvSpPr/>
          <p:nvPr/>
        </p:nvSpPr>
        <p:spPr>
          <a:xfrm>
            <a:off x="8141230" y="4449621"/>
            <a:ext cx="1608961" cy="340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Oval 26"/>
          <p:cNvSpPr/>
          <p:nvPr/>
        </p:nvSpPr>
        <p:spPr>
          <a:xfrm>
            <a:off x="8067146" y="4852568"/>
            <a:ext cx="1608961" cy="37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Oval 29"/>
          <p:cNvSpPr/>
          <p:nvPr/>
        </p:nvSpPr>
        <p:spPr>
          <a:xfrm>
            <a:off x="10338035" y="5248626"/>
            <a:ext cx="868329" cy="3705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Oval 32"/>
          <p:cNvSpPr/>
          <p:nvPr/>
        </p:nvSpPr>
        <p:spPr>
          <a:xfrm>
            <a:off x="8067145" y="5619223"/>
            <a:ext cx="1608961" cy="3695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Oval 33"/>
          <p:cNvSpPr/>
          <p:nvPr/>
        </p:nvSpPr>
        <p:spPr>
          <a:xfrm>
            <a:off x="10368650" y="3730070"/>
            <a:ext cx="868329" cy="29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189788" y="919757"/>
            <a:ext cx="12067309" cy="696615"/>
          </a:xfrm>
        </p:spPr>
        <p:txBody>
          <a:bodyPr>
            <a:noAutofit/>
          </a:bodyPr>
          <a:lstStyle/>
          <a:p>
            <a:r>
              <a:rPr lang="en-GB" sz="2200" dirty="0"/>
              <a:t>Circle the translations of the </a:t>
            </a:r>
            <a:r>
              <a:rPr lang="en-GB" sz="2200" b="1" dirty="0">
                <a:solidFill>
                  <a:schemeClr val="accent4">
                    <a:lumMod val="75000"/>
                  </a:schemeClr>
                </a:solidFill>
              </a:rPr>
              <a:t>verbs</a:t>
            </a:r>
            <a:r>
              <a:rPr lang="en-GB" sz="2200" dirty="0"/>
              <a:t> that sound best to you (the most likely meaning).</a:t>
            </a:r>
          </a:p>
        </p:txBody>
      </p:sp>
      <p:pic>
        <p:nvPicPr>
          <p:cNvPr id="16" name="Picture 15">
            <a:extLst>
              <a:ext uri="{FF2B5EF4-FFF2-40B4-BE49-F238E27FC236}">
                <a16:creationId xmlns:a16="http://schemas.microsoft.com/office/drawing/2014/main" id="{E1A273F2-4E45-4EFD-89E0-4605263B1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638"/>
            <a:ext cx="6457246" cy="867128"/>
          </a:xfrm>
          <a:prstGeom prst="rect">
            <a:avLst/>
          </a:prstGeom>
        </p:spPr>
      </p:pic>
      <p:sp>
        <p:nvSpPr>
          <p:cNvPr id="17" name="Title 3">
            <a:extLst>
              <a:ext uri="{FF2B5EF4-FFF2-40B4-BE49-F238E27FC236}">
                <a16:creationId xmlns:a16="http://schemas.microsoft.com/office/drawing/2014/main" id="{513D45CB-4370-47B1-B10D-987E1AF0B80B}"/>
              </a:ext>
            </a:extLst>
          </p:cNvPr>
          <p:cNvSpPr txBox="1">
            <a:spLocks/>
          </p:cNvSpPr>
          <p:nvPr/>
        </p:nvSpPr>
        <p:spPr>
          <a:xfrm>
            <a:off x="74592" y="215638"/>
            <a:ext cx="591504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prstClr val="white"/>
                </a:solidFill>
              </a:rPr>
              <a:t>Present simple / continuous</a:t>
            </a:r>
            <a:endParaRPr lang="en-GB" sz="3600" b="1" dirty="0">
              <a:solidFill>
                <a:prstClr val="white"/>
              </a:solidFill>
            </a:endParaRPr>
          </a:p>
        </p:txBody>
      </p:sp>
      <p:sp>
        <p:nvSpPr>
          <p:cNvPr id="18" name="Oval 17"/>
          <p:cNvSpPr/>
          <p:nvPr/>
        </p:nvSpPr>
        <p:spPr>
          <a:xfrm>
            <a:off x="10081470" y="4078421"/>
            <a:ext cx="1608961" cy="328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10028945" y="4850156"/>
            <a:ext cx="1608961" cy="37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ounded Rectangle 27"/>
          <p:cNvSpPr/>
          <p:nvPr/>
        </p:nvSpPr>
        <p:spPr>
          <a:xfrm>
            <a:off x="9720469" y="218661"/>
            <a:ext cx="2186609" cy="496957"/>
          </a:xfrm>
          <a:prstGeom prst="roundRect">
            <a:avLst/>
          </a:prstGeom>
          <a:solidFill>
            <a:schemeClr val="accent1">
              <a:lumMod val="5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lire</a:t>
            </a:r>
          </a:p>
        </p:txBody>
      </p:sp>
    </p:spTree>
    <p:extLst>
      <p:ext uri="{BB962C8B-B14F-4D97-AF65-F5344CB8AC3E}">
        <p14:creationId xmlns:p14="http://schemas.microsoft.com/office/powerpoint/2010/main" val="148601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30" grpId="0" animBg="1"/>
      <p:bldP spid="33" grpId="0" animBg="1"/>
      <p:bldP spid="34" grpId="0" animBg="1"/>
      <p:bldP spid="18"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Title 2">
            <a:extLst>
              <a:ext uri="{FF2B5EF4-FFF2-40B4-BE49-F238E27FC236}">
                <a16:creationId xmlns:a16="http://schemas.microsoft.com/office/drawing/2014/main" id="{EF150EBD-CB90-6345-859F-5B7A0D008966}"/>
              </a:ext>
            </a:extLst>
          </p:cNvPr>
          <p:cNvSpPr>
            <a:spLocks noGrp="1"/>
          </p:cNvSpPr>
          <p:nvPr>
            <p:ph type="title"/>
          </p:nvPr>
        </p:nvSpPr>
        <p:spPr>
          <a:xfrm>
            <a:off x="395111" y="1903660"/>
            <a:ext cx="10515600" cy="1325563"/>
          </a:xfrm>
        </p:spPr>
        <p:txBody>
          <a:bodyPr>
            <a:normAutofit/>
          </a:bodyPr>
          <a:lstStyle/>
          <a:p>
            <a:r>
              <a:rPr lang="en-GB" sz="4000" b="1" dirty="0">
                <a:solidFill>
                  <a:prstClr val="white"/>
                </a:solidFill>
              </a:rPr>
              <a:t>Possessive adjectives</a:t>
            </a:r>
            <a:endParaRPr lang="en-US" sz="4000" dirty="0"/>
          </a:p>
        </p:txBody>
      </p:sp>
    </p:spTree>
    <p:extLst>
      <p:ext uri="{BB962C8B-B14F-4D97-AF65-F5344CB8AC3E}">
        <p14:creationId xmlns:p14="http://schemas.microsoft.com/office/powerpoint/2010/main" val="4044773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05"/>
            <a:ext cx="6457246" cy="867128"/>
          </a:xfrm>
          <a:prstGeom prst="rect">
            <a:avLst/>
          </a:prstGeom>
        </p:spPr>
      </p:pic>
      <p:sp>
        <p:nvSpPr>
          <p:cNvPr id="10" name="Title 3"/>
          <p:cNvSpPr>
            <a:spLocks noGrp="1"/>
          </p:cNvSpPr>
          <p:nvPr>
            <p:ph type="title"/>
          </p:nvPr>
        </p:nvSpPr>
        <p:spPr>
          <a:xfrm>
            <a:off x="51548" y="215134"/>
            <a:ext cx="6354150" cy="707849"/>
          </a:xfrm>
        </p:spPr>
        <p:txBody>
          <a:bodyPr>
            <a:noAutofit/>
          </a:bodyPr>
          <a:lstStyle/>
          <a:p>
            <a:r>
              <a:rPr lang="en-GB" sz="2800" b="1" dirty="0">
                <a:solidFill>
                  <a:schemeClr val="bg1"/>
                </a:solidFill>
              </a:rPr>
              <a:t>Possessive adjectives</a:t>
            </a:r>
            <a:endParaRPr lang="en-GB" sz="3200" b="1" i="1" dirty="0">
              <a:solidFill>
                <a:schemeClr val="bg1"/>
              </a:solidFill>
            </a:endParaRPr>
          </a:p>
        </p:txBody>
      </p:sp>
      <p:sp>
        <p:nvSpPr>
          <p:cNvPr id="13" name="TextBox 12"/>
          <p:cNvSpPr txBox="1"/>
          <p:nvPr/>
        </p:nvSpPr>
        <p:spPr>
          <a:xfrm>
            <a:off x="668594" y="1316803"/>
            <a:ext cx="10264877" cy="4031873"/>
          </a:xfrm>
          <a:prstGeom prst="rect">
            <a:avLst/>
          </a:prstGeom>
          <a:noFill/>
        </p:spPr>
        <p:txBody>
          <a:bodyPr wrap="square" rtlCol="0">
            <a:spAutoFit/>
          </a:bodyPr>
          <a:lstStyle/>
          <a:p>
            <a:r>
              <a:rPr lang="en-GB" sz="2000" dirty="0">
                <a:solidFill>
                  <a:schemeClr val="tx2"/>
                </a:solidFill>
                <a:latin typeface="Century Gothic" panose="020B0502020202020204" pitchFamily="34" charset="0"/>
              </a:rPr>
              <a:t>Compare these French and English sentences.</a:t>
            </a:r>
          </a:p>
          <a:p>
            <a:r>
              <a:rPr lang="en-GB" sz="2000" dirty="0">
                <a:solidFill>
                  <a:schemeClr val="tx2"/>
                </a:solidFill>
                <a:latin typeface="Century Gothic" panose="020B0502020202020204" pitchFamily="34" charset="0"/>
              </a:rPr>
              <a:t>What do you notice about the </a:t>
            </a:r>
            <a:r>
              <a:rPr lang="en-GB" sz="2000" b="1" dirty="0">
                <a:solidFill>
                  <a:schemeClr val="tx2"/>
                </a:solidFill>
                <a:latin typeface="Century Gothic" panose="020B0502020202020204" pitchFamily="34" charset="0"/>
              </a:rPr>
              <a:t>possessive adjectives</a:t>
            </a:r>
            <a:r>
              <a:rPr lang="en-GB" sz="2000" dirty="0">
                <a:solidFill>
                  <a:schemeClr val="tx2"/>
                </a:solidFill>
                <a:latin typeface="Century Gothic" panose="020B0502020202020204" pitchFamily="34" charset="0"/>
              </a:rPr>
              <a:t>?</a:t>
            </a:r>
          </a:p>
          <a:p>
            <a:endParaRPr lang="en-GB" sz="24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Elle adore </a:t>
            </a:r>
            <a:r>
              <a:rPr lang="en-GB" sz="3200" b="1" dirty="0">
                <a:solidFill>
                  <a:schemeClr val="tx2"/>
                </a:solidFill>
                <a:latin typeface="Century Gothic" panose="020B0502020202020204" pitchFamily="34" charset="0"/>
              </a:rPr>
              <a:t>son</a:t>
            </a:r>
            <a:r>
              <a:rPr lang="en-GB" sz="3200" dirty="0">
                <a:solidFill>
                  <a:schemeClr val="tx2"/>
                </a:solidFill>
                <a:latin typeface="Century Gothic" panose="020B0502020202020204" pitchFamily="34" charset="0"/>
              </a:rPr>
              <a:t> livre.		</a:t>
            </a:r>
          </a:p>
          <a:p>
            <a:r>
              <a:rPr lang="en-GB" sz="3200" dirty="0">
                <a:solidFill>
                  <a:schemeClr val="tx2"/>
                </a:solidFill>
                <a:latin typeface="Century Gothic" panose="020B0502020202020204" pitchFamily="34" charset="0"/>
              </a:rPr>
              <a:t>She loves </a:t>
            </a:r>
            <a:r>
              <a:rPr lang="en-GB" sz="3200" b="1" dirty="0">
                <a:solidFill>
                  <a:schemeClr val="tx2"/>
                </a:solidFill>
                <a:latin typeface="Century Gothic" panose="020B0502020202020204" pitchFamily="34" charset="0"/>
              </a:rPr>
              <a:t>her </a:t>
            </a:r>
            <a:r>
              <a:rPr lang="en-GB" sz="3200" dirty="0">
                <a:solidFill>
                  <a:schemeClr val="tx2"/>
                </a:solidFill>
                <a:latin typeface="Century Gothic" panose="020B0502020202020204" pitchFamily="34" charset="0"/>
              </a:rPr>
              <a:t>book.</a:t>
            </a: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Il adore </a:t>
            </a:r>
            <a:r>
              <a:rPr lang="en-GB" sz="3200" b="1" dirty="0">
                <a:solidFill>
                  <a:schemeClr val="tx2"/>
                </a:solidFill>
                <a:latin typeface="Century Gothic" panose="020B0502020202020204" pitchFamily="34" charset="0"/>
              </a:rPr>
              <a:t>son</a:t>
            </a:r>
            <a:r>
              <a:rPr lang="en-GB" sz="3200" dirty="0">
                <a:solidFill>
                  <a:schemeClr val="tx2"/>
                </a:solidFill>
                <a:latin typeface="Century Gothic" panose="020B0502020202020204" pitchFamily="34" charset="0"/>
              </a:rPr>
              <a:t> livre.			</a:t>
            </a:r>
          </a:p>
          <a:p>
            <a:r>
              <a:rPr lang="en-GB" sz="3200" dirty="0">
                <a:solidFill>
                  <a:schemeClr val="tx2"/>
                </a:solidFill>
                <a:latin typeface="Century Gothic" panose="020B0502020202020204" pitchFamily="34" charset="0"/>
              </a:rPr>
              <a:t>He loves </a:t>
            </a:r>
            <a:r>
              <a:rPr lang="en-GB" sz="3200" b="1" dirty="0">
                <a:solidFill>
                  <a:schemeClr val="tx2"/>
                </a:solidFill>
                <a:latin typeface="Century Gothic" panose="020B0502020202020204" pitchFamily="34" charset="0"/>
              </a:rPr>
              <a:t>his</a:t>
            </a:r>
            <a:r>
              <a:rPr lang="en-GB" sz="3200" dirty="0">
                <a:solidFill>
                  <a:schemeClr val="tx2"/>
                </a:solidFill>
                <a:latin typeface="Century Gothic" panose="020B0502020202020204" pitchFamily="34" charset="0"/>
              </a:rPr>
              <a:t> book.</a:t>
            </a:r>
          </a:p>
        </p:txBody>
      </p:sp>
      <p:sp>
        <p:nvSpPr>
          <p:cNvPr id="14" name="Rectangle 13"/>
          <p:cNvSpPr/>
          <p:nvPr/>
        </p:nvSpPr>
        <p:spPr>
          <a:xfrm>
            <a:off x="6222829" y="2301688"/>
            <a:ext cx="5079198" cy="3046988"/>
          </a:xfrm>
          <a:prstGeom prst="rect">
            <a:avLst/>
          </a:prstGeom>
        </p:spPr>
        <p:txBody>
          <a:bodyPr wrap="square">
            <a:spAutoFit/>
          </a:bodyPr>
          <a:lstStyle/>
          <a:p>
            <a:r>
              <a:rPr lang="en-GB" sz="3200" dirty="0">
                <a:solidFill>
                  <a:schemeClr val="tx2"/>
                </a:solidFill>
                <a:latin typeface="Century Gothic" panose="020B0502020202020204" pitchFamily="34" charset="0"/>
              </a:rPr>
              <a:t>Elle adore </a:t>
            </a:r>
            <a:r>
              <a:rPr lang="en-GB" sz="3200" b="1" dirty="0" err="1">
                <a:solidFill>
                  <a:schemeClr val="tx2"/>
                </a:solidFill>
                <a:latin typeface="Century Gothic" panose="020B0502020202020204" pitchFamily="34" charset="0"/>
              </a:rPr>
              <a:t>sa</a:t>
            </a:r>
            <a:r>
              <a:rPr lang="en-GB" sz="3200" dirty="0">
                <a:solidFill>
                  <a:schemeClr val="tx2"/>
                </a:solidFill>
                <a:latin typeface="Century Gothic" panose="020B0502020202020204" pitchFamily="34" charset="0"/>
              </a:rPr>
              <a:t> </a:t>
            </a:r>
            <a:r>
              <a:rPr lang="en-GB" sz="3200" dirty="0" err="1">
                <a:solidFill>
                  <a:schemeClr val="tx2"/>
                </a:solidFill>
                <a:latin typeface="Century Gothic" panose="020B0502020202020204" pitchFamily="34" charset="0"/>
              </a:rPr>
              <a:t>voiture</a:t>
            </a:r>
            <a:r>
              <a:rPr lang="en-GB" sz="3200" dirty="0">
                <a:solidFill>
                  <a:schemeClr val="tx2"/>
                </a:solidFill>
                <a:latin typeface="Century Gothic" panose="020B0502020202020204" pitchFamily="34" charset="0"/>
              </a:rPr>
              <a:t>.</a:t>
            </a:r>
          </a:p>
          <a:p>
            <a:r>
              <a:rPr lang="en-GB" sz="3200" dirty="0">
                <a:solidFill>
                  <a:schemeClr val="tx2"/>
                </a:solidFill>
                <a:latin typeface="Century Gothic" panose="020B0502020202020204" pitchFamily="34" charset="0"/>
              </a:rPr>
              <a:t>She loves </a:t>
            </a:r>
            <a:r>
              <a:rPr lang="en-GB" sz="3200" b="1" dirty="0">
                <a:solidFill>
                  <a:schemeClr val="tx2"/>
                </a:solidFill>
                <a:latin typeface="Century Gothic" panose="020B0502020202020204" pitchFamily="34" charset="0"/>
              </a:rPr>
              <a:t>her</a:t>
            </a:r>
            <a:r>
              <a:rPr lang="en-GB" sz="3200" dirty="0">
                <a:solidFill>
                  <a:schemeClr val="tx2"/>
                </a:solidFill>
                <a:latin typeface="Century Gothic" panose="020B0502020202020204" pitchFamily="34" charset="0"/>
              </a:rPr>
              <a:t> car.</a:t>
            </a: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Il adore </a:t>
            </a:r>
            <a:r>
              <a:rPr lang="en-GB" sz="3200" b="1" dirty="0" err="1">
                <a:solidFill>
                  <a:schemeClr val="tx2"/>
                </a:solidFill>
                <a:latin typeface="Century Gothic" panose="020B0502020202020204" pitchFamily="34" charset="0"/>
              </a:rPr>
              <a:t>sa</a:t>
            </a:r>
            <a:r>
              <a:rPr lang="en-GB" sz="3200" dirty="0">
                <a:solidFill>
                  <a:schemeClr val="tx2"/>
                </a:solidFill>
                <a:latin typeface="Century Gothic" panose="020B0502020202020204" pitchFamily="34" charset="0"/>
              </a:rPr>
              <a:t> </a:t>
            </a:r>
            <a:r>
              <a:rPr lang="en-GB" sz="3200" dirty="0" err="1">
                <a:solidFill>
                  <a:schemeClr val="tx2"/>
                </a:solidFill>
                <a:latin typeface="Century Gothic" panose="020B0502020202020204" pitchFamily="34" charset="0"/>
              </a:rPr>
              <a:t>voiture</a:t>
            </a:r>
            <a:r>
              <a:rPr lang="en-GB" sz="3200" dirty="0">
                <a:solidFill>
                  <a:schemeClr val="tx2"/>
                </a:solidFill>
                <a:latin typeface="Century Gothic" panose="020B0502020202020204" pitchFamily="34" charset="0"/>
              </a:rPr>
              <a:t>.		</a:t>
            </a:r>
          </a:p>
          <a:p>
            <a:r>
              <a:rPr lang="en-GB" sz="3200" dirty="0">
                <a:solidFill>
                  <a:schemeClr val="tx2"/>
                </a:solidFill>
                <a:latin typeface="Century Gothic" panose="020B0502020202020204" pitchFamily="34" charset="0"/>
              </a:rPr>
              <a:t>He loves </a:t>
            </a:r>
            <a:r>
              <a:rPr lang="en-GB" sz="3200" b="1" dirty="0">
                <a:solidFill>
                  <a:schemeClr val="tx2"/>
                </a:solidFill>
                <a:latin typeface="Century Gothic" panose="020B0502020202020204" pitchFamily="34" charset="0"/>
              </a:rPr>
              <a:t>his</a:t>
            </a:r>
            <a:r>
              <a:rPr lang="en-GB" sz="3200" dirty="0">
                <a:solidFill>
                  <a:schemeClr val="tx2"/>
                </a:solidFill>
                <a:latin typeface="Century Gothic" panose="020B0502020202020204" pitchFamily="34" charset="0"/>
              </a:rPr>
              <a:t> car.</a:t>
            </a:r>
          </a:p>
        </p:txBody>
      </p:sp>
      <p:sp>
        <p:nvSpPr>
          <p:cNvPr id="15" name="Curved Down Arrow 14"/>
          <p:cNvSpPr/>
          <p:nvPr/>
        </p:nvSpPr>
        <p:spPr>
          <a:xfrm>
            <a:off x="3116826" y="2118118"/>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Curved Down Arrow 15"/>
          <p:cNvSpPr/>
          <p:nvPr/>
        </p:nvSpPr>
        <p:spPr>
          <a:xfrm>
            <a:off x="2630129" y="4027658"/>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urved Down Arrow 16"/>
          <p:cNvSpPr/>
          <p:nvPr/>
        </p:nvSpPr>
        <p:spPr>
          <a:xfrm>
            <a:off x="8646480" y="2063049"/>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urved Down Arrow 17"/>
          <p:cNvSpPr/>
          <p:nvPr/>
        </p:nvSpPr>
        <p:spPr>
          <a:xfrm>
            <a:off x="8159783" y="4027658"/>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urved Down Arrow 18"/>
          <p:cNvSpPr/>
          <p:nvPr/>
        </p:nvSpPr>
        <p:spPr>
          <a:xfrm rot="10800000">
            <a:off x="1002890" y="5289610"/>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Curved Down Arrow 19"/>
          <p:cNvSpPr/>
          <p:nvPr/>
        </p:nvSpPr>
        <p:spPr>
          <a:xfrm rot="10800000">
            <a:off x="1214283" y="3304461"/>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Curved Down Arrow 20"/>
          <p:cNvSpPr/>
          <p:nvPr/>
        </p:nvSpPr>
        <p:spPr>
          <a:xfrm rot="10800000">
            <a:off x="6520246" y="5231982"/>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urved Down Arrow 21"/>
          <p:cNvSpPr/>
          <p:nvPr/>
        </p:nvSpPr>
        <p:spPr>
          <a:xfrm rot="10800000">
            <a:off x="6768518" y="3324391"/>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Box 23"/>
          <p:cNvSpPr txBox="1"/>
          <p:nvPr/>
        </p:nvSpPr>
        <p:spPr>
          <a:xfrm>
            <a:off x="5617024" y="6474694"/>
            <a:ext cx="39992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383025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25" name="TextBox 24"/>
          <p:cNvSpPr txBox="1"/>
          <p:nvPr/>
        </p:nvSpPr>
        <p:spPr>
          <a:xfrm>
            <a:off x="6134204" y="2174743"/>
            <a:ext cx="5539636" cy="4647426"/>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In French, the possessive adjective (his / her) has to agree with the </a:t>
            </a:r>
            <a:r>
              <a:rPr lang="en-GB" sz="2400" b="1" dirty="0">
                <a:solidFill>
                  <a:schemeClr val="tx2"/>
                </a:solidFill>
                <a:latin typeface="Century Gothic" panose="020B0502020202020204" pitchFamily="34" charset="0"/>
              </a:rPr>
              <a:t>noun it belongs to.</a:t>
            </a:r>
            <a:endParaRPr lang="en-GB" sz="24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					</a:t>
            </a:r>
          </a:p>
          <a:p>
            <a:r>
              <a:rPr lang="en-GB" sz="3200" dirty="0">
                <a:solidFill>
                  <a:schemeClr val="tx2"/>
                </a:solidFill>
                <a:latin typeface="Century Gothic" panose="020B0502020202020204" pitchFamily="34" charset="0"/>
              </a:rPr>
              <a:t>Elle adore </a:t>
            </a:r>
            <a:r>
              <a:rPr lang="en-GB" sz="3200" b="1" dirty="0">
                <a:solidFill>
                  <a:schemeClr val="tx2"/>
                </a:solidFill>
                <a:latin typeface="Century Gothic" panose="020B0502020202020204" pitchFamily="34" charset="0"/>
              </a:rPr>
              <a:t>son</a:t>
            </a:r>
            <a:r>
              <a:rPr lang="en-GB" sz="3200" dirty="0">
                <a:solidFill>
                  <a:schemeClr val="tx2"/>
                </a:solidFill>
                <a:latin typeface="Century Gothic" panose="020B0502020202020204" pitchFamily="34" charset="0"/>
              </a:rPr>
              <a:t> </a:t>
            </a:r>
            <a:r>
              <a:rPr lang="en-GB" sz="3200" b="1" dirty="0">
                <a:solidFill>
                  <a:schemeClr val="tx2"/>
                </a:solidFill>
                <a:latin typeface="Century Gothic" panose="020B0502020202020204" pitchFamily="34" charset="0"/>
              </a:rPr>
              <a:t>livre</a:t>
            </a:r>
            <a:r>
              <a:rPr lang="en-GB" sz="3200" dirty="0">
                <a:solidFill>
                  <a:schemeClr val="tx2"/>
                </a:solidFill>
                <a:latin typeface="Century Gothic" panose="020B0502020202020204" pitchFamily="34" charset="0"/>
              </a:rPr>
              <a:t>.</a:t>
            </a: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Il adore </a:t>
            </a:r>
            <a:r>
              <a:rPr lang="en-GB" sz="3200" b="1" dirty="0" err="1">
                <a:solidFill>
                  <a:schemeClr val="tx2"/>
                </a:solidFill>
                <a:latin typeface="Century Gothic" panose="020B0502020202020204" pitchFamily="34" charset="0"/>
              </a:rPr>
              <a:t>sa</a:t>
            </a:r>
            <a:r>
              <a:rPr lang="en-GB" sz="3200" dirty="0">
                <a:solidFill>
                  <a:schemeClr val="tx2"/>
                </a:solidFill>
                <a:latin typeface="Century Gothic" panose="020B0502020202020204" pitchFamily="34" charset="0"/>
              </a:rPr>
              <a:t> </a:t>
            </a:r>
            <a:r>
              <a:rPr lang="en-GB" sz="3200" b="1" dirty="0" err="1">
                <a:solidFill>
                  <a:schemeClr val="tx2"/>
                </a:solidFill>
                <a:latin typeface="Century Gothic" panose="020B0502020202020204" pitchFamily="34" charset="0"/>
              </a:rPr>
              <a:t>voiture</a:t>
            </a:r>
            <a:r>
              <a:rPr lang="en-GB" sz="3200" dirty="0">
                <a:solidFill>
                  <a:schemeClr val="tx2"/>
                </a:solidFill>
                <a:latin typeface="Century Gothic" panose="020B0502020202020204" pitchFamily="34" charset="0"/>
              </a:rPr>
              <a:t>.</a:t>
            </a:r>
            <a:endParaRPr lang="en-GB" sz="3200" dirty="0">
              <a:solidFill>
                <a:schemeClr val="tx2"/>
              </a:solidFill>
            </a:endParaRP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05"/>
            <a:ext cx="6457246" cy="867128"/>
          </a:xfrm>
          <a:prstGeom prst="rect">
            <a:avLst/>
          </a:prstGeom>
        </p:spPr>
      </p:pic>
      <p:sp>
        <p:nvSpPr>
          <p:cNvPr id="10" name="Title 3"/>
          <p:cNvSpPr>
            <a:spLocks noGrp="1"/>
          </p:cNvSpPr>
          <p:nvPr>
            <p:ph type="title"/>
          </p:nvPr>
        </p:nvSpPr>
        <p:spPr>
          <a:xfrm>
            <a:off x="51548" y="215134"/>
            <a:ext cx="6354150" cy="707849"/>
          </a:xfrm>
        </p:spPr>
        <p:txBody>
          <a:bodyPr>
            <a:noAutofit/>
          </a:bodyPr>
          <a:lstStyle/>
          <a:p>
            <a:r>
              <a:rPr lang="en-GB" sz="2800" b="1" dirty="0">
                <a:solidFill>
                  <a:schemeClr val="bg1"/>
                </a:solidFill>
              </a:rPr>
              <a:t>Possessive adjectives</a:t>
            </a:r>
            <a:endParaRPr lang="en-GB" sz="3200" b="1" i="1" dirty="0">
              <a:solidFill>
                <a:schemeClr val="bg1"/>
              </a:solidFill>
            </a:endParaRPr>
          </a:p>
        </p:txBody>
      </p:sp>
      <p:sp>
        <p:nvSpPr>
          <p:cNvPr id="13" name="TextBox 12"/>
          <p:cNvSpPr txBox="1"/>
          <p:nvPr/>
        </p:nvSpPr>
        <p:spPr>
          <a:xfrm>
            <a:off x="454808" y="2174743"/>
            <a:ext cx="5460920" cy="5139869"/>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In English, the possessive adjective (his / her) has to agree with the </a:t>
            </a:r>
            <a:r>
              <a:rPr lang="en-GB" sz="2400" b="1" dirty="0">
                <a:solidFill>
                  <a:schemeClr val="tx2"/>
                </a:solidFill>
                <a:latin typeface="Century Gothic" panose="020B0502020202020204" pitchFamily="34" charset="0"/>
              </a:rPr>
              <a:t>subject of the sentence</a:t>
            </a:r>
            <a:endParaRPr lang="en-GB" sz="24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					</a:t>
            </a:r>
          </a:p>
          <a:p>
            <a:r>
              <a:rPr lang="en-GB" sz="3200" b="1" dirty="0">
                <a:solidFill>
                  <a:schemeClr val="tx2"/>
                </a:solidFill>
                <a:latin typeface="Century Gothic" panose="020B0502020202020204" pitchFamily="34" charset="0"/>
              </a:rPr>
              <a:t>She</a:t>
            </a:r>
            <a:r>
              <a:rPr lang="en-GB" sz="3200" dirty="0">
                <a:solidFill>
                  <a:schemeClr val="tx2"/>
                </a:solidFill>
                <a:latin typeface="Century Gothic" panose="020B0502020202020204" pitchFamily="34" charset="0"/>
              </a:rPr>
              <a:t> loves </a:t>
            </a:r>
            <a:r>
              <a:rPr lang="en-GB" sz="3200" b="1" dirty="0">
                <a:solidFill>
                  <a:schemeClr val="tx2"/>
                </a:solidFill>
                <a:latin typeface="Century Gothic" panose="020B0502020202020204" pitchFamily="34" charset="0"/>
              </a:rPr>
              <a:t>her </a:t>
            </a:r>
            <a:r>
              <a:rPr lang="en-GB" sz="3200" dirty="0">
                <a:solidFill>
                  <a:schemeClr val="tx2"/>
                </a:solidFill>
                <a:latin typeface="Century Gothic" panose="020B0502020202020204" pitchFamily="34" charset="0"/>
              </a:rPr>
              <a:t>book.				</a:t>
            </a:r>
          </a:p>
          <a:p>
            <a:endParaRPr lang="en-GB" sz="3200" dirty="0">
              <a:solidFill>
                <a:schemeClr val="tx2"/>
              </a:solidFill>
              <a:latin typeface="Century Gothic" panose="020B0502020202020204" pitchFamily="34" charset="0"/>
            </a:endParaRPr>
          </a:p>
          <a:p>
            <a:r>
              <a:rPr lang="en-GB" sz="3200" b="1" dirty="0">
                <a:solidFill>
                  <a:schemeClr val="tx2"/>
                </a:solidFill>
                <a:latin typeface="Century Gothic" panose="020B0502020202020204" pitchFamily="34" charset="0"/>
              </a:rPr>
              <a:t>He</a:t>
            </a:r>
            <a:r>
              <a:rPr lang="en-GB" sz="3200" dirty="0">
                <a:solidFill>
                  <a:schemeClr val="tx2"/>
                </a:solidFill>
                <a:latin typeface="Century Gothic" panose="020B0502020202020204" pitchFamily="34" charset="0"/>
              </a:rPr>
              <a:t> loves </a:t>
            </a:r>
            <a:r>
              <a:rPr lang="en-GB" sz="3200" b="1" dirty="0">
                <a:solidFill>
                  <a:schemeClr val="tx2"/>
                </a:solidFill>
                <a:latin typeface="Century Gothic" panose="020B0502020202020204" pitchFamily="34" charset="0"/>
              </a:rPr>
              <a:t>his</a:t>
            </a:r>
            <a:r>
              <a:rPr lang="en-GB" sz="3200" dirty="0">
                <a:solidFill>
                  <a:schemeClr val="tx2"/>
                </a:solidFill>
                <a:latin typeface="Century Gothic" panose="020B0502020202020204" pitchFamily="34" charset="0"/>
              </a:rPr>
              <a:t> car.						</a:t>
            </a: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p:txBody>
      </p:sp>
      <p:sp>
        <p:nvSpPr>
          <p:cNvPr id="23" name="Curved Down Arrow 22"/>
          <p:cNvSpPr/>
          <p:nvPr/>
        </p:nvSpPr>
        <p:spPr>
          <a:xfrm rot="10800000">
            <a:off x="950637" y="5765527"/>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Curved Down Arrow 23"/>
          <p:cNvSpPr/>
          <p:nvPr/>
        </p:nvSpPr>
        <p:spPr>
          <a:xfrm rot="10800000">
            <a:off x="1083653" y="4312789"/>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Curved Down Arrow 25"/>
          <p:cNvSpPr/>
          <p:nvPr/>
        </p:nvSpPr>
        <p:spPr>
          <a:xfrm>
            <a:off x="8473058" y="3591409"/>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Curved Down Arrow 26"/>
          <p:cNvSpPr/>
          <p:nvPr/>
        </p:nvSpPr>
        <p:spPr>
          <a:xfrm>
            <a:off x="8156178" y="4994316"/>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Cloud Callout 5"/>
          <p:cNvSpPr/>
          <p:nvPr/>
        </p:nvSpPr>
        <p:spPr>
          <a:xfrm>
            <a:off x="6223104" y="257794"/>
            <a:ext cx="5235817" cy="1574477"/>
          </a:xfrm>
          <a:prstGeom prst="cloudCallout">
            <a:avLst>
              <a:gd name="adj1" fmla="val -30457"/>
              <a:gd name="adj2" fmla="val 757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“agree” means it needs to match the noun’s gender (masculine or feminine) and number (singular or plural)</a:t>
            </a:r>
          </a:p>
        </p:txBody>
      </p:sp>
      <p:sp>
        <p:nvSpPr>
          <p:cNvPr id="28" name="TextBox 27"/>
          <p:cNvSpPr txBox="1"/>
          <p:nvPr/>
        </p:nvSpPr>
        <p:spPr>
          <a:xfrm>
            <a:off x="5617024" y="6474694"/>
            <a:ext cx="39992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14683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3" grpId="0" animBg="1"/>
      <p:bldP spid="24" grpId="0" animBg="1"/>
      <p:bldP spid="26" grpId="0" animBg="1"/>
      <p:bldP spid="27"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05"/>
            <a:ext cx="6457246" cy="867128"/>
          </a:xfrm>
          <a:prstGeom prst="rect">
            <a:avLst/>
          </a:prstGeom>
        </p:spPr>
      </p:pic>
      <p:sp>
        <p:nvSpPr>
          <p:cNvPr id="10" name="Title 3"/>
          <p:cNvSpPr>
            <a:spLocks noGrp="1"/>
          </p:cNvSpPr>
          <p:nvPr>
            <p:ph type="title"/>
          </p:nvPr>
        </p:nvSpPr>
        <p:spPr>
          <a:xfrm>
            <a:off x="51548" y="215134"/>
            <a:ext cx="6354150" cy="707849"/>
          </a:xfrm>
        </p:spPr>
        <p:txBody>
          <a:bodyPr>
            <a:noAutofit/>
          </a:bodyPr>
          <a:lstStyle/>
          <a:p>
            <a:r>
              <a:rPr lang="en-GB" sz="2800" b="1" dirty="0">
                <a:solidFill>
                  <a:schemeClr val="bg1"/>
                </a:solidFill>
              </a:rPr>
              <a:t>Possessive adjectives</a:t>
            </a:r>
            <a:endParaRPr lang="en-GB" sz="3200" b="1" i="1" dirty="0">
              <a:solidFill>
                <a:schemeClr val="bg1"/>
              </a:solidFill>
            </a:endParaRPr>
          </a:p>
        </p:txBody>
      </p:sp>
      <p:sp>
        <p:nvSpPr>
          <p:cNvPr id="7" name="TextBox 6"/>
          <p:cNvSpPr txBox="1"/>
          <p:nvPr/>
        </p:nvSpPr>
        <p:spPr>
          <a:xfrm>
            <a:off x="5617024" y="6474694"/>
            <a:ext cx="39992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graphicFrame>
        <p:nvGraphicFramePr>
          <p:cNvPr id="2" name="Table 1"/>
          <p:cNvGraphicFramePr>
            <a:graphicFrameLocks noGrp="1"/>
          </p:cNvGraphicFramePr>
          <p:nvPr>
            <p:extLst>
              <p:ext uri="{D42A27DB-BD31-4B8C-83A1-F6EECF244321}">
                <p14:modId xmlns:p14="http://schemas.microsoft.com/office/powerpoint/2010/main" val="2955213386"/>
              </p:ext>
            </p:extLst>
          </p:nvPr>
        </p:nvGraphicFramePr>
        <p:xfrm>
          <a:off x="477518" y="2214844"/>
          <a:ext cx="10965544" cy="3817618"/>
        </p:xfrm>
        <a:graphic>
          <a:graphicData uri="http://schemas.openxmlformats.org/drawingml/2006/table">
            <a:tbl>
              <a:tblPr firstRow="1" bandRow="1">
                <a:tableStyleId>{5C22544A-7EE6-4342-B048-85BDC9FD1C3A}</a:tableStyleId>
              </a:tblPr>
              <a:tblGrid>
                <a:gridCol w="5361579">
                  <a:extLst>
                    <a:ext uri="{9D8B030D-6E8A-4147-A177-3AD203B41FA5}">
                      <a16:colId xmlns:a16="http://schemas.microsoft.com/office/drawing/2014/main" val="2445923825"/>
                    </a:ext>
                  </a:extLst>
                </a:gridCol>
                <a:gridCol w="5603965">
                  <a:extLst>
                    <a:ext uri="{9D8B030D-6E8A-4147-A177-3AD203B41FA5}">
                      <a16:colId xmlns:a16="http://schemas.microsoft.com/office/drawing/2014/main" val="3263907781"/>
                    </a:ext>
                  </a:extLst>
                </a:gridCol>
              </a:tblGrid>
              <a:tr h="545374">
                <a:tc>
                  <a:txBody>
                    <a:bodyPr/>
                    <a:lstStyle/>
                    <a:p>
                      <a:r>
                        <a:rPr lang="en-GB" sz="2400" dirty="0">
                          <a:solidFill>
                            <a:schemeClr val="tx2"/>
                          </a:solidFill>
                          <a:latin typeface="Century Gothic" panose="020B0502020202020204" pitchFamily="34" charset="0"/>
                        </a:rPr>
                        <a:t>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French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0427016"/>
                  </a:ext>
                </a:extLst>
              </a:tr>
              <a:tr h="545374">
                <a:tc>
                  <a:txBody>
                    <a:bodyPr/>
                    <a:lstStyle/>
                    <a:p>
                      <a:r>
                        <a:rPr lang="en-GB" sz="2400" dirty="0">
                          <a:solidFill>
                            <a:schemeClr val="tx2"/>
                          </a:solidFill>
                          <a:latin typeface="Century Gothic" panose="020B0502020202020204" pitchFamily="34" charset="0"/>
                        </a:rPr>
                        <a:t>She loves her brother.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Elle adore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b="0" i="0" u="none" strike="noStrike" kern="1200" dirty="0">
                          <a:solidFill>
                            <a:schemeClr val="tx2"/>
                          </a:solidFill>
                          <a:effectLst/>
                          <a:latin typeface="Century Gothic" panose="020B0502020202020204" pitchFamily="34" charset="0"/>
                          <a:ea typeface="+mn-ea"/>
                          <a:cs typeface="+mn-cs"/>
                        </a:rPr>
                        <a:t>frère.</a:t>
                      </a:r>
                      <a:endParaRPr lang="en-GB" sz="2400" b="1"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0705522"/>
                  </a:ext>
                </a:extLst>
              </a:tr>
              <a:tr h="545374">
                <a:tc>
                  <a:txBody>
                    <a:bodyPr/>
                    <a:lstStyle/>
                    <a:p>
                      <a:r>
                        <a:rPr lang="en-GB" sz="2400" dirty="0">
                          <a:solidFill>
                            <a:schemeClr val="tx2"/>
                          </a:solidFill>
                          <a:latin typeface="Century Gothic" panose="020B0502020202020204" pitchFamily="34" charset="0"/>
                        </a:rPr>
                        <a:t>He likes his sister.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Il </a:t>
                      </a:r>
                      <a:r>
                        <a:rPr lang="en-GB" sz="2400" dirty="0" err="1">
                          <a:solidFill>
                            <a:schemeClr val="tx2"/>
                          </a:solidFill>
                          <a:latin typeface="Century Gothic" panose="020B0502020202020204" pitchFamily="34" charset="0"/>
                        </a:rPr>
                        <a:t>aime</a:t>
                      </a:r>
                      <a:r>
                        <a:rPr lang="en-GB" sz="2400" dirty="0">
                          <a:solidFill>
                            <a:schemeClr val="tx2"/>
                          </a:solidFill>
                          <a:latin typeface="Century Gothic" panose="020B0502020202020204" pitchFamily="34" charset="0"/>
                        </a:rPr>
                        <a: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b="0" i="0" u="none" strike="noStrike" kern="1200" dirty="0">
                          <a:solidFill>
                            <a:schemeClr val="tx2"/>
                          </a:solidFill>
                          <a:effectLst/>
                          <a:latin typeface="Century Gothic" panose="020B0502020202020204" pitchFamily="34" charset="0"/>
                          <a:ea typeface="+mn-ea"/>
                          <a:cs typeface="+mn-cs"/>
                        </a:rPr>
                        <a:t>sœur.</a:t>
                      </a:r>
                      <a:endParaRPr lang="en-GB" sz="240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5426059"/>
                  </a:ext>
                </a:extLst>
              </a:tr>
              <a:tr h="545374">
                <a:tc>
                  <a:txBody>
                    <a:bodyPr/>
                    <a:lstStyle/>
                    <a:p>
                      <a:r>
                        <a:rPr lang="en-GB" sz="2400" dirty="0">
                          <a:solidFill>
                            <a:schemeClr val="tx2"/>
                          </a:solidFill>
                          <a:latin typeface="Century Gothic" panose="020B0502020202020204" pitchFamily="34" charset="0"/>
                        </a:rPr>
                        <a:t>He reads his book.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Il lit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dirty="0">
                          <a:solidFill>
                            <a:schemeClr val="tx2"/>
                          </a:solidFill>
                          <a:latin typeface="Century Gothic" panose="020B0502020202020204" pitchFamily="34" charset="0"/>
                        </a:rPr>
                        <a:t> livre.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879222"/>
                  </a:ext>
                </a:extLst>
              </a:tr>
              <a:tr h="545374">
                <a:tc>
                  <a:txBody>
                    <a:bodyPr/>
                    <a:lstStyle/>
                    <a:p>
                      <a:r>
                        <a:rPr lang="en-GB" sz="2400" dirty="0">
                          <a:solidFill>
                            <a:schemeClr val="tx2"/>
                          </a:solidFill>
                          <a:latin typeface="Century Gothic" panose="020B0502020202020204" pitchFamily="34" charset="0"/>
                        </a:rPr>
                        <a:t>She finds her mobile phone.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Elle</a:t>
                      </a:r>
                      <a:r>
                        <a:rPr lang="en-GB" sz="2400" baseline="0" dirty="0">
                          <a:solidFill>
                            <a:schemeClr val="tx2"/>
                          </a:solidFill>
                          <a:latin typeface="Century Gothic" panose="020B0502020202020204" pitchFamily="34" charset="0"/>
                        </a:rPr>
                        <a:t> </a:t>
                      </a:r>
                      <a:r>
                        <a:rPr lang="en-GB" sz="2400" baseline="0" dirty="0" err="1">
                          <a:solidFill>
                            <a:schemeClr val="tx2"/>
                          </a:solidFill>
                          <a:latin typeface="Century Gothic" panose="020B0502020202020204" pitchFamily="34" charset="0"/>
                        </a:rPr>
                        <a:t>trouve</a:t>
                      </a:r>
                      <a:r>
                        <a:rPr lang="en-GB" sz="2400" baseline="0" dirty="0">
                          <a:solidFill>
                            <a:schemeClr val="tx2"/>
                          </a:solidFill>
                          <a:latin typeface="Century Gothic" panose="020B0502020202020204" pitchFamily="34" charset="0"/>
                        </a:rPr>
                        <a: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b="0" dirty="0">
                          <a:solidFill>
                            <a:schemeClr val="tx2"/>
                          </a:solidFill>
                          <a:latin typeface="Century Gothic" panose="020B0502020202020204" pitchFamily="34" charset="0"/>
                        </a:rPr>
                        <a:t>portable.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3927263"/>
                  </a:ext>
                </a:extLst>
              </a:tr>
              <a:tr h="545374">
                <a:tc>
                  <a:txBody>
                    <a:bodyPr/>
                    <a:lstStyle/>
                    <a:p>
                      <a:r>
                        <a:rPr lang="en-GB" sz="2400" dirty="0">
                          <a:solidFill>
                            <a:schemeClr val="tx2"/>
                          </a:solidFill>
                          <a:latin typeface="Century Gothic" panose="020B0502020202020204" pitchFamily="34" charset="0"/>
                        </a:rPr>
                        <a:t>She writes her letter.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Elle </a:t>
                      </a:r>
                      <a:r>
                        <a:rPr lang="en-GB" sz="2400" dirty="0" err="1">
                          <a:solidFill>
                            <a:schemeClr val="tx2"/>
                          </a:solidFill>
                          <a:latin typeface="Century Gothic" panose="020B0502020202020204" pitchFamily="34" charset="0"/>
                        </a:rPr>
                        <a:t>écrit</a:t>
                      </a:r>
                      <a:r>
                        <a:rPr lang="en-GB" sz="2400" dirty="0">
                          <a:solidFill>
                            <a:schemeClr val="tx2"/>
                          </a:solidFill>
                          <a:latin typeface="Century Gothic" panose="020B0502020202020204" pitchFamily="34" charset="0"/>
                        </a:rPr>
                        <a: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b="0" dirty="0" err="1">
                          <a:solidFill>
                            <a:schemeClr val="tx2"/>
                          </a:solidFill>
                          <a:latin typeface="Century Gothic" panose="020B0502020202020204" pitchFamily="34" charset="0"/>
                        </a:rPr>
                        <a:t>lettre</a:t>
                      </a:r>
                      <a:r>
                        <a:rPr lang="en-GB" sz="2400" b="0" dirty="0">
                          <a:solidFill>
                            <a:schemeClr val="tx2"/>
                          </a:solidFill>
                          <a:latin typeface="Century Gothic" panose="020B0502020202020204" pitchFamily="34" charset="0"/>
                        </a:rPr>
                        <a:t>.</a:t>
                      </a:r>
                      <a:endParaRPr lang="en-GB" sz="240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0824194"/>
                  </a:ext>
                </a:extLst>
              </a:tr>
              <a:tr h="545374">
                <a:tc>
                  <a:txBody>
                    <a:bodyPr/>
                    <a:lstStyle/>
                    <a:p>
                      <a:r>
                        <a:rPr lang="en-GB" sz="2400" dirty="0">
                          <a:solidFill>
                            <a:schemeClr val="tx2"/>
                          </a:solidFill>
                          <a:latin typeface="Century Gothic" panose="020B0502020202020204" pitchFamily="34" charset="0"/>
                        </a:rPr>
                        <a:t>He wears his shirt.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Il </a:t>
                      </a:r>
                      <a:r>
                        <a:rPr lang="en-GB" sz="2400" dirty="0" err="1">
                          <a:solidFill>
                            <a:schemeClr val="tx2"/>
                          </a:solidFill>
                          <a:latin typeface="Century Gothic" panose="020B0502020202020204" pitchFamily="34" charset="0"/>
                        </a:rPr>
                        <a:t>porte</a:t>
                      </a:r>
                      <a:r>
                        <a:rPr lang="en-GB" sz="2400" dirty="0">
                          <a:solidFill>
                            <a:schemeClr val="tx2"/>
                          </a:solidFill>
                          <a:latin typeface="Century Gothic" panose="020B0502020202020204" pitchFamily="34" charset="0"/>
                        </a:rPr>
                        <a: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dirty="0">
                          <a:solidFill>
                            <a:schemeClr val="tx2"/>
                          </a:solidFill>
                          <a:latin typeface="Century Gothic" panose="020B0502020202020204" pitchFamily="34" charset="0"/>
                        </a:rPr>
                        <a:t>chemise.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8299281"/>
                  </a:ext>
                </a:extLst>
              </a:tr>
            </a:tbl>
          </a:graphicData>
        </a:graphic>
      </p:graphicFrame>
      <p:sp>
        <p:nvSpPr>
          <p:cNvPr id="3" name="TextBox 2"/>
          <p:cNvSpPr txBox="1"/>
          <p:nvPr/>
        </p:nvSpPr>
        <p:spPr>
          <a:xfrm>
            <a:off x="477518" y="1162731"/>
            <a:ext cx="10965544" cy="830997"/>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Choose which possessive adjective is needed to complete the French sentences. Don’t be tricked by the English sentences!</a:t>
            </a:r>
          </a:p>
        </p:txBody>
      </p:sp>
    </p:spTree>
    <p:extLst>
      <p:ext uri="{BB962C8B-B14F-4D97-AF65-F5344CB8AC3E}">
        <p14:creationId xmlns:p14="http://schemas.microsoft.com/office/powerpoint/2010/main" val="3807537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52651" y="6113417"/>
            <a:ext cx="9039498" cy="100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7" name="Title 3">
            <a:extLst>
              <a:ext uri="{FF2B5EF4-FFF2-40B4-BE49-F238E27FC236}">
                <a16:creationId xmlns:a16="http://schemas.microsoft.com/office/drawing/2014/main" id="{C0508B9B-5891-4D3C-9F6E-ECDA43B43AC2}"/>
              </a:ext>
            </a:extLst>
          </p:cNvPr>
          <p:cNvSpPr txBox="1">
            <a:spLocks/>
          </p:cNvSpPr>
          <p:nvPr/>
        </p:nvSpPr>
        <p:spPr>
          <a:xfrm>
            <a:off x="178969" y="5595941"/>
            <a:ext cx="5784972" cy="126206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Emma Marsden </a:t>
            </a:r>
          </a:p>
        </p:txBody>
      </p:sp>
      <p:sp>
        <p:nvSpPr>
          <p:cNvPr id="3" name="Title 2">
            <a:extLst>
              <a:ext uri="{FF2B5EF4-FFF2-40B4-BE49-F238E27FC236}">
                <a16:creationId xmlns:a16="http://schemas.microsoft.com/office/drawing/2014/main" id="{6BD4BB2E-E448-0040-A3C1-E1FEC75EC87D}"/>
              </a:ext>
            </a:extLst>
          </p:cNvPr>
          <p:cNvSpPr>
            <a:spLocks noGrp="1"/>
          </p:cNvSpPr>
          <p:nvPr>
            <p:ph type="title"/>
          </p:nvPr>
        </p:nvSpPr>
        <p:spPr>
          <a:xfrm>
            <a:off x="178969" y="1796722"/>
            <a:ext cx="4415608" cy="1325563"/>
          </a:xfrm>
        </p:spPr>
        <p:txBody>
          <a:bodyPr>
            <a:normAutofit/>
          </a:bodyPr>
          <a:lstStyle/>
          <a:p>
            <a:r>
              <a:rPr lang="en-GB" sz="4000" b="1" dirty="0">
                <a:solidFill>
                  <a:prstClr val="white"/>
                </a:solidFill>
              </a:rPr>
              <a:t>Asking questions</a:t>
            </a:r>
            <a:endParaRPr lang="en-US" sz="4000" dirty="0"/>
          </a:p>
        </p:txBody>
      </p:sp>
    </p:spTree>
    <p:extLst>
      <p:ext uri="{BB962C8B-B14F-4D97-AF65-F5344CB8AC3E}">
        <p14:creationId xmlns:p14="http://schemas.microsoft.com/office/powerpoint/2010/main" val="1225235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29104" y="360589"/>
            <a:ext cx="6157207" cy="707849"/>
          </a:xfrm>
        </p:spPr>
        <p:txBody>
          <a:bodyPr>
            <a:normAutofit/>
          </a:bodyPr>
          <a:lstStyle/>
          <a:p>
            <a:r>
              <a:rPr lang="en-GB" sz="3600" b="1" dirty="0">
                <a:solidFill>
                  <a:schemeClr val="bg1"/>
                </a:solidFill>
              </a:rPr>
              <a:t>Asking questions</a:t>
            </a:r>
          </a:p>
        </p:txBody>
      </p:sp>
      <p:sp>
        <p:nvSpPr>
          <p:cNvPr id="6" name="TextBox 5"/>
          <p:cNvSpPr txBox="1"/>
          <p:nvPr/>
        </p:nvSpPr>
        <p:spPr>
          <a:xfrm>
            <a:off x="6457245" y="6524431"/>
            <a:ext cx="28372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 &amp; Emma Marsden</a:t>
            </a:r>
          </a:p>
        </p:txBody>
      </p:sp>
      <p:sp>
        <p:nvSpPr>
          <p:cNvPr id="2" name="TextBox 1"/>
          <p:cNvSpPr txBox="1"/>
          <p:nvPr/>
        </p:nvSpPr>
        <p:spPr>
          <a:xfrm>
            <a:off x="496711" y="1150134"/>
            <a:ext cx="11379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ask a question in French,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raise the pitch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your voice at the end of a sentence:</a:t>
            </a:r>
          </a:p>
        </p:txBody>
      </p:sp>
      <p:sp>
        <p:nvSpPr>
          <p:cNvPr id="3" name="TextBox 2"/>
          <p:cNvSpPr txBox="1"/>
          <p:nvPr/>
        </p:nvSpPr>
        <p:spPr>
          <a:xfrm>
            <a:off x="962342" y="1832194"/>
            <a:ext cx="1021644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as un animal.	You have a pet.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as un animal ?   Do you have a pet?</a:t>
            </a:r>
          </a:p>
        </p:txBody>
      </p:sp>
      <p:cxnSp>
        <p:nvCxnSpPr>
          <p:cNvPr id="11" name="Straight Arrow Connector 10"/>
          <p:cNvCxnSpPr>
            <a:cxnSpLocks/>
          </p:cNvCxnSpPr>
          <p:nvPr/>
        </p:nvCxnSpPr>
        <p:spPr>
          <a:xfrm flipV="1">
            <a:off x="3726873" y="4829333"/>
            <a:ext cx="1330036" cy="421373"/>
          </a:xfrm>
          <a:prstGeom prst="straightConnector1">
            <a:avLst/>
          </a:prstGeom>
          <a:ln>
            <a:solidFill>
              <a:srgbClr val="115076"/>
            </a:solidFill>
            <a:tailEnd type="triangle"/>
          </a:ln>
        </p:spPr>
        <p:style>
          <a:lnRef idx="2">
            <a:schemeClr val="accent5"/>
          </a:lnRef>
          <a:fillRef idx="0">
            <a:schemeClr val="accent5"/>
          </a:fillRef>
          <a:effectRef idx="1">
            <a:schemeClr val="accent5"/>
          </a:effectRef>
          <a:fontRef idx="minor">
            <a:schemeClr val="tx1"/>
          </a:fontRef>
        </p:style>
      </p:cxnSp>
      <p:sp>
        <p:nvSpPr>
          <p:cNvPr id="9" name="Oval Callout 8">
            <a:extLst>
              <a:ext uri="{FF2B5EF4-FFF2-40B4-BE49-F238E27FC236}">
                <a16:creationId xmlns:a16="http://schemas.microsoft.com/office/drawing/2014/main" id="{80B8D0A0-D6AE-8A40-AFE2-7B5975AB8FF6}"/>
              </a:ext>
            </a:extLst>
          </p:cNvPr>
          <p:cNvSpPr/>
          <p:nvPr/>
        </p:nvSpPr>
        <p:spPr>
          <a:xfrm>
            <a:off x="7617070" y="2770750"/>
            <a:ext cx="4164113" cy="1455170"/>
          </a:xfrm>
          <a:prstGeom prst="wedgeEllipseCallout">
            <a:avLst>
              <a:gd name="adj1" fmla="val -164470"/>
              <a:gd name="adj2" fmla="val -47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Do not say the final ‘s’.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SILENT FINAL CONSONANT</a:t>
            </a:r>
          </a:p>
        </p:txBody>
      </p:sp>
    </p:spTree>
    <p:extLst>
      <p:ext uri="{BB962C8B-B14F-4D97-AF65-F5344CB8AC3E}">
        <p14:creationId xmlns:p14="http://schemas.microsoft.com/office/powerpoint/2010/main" val="99078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37C97D-F6F6-427A-A2FC-CE5CB72C1511}"/>
              </a:ext>
            </a:extLst>
          </p:cNvPr>
          <p:cNvSpPr txBox="1"/>
          <p:nvPr/>
        </p:nvSpPr>
        <p:spPr>
          <a:xfrm>
            <a:off x="300038" y="3520411"/>
            <a:ext cx="11719875" cy="1107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In German, just swap the verb and subject (e.g. ‘du’ (you), like this: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04424"/>
            <a:ext cx="5795962" cy="707849"/>
          </a:xfrm>
        </p:spPr>
        <p:txBody>
          <a:bodyPr>
            <a:normAutofit/>
          </a:bodyPr>
          <a:lstStyle/>
          <a:p>
            <a:r>
              <a:rPr lang="en-GB" sz="3600" b="1" dirty="0">
                <a:solidFill>
                  <a:schemeClr val="bg1"/>
                </a:solidFill>
              </a:rPr>
              <a:t>Asking questions</a:t>
            </a: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7097DF9C-A7D9-8640-9AEB-3360D65533A2}"/>
              </a:ext>
            </a:extLst>
          </p:cNvPr>
          <p:cNvSpPr txBox="1"/>
          <p:nvPr/>
        </p:nvSpPr>
        <p:spPr>
          <a:xfrm>
            <a:off x="236243" y="1346837"/>
            <a:ext cx="170110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Word order</a:t>
            </a:r>
          </a:p>
        </p:txBody>
      </p:sp>
      <p:sp>
        <p:nvSpPr>
          <p:cNvPr id="9" name="TextBox 8">
            <a:extLst>
              <a:ext uri="{FF2B5EF4-FFF2-40B4-BE49-F238E27FC236}">
                <a16:creationId xmlns:a16="http://schemas.microsoft.com/office/drawing/2014/main" id="{7F59C740-3069-4547-ADA3-3A2A411447BC}"/>
              </a:ext>
            </a:extLst>
          </p:cNvPr>
          <p:cNvSpPr txBox="1"/>
          <p:nvPr/>
        </p:nvSpPr>
        <p:spPr>
          <a:xfrm>
            <a:off x="225743" y="1906568"/>
            <a:ext cx="116400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To ask a ‘yes/no’ question in English, ‘do you..’ is followed by a verb. </a:t>
            </a:r>
            <a:endParaRPr kumimoji="0" lang="en-US" sz="22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graphicFrame>
        <p:nvGraphicFramePr>
          <p:cNvPr id="14" name="Table 13">
            <a:extLst>
              <a:ext uri="{FF2B5EF4-FFF2-40B4-BE49-F238E27FC236}">
                <a16:creationId xmlns:a16="http://schemas.microsoft.com/office/drawing/2014/main" id="{C3585864-D256-194D-B21F-4B7FD087D4F3}"/>
              </a:ext>
            </a:extLst>
          </p:cNvPr>
          <p:cNvGraphicFramePr>
            <a:graphicFrameLocks noGrp="1"/>
          </p:cNvGraphicFramePr>
          <p:nvPr/>
        </p:nvGraphicFramePr>
        <p:xfrm>
          <a:off x="2465135" y="48598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975D2124-681A-5249-9889-59E7FAB1C77C}"/>
              </a:ext>
            </a:extLst>
          </p:cNvPr>
          <p:cNvGraphicFramePr>
            <a:graphicFrameLocks noGrp="1"/>
          </p:cNvGraphicFramePr>
          <p:nvPr/>
        </p:nvGraphicFramePr>
        <p:xfrm>
          <a:off x="2465135" y="4262988"/>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1" name="Rounded Rectangle 20">
            <a:extLst>
              <a:ext uri="{FF2B5EF4-FFF2-40B4-BE49-F238E27FC236}">
                <a16:creationId xmlns:a16="http://schemas.microsoft.com/office/drawing/2014/main" id="{C296FE08-43E2-6E45-A27E-234EC6D29B89}"/>
              </a:ext>
            </a:extLst>
          </p:cNvPr>
          <p:cNvSpPr/>
          <p:nvPr/>
        </p:nvSpPr>
        <p:spPr>
          <a:xfrm>
            <a:off x="8899071" y="291230"/>
            <a:ext cx="2992891"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grammar explanation</a:t>
            </a:r>
          </a:p>
        </p:txBody>
      </p:sp>
      <p:graphicFrame>
        <p:nvGraphicFramePr>
          <p:cNvPr id="26" name="Table 25">
            <a:extLst>
              <a:ext uri="{FF2B5EF4-FFF2-40B4-BE49-F238E27FC236}">
                <a16:creationId xmlns:a16="http://schemas.microsoft.com/office/drawing/2014/main" id="{DBAA2806-4CB4-45DA-B0CE-5904D8713A88}"/>
              </a:ext>
            </a:extLst>
          </p:cNvPr>
          <p:cNvGraphicFramePr>
            <a:graphicFrameLocks noGrp="1"/>
          </p:cNvGraphicFramePr>
          <p:nvPr/>
        </p:nvGraphicFramePr>
        <p:xfrm>
          <a:off x="343846" y="5730740"/>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bottle?</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pic>
        <p:nvPicPr>
          <p:cNvPr id="16" name="Picture 15">
            <a:extLst>
              <a:ext uri="{FF2B5EF4-FFF2-40B4-BE49-F238E27FC236}">
                <a16:creationId xmlns:a16="http://schemas.microsoft.com/office/drawing/2014/main" id="{5061A712-A2C9-4406-8631-37EB3CB51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848" y="2581132"/>
            <a:ext cx="770121" cy="774010"/>
          </a:xfrm>
          <a:prstGeom prst="rect">
            <a:avLst/>
          </a:prstGeom>
        </p:spPr>
      </p:pic>
      <p:sp>
        <p:nvSpPr>
          <p:cNvPr id="2" name="TextBox 1"/>
          <p:cNvSpPr txBox="1"/>
          <p:nvPr/>
        </p:nvSpPr>
        <p:spPr>
          <a:xfrm>
            <a:off x="332913" y="2476512"/>
            <a:ext cx="144074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Statement</a:t>
            </a:r>
          </a:p>
        </p:txBody>
      </p:sp>
      <p:sp>
        <p:nvSpPr>
          <p:cNvPr id="19" name="TextBox 18"/>
          <p:cNvSpPr txBox="1"/>
          <p:nvPr/>
        </p:nvSpPr>
        <p:spPr>
          <a:xfrm>
            <a:off x="332913" y="3045957"/>
            <a:ext cx="142837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Question</a:t>
            </a:r>
          </a:p>
        </p:txBody>
      </p:sp>
      <p:graphicFrame>
        <p:nvGraphicFramePr>
          <p:cNvPr id="25" name="Table 24">
            <a:extLst>
              <a:ext uri="{FF2B5EF4-FFF2-40B4-BE49-F238E27FC236}">
                <a16:creationId xmlns:a16="http://schemas.microsoft.com/office/drawing/2014/main" id="{C3585864-D256-194D-B21F-4B7FD087D4F3}"/>
              </a:ext>
            </a:extLst>
          </p:cNvPr>
          <p:cNvGraphicFramePr>
            <a:graphicFrameLocks noGrp="1"/>
          </p:cNvGraphicFramePr>
          <p:nvPr/>
        </p:nvGraphicFramePr>
        <p:xfrm>
          <a:off x="5941848" y="5730740"/>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1" name="TextBox 30"/>
          <p:cNvSpPr txBox="1"/>
          <p:nvPr/>
        </p:nvSpPr>
        <p:spPr>
          <a:xfrm>
            <a:off x="343846" y="4230106"/>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Statement</a:t>
            </a:r>
          </a:p>
        </p:txBody>
      </p:sp>
      <p:sp>
        <p:nvSpPr>
          <p:cNvPr id="32" name="TextBox 31"/>
          <p:cNvSpPr txBox="1"/>
          <p:nvPr/>
        </p:nvSpPr>
        <p:spPr>
          <a:xfrm>
            <a:off x="332913" y="4815843"/>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Question</a:t>
            </a:r>
          </a:p>
        </p:txBody>
      </p:sp>
      <p:sp>
        <p:nvSpPr>
          <p:cNvPr id="5" name="Rounded Rectangular Callout 4"/>
          <p:cNvSpPr/>
          <p:nvPr/>
        </p:nvSpPr>
        <p:spPr>
          <a:xfrm>
            <a:off x="7861473" y="1995934"/>
            <a:ext cx="3986681" cy="2785983"/>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aphicFrame>
        <p:nvGraphicFramePr>
          <p:cNvPr id="29" name="Table 28">
            <a:extLst>
              <a:ext uri="{FF2B5EF4-FFF2-40B4-BE49-F238E27FC236}">
                <a16:creationId xmlns:a16="http://schemas.microsoft.com/office/drawing/2014/main" id="{52826FF5-474C-4C0A-8649-55BB68444750}"/>
              </a:ext>
            </a:extLst>
          </p:cNvPr>
          <p:cNvGraphicFramePr>
            <a:graphicFrameLocks noGrp="1"/>
          </p:cNvGraphicFramePr>
          <p:nvPr/>
        </p:nvGraphicFramePr>
        <p:xfrm>
          <a:off x="2465136" y="2533141"/>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graphicFrame>
        <p:nvGraphicFramePr>
          <p:cNvPr id="30" name="Table 29">
            <a:extLst>
              <a:ext uri="{FF2B5EF4-FFF2-40B4-BE49-F238E27FC236}">
                <a16:creationId xmlns:a16="http://schemas.microsoft.com/office/drawing/2014/main" id="{2C0D36A0-D8A7-4129-B389-5AB25B4FA087}"/>
              </a:ext>
            </a:extLst>
          </p:cNvPr>
          <p:cNvGraphicFramePr>
            <a:graphicFrameLocks noGrp="1"/>
          </p:cNvGraphicFramePr>
          <p:nvPr/>
        </p:nvGraphicFramePr>
        <p:xfrm>
          <a:off x="2465135" y="3080032"/>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6" name="TextBox 5"/>
          <p:cNvSpPr txBox="1"/>
          <p:nvPr/>
        </p:nvSpPr>
        <p:spPr>
          <a:xfrm>
            <a:off x="4557152" y="5561605"/>
            <a:ext cx="13495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a:r>
            <a:endParaRPr kumimoji="0" lang="en-GB"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87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9" grpId="0"/>
      <p:bldP spid="2" grpId="0" animBg="1"/>
      <p:bldP spid="19" grpId="0" animBg="1"/>
      <p:bldP spid="31" grpId="0" animBg="1"/>
      <p:bldP spid="32"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40661"/>
            <a:ext cx="6457246" cy="923331"/>
          </a:xfrm>
          <a:prstGeom prst="rect">
            <a:avLst/>
          </a:prstGeom>
        </p:spPr>
      </p:pic>
      <p:sp>
        <p:nvSpPr>
          <p:cNvPr id="15" name="Title 14">
            <a:extLst>
              <a:ext uri="{FF2B5EF4-FFF2-40B4-BE49-F238E27FC236}">
                <a16:creationId xmlns:a16="http://schemas.microsoft.com/office/drawing/2014/main" id="{A40CFC26-7B37-D943-8643-0C18D862E83D}"/>
              </a:ext>
            </a:extLst>
          </p:cNvPr>
          <p:cNvSpPr>
            <a:spLocks noGrp="1"/>
          </p:cNvSpPr>
          <p:nvPr>
            <p:ph type="title"/>
          </p:nvPr>
        </p:nvSpPr>
        <p:spPr>
          <a:xfrm>
            <a:off x="290968" y="72286"/>
            <a:ext cx="4340743" cy="1091706"/>
          </a:xfrm>
        </p:spPr>
        <p:txBody>
          <a:bodyPr>
            <a:normAutofit/>
          </a:bodyPr>
          <a:lstStyle/>
          <a:p>
            <a:r>
              <a:rPr lang="en-GB" sz="3600" b="1" kern="0" dirty="0">
                <a:solidFill>
                  <a:srgbClr val="FFFFFF"/>
                </a:solidFill>
                <a:latin typeface="Century Gothic"/>
                <a:sym typeface="Century Gothic"/>
              </a:rPr>
              <a:t>Questions with </a:t>
            </a:r>
            <a:r>
              <a:rPr lang="en-GB" sz="3600" b="1" i="1" kern="0" dirty="0" err="1">
                <a:solidFill>
                  <a:srgbClr val="FFFFFF"/>
                </a:solidFill>
                <a:latin typeface="Century Gothic"/>
                <a:sym typeface="Century Gothic"/>
              </a:rPr>
              <a:t>où</a:t>
            </a:r>
            <a:r>
              <a:rPr lang="en-GB" sz="3600" b="1" i="1" kern="0" dirty="0">
                <a:solidFill>
                  <a:srgbClr val="FFFFFF"/>
                </a:solidFill>
                <a:latin typeface="Century Gothic"/>
                <a:sym typeface="Century Gothic"/>
              </a:rPr>
              <a:t> </a:t>
            </a:r>
            <a:endParaRPr lang="en-US" sz="3600" dirty="0"/>
          </a:p>
        </p:txBody>
      </p:sp>
      <p:sp>
        <p:nvSpPr>
          <p:cNvPr id="4" name="Rectangle 3"/>
          <p:cNvSpPr/>
          <p:nvPr/>
        </p:nvSpPr>
        <p:spPr>
          <a:xfrm>
            <a:off x="290969" y="1224972"/>
            <a:ext cx="1180643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Remember, in French we use intonation to form questions. </a:t>
            </a:r>
          </a:p>
        </p:txBody>
      </p:sp>
      <p:sp>
        <p:nvSpPr>
          <p:cNvPr id="5" name="TextBox 4"/>
          <p:cNvSpPr txBox="1"/>
          <p:nvPr/>
        </p:nvSpPr>
        <p:spPr>
          <a:xfrm>
            <a:off x="290970" y="1815320"/>
            <a:ext cx="6166276"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u as un animal ?</a:t>
            </a:r>
          </a:p>
        </p:txBody>
      </p:sp>
      <p:sp>
        <p:nvSpPr>
          <p:cNvPr id="6" name="TextBox 5"/>
          <p:cNvSpPr txBox="1"/>
          <p:nvPr/>
        </p:nvSpPr>
        <p:spPr>
          <a:xfrm>
            <a:off x="6333065" y="1943880"/>
            <a:ext cx="572432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Do you have a pet?</a:t>
            </a:r>
          </a:p>
        </p:txBody>
      </p:sp>
      <p:sp>
        <p:nvSpPr>
          <p:cNvPr id="7" name="TextBox 6"/>
          <p:cNvSpPr txBox="1"/>
          <p:nvPr/>
        </p:nvSpPr>
        <p:spPr>
          <a:xfrm>
            <a:off x="132347" y="3891336"/>
            <a:ext cx="4499364" cy="92333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a:t>
            </a: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vais</a:t>
            </a:r>
            <a:r>
              <a:rPr kumimoji="0" lang="en-GB" sz="5400" b="1" i="1"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a:t>
            </a:r>
            <a:r>
              <a:rPr kumimoji="0" lang="en-GB" sz="5400" b="1" i="1" u="none" strike="noStrike" kern="0" cap="none" spc="0" normalizeH="0" baseline="0" noProof="0" dirty="0" err="1">
                <a:ln>
                  <a:noFill/>
                </a:ln>
                <a:solidFill>
                  <a:srgbClr val="4472C4">
                    <a:lumMod val="50000"/>
                  </a:srgbClr>
                </a:solidFill>
                <a:effectLst/>
                <a:uLnTx/>
                <a:uFillTx/>
                <a:latin typeface="Century Gothic"/>
                <a:ea typeface="+mn-ea"/>
                <a:cs typeface="Arial"/>
                <a:sym typeface="Century Gothic"/>
              </a:rPr>
              <a:t>où</a:t>
            </a:r>
            <a:r>
              <a:rPr kumimoji="0" lang="en-GB" sz="54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p>
        </p:txBody>
      </p:sp>
      <p:sp>
        <p:nvSpPr>
          <p:cNvPr id="8" name="TextBox 7"/>
          <p:cNvSpPr txBox="1"/>
          <p:nvPr/>
        </p:nvSpPr>
        <p:spPr>
          <a:xfrm>
            <a:off x="5103273" y="4842351"/>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Wher</a:t>
            </a:r>
            <a:r>
              <a:rPr kumimoji="0" lang="en-GB" sz="44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e</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are you going?</a:t>
            </a:r>
          </a:p>
        </p:txBody>
      </p:sp>
      <p:sp>
        <p:nvSpPr>
          <p:cNvPr id="9" name="TextBox 8"/>
          <p:cNvSpPr txBox="1"/>
          <p:nvPr/>
        </p:nvSpPr>
        <p:spPr>
          <a:xfrm>
            <a:off x="553436" y="2643921"/>
            <a:ext cx="551716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Literally: You have an animal?</a:t>
            </a:r>
          </a:p>
        </p:txBody>
      </p:sp>
      <p:sp>
        <p:nvSpPr>
          <p:cNvPr id="10" name="Rectangle 9"/>
          <p:cNvSpPr/>
          <p:nvPr/>
        </p:nvSpPr>
        <p:spPr>
          <a:xfrm>
            <a:off x="744107" y="4727484"/>
            <a:ext cx="3887604" cy="92333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Tu</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vas </a:t>
            </a:r>
            <a:r>
              <a:rPr kumimoji="0" lang="en-GB" sz="5400" b="1" i="1" u="none" strike="noStrike" kern="0" cap="none" spc="0" normalizeH="0" baseline="0" noProof="0" dirty="0" err="1">
                <a:ln>
                  <a:noFill/>
                </a:ln>
                <a:solidFill>
                  <a:srgbClr val="4472C4">
                    <a:lumMod val="50000"/>
                  </a:srgbClr>
                </a:solidFill>
                <a:effectLst/>
                <a:uLnTx/>
                <a:uFillTx/>
                <a:latin typeface="Century Gothic"/>
                <a:ea typeface="+mn-ea"/>
                <a:cs typeface="Arial"/>
                <a:sym typeface="Century Gothic"/>
              </a:rPr>
              <a:t>où</a:t>
            </a:r>
            <a:r>
              <a:rPr kumimoji="0" lang="en-GB" sz="54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a:t>
            </a:r>
            <a:endPar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1" name="TextBox 10"/>
          <p:cNvSpPr txBox="1"/>
          <p:nvPr/>
        </p:nvSpPr>
        <p:spPr>
          <a:xfrm>
            <a:off x="6239595" y="2633218"/>
            <a:ext cx="591126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Arial"/>
                <a:sym typeface="Arial"/>
              </a:rPr>
              <a:t>“Do” is not used in French!</a:t>
            </a:r>
          </a:p>
        </p:txBody>
      </p:sp>
      <p:sp>
        <p:nvSpPr>
          <p:cNvPr id="12" name="Rectangle 11"/>
          <p:cNvSpPr/>
          <p:nvPr/>
        </p:nvSpPr>
        <p:spPr>
          <a:xfrm>
            <a:off x="271098" y="5703453"/>
            <a:ext cx="1182630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question word</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goes to the </a:t>
            </a:r>
            <a:r>
              <a:rPr kumimoji="0" lang="en-GB" sz="3200" b="1" i="1"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end</a:t>
            </a: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of the French sentence.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p:cNvSpPr txBox="1"/>
          <p:nvPr/>
        </p:nvSpPr>
        <p:spPr>
          <a:xfrm>
            <a:off x="5103273" y="4045225"/>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Where</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am I going?</a:t>
            </a:r>
          </a:p>
        </p:txBody>
      </p:sp>
      <p:sp>
        <p:nvSpPr>
          <p:cNvPr id="14" name="Rectangle 13"/>
          <p:cNvSpPr/>
          <p:nvPr/>
        </p:nvSpPr>
        <p:spPr>
          <a:xfrm>
            <a:off x="1797155" y="3342024"/>
            <a:ext cx="9320180"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 can add the question word</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1" u="none" strike="noStrike" kern="0" cap="none" spc="0" normalizeH="0" baseline="0" noProof="0" dirty="0" err="1">
                <a:ln>
                  <a:noFill/>
                </a:ln>
                <a:solidFill>
                  <a:srgbClr val="4472C4">
                    <a:lumMod val="50000"/>
                  </a:srgbClr>
                </a:solidFill>
                <a:effectLst/>
                <a:uLnTx/>
                <a:uFillTx/>
                <a:latin typeface="Century Gothic"/>
                <a:ea typeface="+mn-ea"/>
                <a:cs typeface="Arial"/>
                <a:sym typeface="Century Gothic"/>
              </a:rPr>
              <a:t>où</a:t>
            </a: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 – where?</a:t>
            </a:r>
            <a:endParaRPr kumimoji="0" lang="en-GB" sz="3200" b="1"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32290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animBg="1"/>
      <p:bldP spid="12" grpId="0"/>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252651" y="6113417"/>
            <a:ext cx="9039498" cy="100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Title 2">
            <a:extLst>
              <a:ext uri="{FF2B5EF4-FFF2-40B4-BE49-F238E27FC236}">
                <a16:creationId xmlns:a16="http://schemas.microsoft.com/office/drawing/2014/main" id="{C0BE15CD-8078-7442-B132-DAE9B6CE10F7}"/>
              </a:ext>
            </a:extLst>
          </p:cNvPr>
          <p:cNvSpPr>
            <a:spLocks noGrp="1"/>
          </p:cNvSpPr>
          <p:nvPr>
            <p:ph type="title"/>
          </p:nvPr>
        </p:nvSpPr>
        <p:spPr>
          <a:xfrm>
            <a:off x="185383" y="1796722"/>
            <a:ext cx="5022048" cy="1325563"/>
          </a:xfrm>
        </p:spPr>
        <p:txBody>
          <a:bodyPr>
            <a:normAutofit/>
          </a:bodyPr>
          <a:lstStyle/>
          <a:p>
            <a:r>
              <a:rPr lang="en-GB" sz="4000" b="1" dirty="0">
                <a:solidFill>
                  <a:prstClr val="white"/>
                </a:solidFill>
              </a:rPr>
              <a:t>Introducing verbs</a:t>
            </a:r>
            <a:endParaRPr lang="en-US" sz="4000" dirty="0"/>
          </a:p>
        </p:txBody>
      </p:sp>
    </p:spTree>
    <p:extLst>
      <p:ext uri="{BB962C8B-B14F-4D97-AF65-F5344CB8AC3E}">
        <p14:creationId xmlns:p14="http://schemas.microsoft.com/office/powerpoint/2010/main" val="1630047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686378" y="1034331"/>
            <a:ext cx="10515600" cy="28527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6000"/>
              <a:buNone/>
            </a:pPr>
            <a:r>
              <a:rPr lang="en-GB" sz="11500" b="1" dirty="0" err="1">
                <a:solidFill>
                  <a:schemeClr val="accent1">
                    <a:lumMod val="50000"/>
                  </a:schemeClr>
                </a:solidFill>
              </a:rPr>
              <a:t>aller</a:t>
            </a:r>
            <a:endParaRPr sz="11500" dirty="0">
              <a:solidFill>
                <a:schemeClr val="accent1">
                  <a:lumMod val="50000"/>
                </a:schemeClr>
              </a:solidFill>
            </a:endParaRPr>
          </a:p>
        </p:txBody>
      </p:sp>
      <p:sp>
        <p:nvSpPr>
          <p:cNvPr id="46" name="Google Shape;46;p10"/>
          <p:cNvSpPr txBox="1"/>
          <p:nvPr/>
        </p:nvSpPr>
        <p:spPr>
          <a:xfrm>
            <a:off x="1284280" y="3554559"/>
            <a:ext cx="9144000" cy="1655762"/>
          </a:xfrm>
          <a:prstGeom prst="rect">
            <a:avLst/>
          </a:prstGeom>
          <a:noFill/>
          <a:ln>
            <a:noFill/>
          </a:ln>
        </p:spPr>
        <p:txBody>
          <a:bodyPr spcFirstLastPara="1" wrap="square" lIns="91425" tIns="45700" rIns="91425" bIns="45700" anchor="t" anchorCtr="0">
            <a:noAutofit/>
          </a:bodyPr>
          <a:lstStyle/>
          <a:p>
            <a:pPr marL="457200" marR="0" lvl="0" indent="-228600" algn="ctr" defTabSz="914400" rtl="0" eaLnBrk="1" fontAlgn="auto" latinLnBrk="0" hangingPunct="1">
              <a:lnSpc>
                <a:spcPct val="90000"/>
              </a:lnSpc>
              <a:spcBef>
                <a:spcPts val="1000"/>
              </a:spcBef>
              <a:spcAft>
                <a:spcPts val="0"/>
              </a:spcAft>
              <a:buClr>
                <a:srgbClr val="1F3864"/>
              </a:buClr>
              <a:buSzPts val="2400"/>
              <a:buFont typeface="Arial"/>
              <a:buNone/>
              <a:tabLst/>
              <a:defRPr/>
            </a:pPr>
            <a:r>
              <a:rPr kumimoji="0" lang="en-GB" sz="3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to go </a:t>
            </a:r>
            <a:r>
              <a:rPr kumimoji="0" lang="en-GB" sz="30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going ]</a:t>
            </a:r>
            <a:endParaRPr kumimoji="0" sz="3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41138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2" y="255792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to go | going]</a:t>
            </a:r>
          </a:p>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67733" y="333406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5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va</a:t>
            </a:r>
            <a:endPar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goes | is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FA3D465B-8CAE-6A4E-98F6-86EBF9509C87}"/>
              </a:ext>
            </a:extLst>
          </p:cNvPr>
          <p:cNvSpPr>
            <a:spLocks noGrp="1"/>
          </p:cNvSpPr>
          <p:nvPr>
            <p:ph type="title"/>
          </p:nvPr>
        </p:nvSpPr>
        <p:spPr>
          <a:xfrm>
            <a:off x="3704167" y="967334"/>
            <a:ext cx="4648200" cy="1530078"/>
          </a:xfrm>
        </p:spPr>
        <p:txBody>
          <a:bodyPr>
            <a:noAutofit/>
          </a:bodyPr>
          <a:lstStyle/>
          <a:p>
            <a:pPr algn="ctr"/>
            <a:r>
              <a:rPr lang="en-GB" sz="11500" b="1" dirty="0" err="1">
                <a:solidFill>
                  <a:srgbClr val="5B9BD5">
                    <a:lumMod val="50000"/>
                  </a:srgbClr>
                </a:solidFill>
                <a:cs typeface="Arial"/>
                <a:sym typeface="Arial"/>
              </a:rPr>
              <a:t>aller</a:t>
            </a:r>
            <a:endParaRPr lang="en-US" sz="11500" dirty="0"/>
          </a:p>
        </p:txBody>
      </p:sp>
    </p:spTree>
    <p:extLst>
      <p:ext uri="{BB962C8B-B14F-4D97-AF65-F5344CB8AC3E}">
        <p14:creationId xmlns:p14="http://schemas.microsoft.com/office/powerpoint/2010/main" val="190709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2" descr="question mark action button"/>
          <p:cNvSpPr/>
          <p:nvPr/>
        </p:nvSpPr>
        <p:spPr>
          <a:xfrm>
            <a:off x="2495652" y="222788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3" name="Google Shape;63;p12"/>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aller</a:t>
            </a:r>
            <a:br>
              <a:rPr lang="en-GB" sz="8640" b="1" dirty="0">
                <a:solidFill>
                  <a:srgbClr val="1E4E79"/>
                </a:solidFill>
              </a:rPr>
            </a:br>
            <a:endParaRPr sz="3959" dirty="0"/>
          </a:p>
        </p:txBody>
      </p:sp>
      <p:sp>
        <p:nvSpPr>
          <p:cNvPr id="64" name="Google Shape;64;p12"/>
          <p:cNvSpPr txBox="1"/>
          <p:nvPr/>
        </p:nvSpPr>
        <p:spPr>
          <a:xfrm>
            <a:off x="3167776" y="2390958"/>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58325"/>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3167776" y="5220373"/>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329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va</a:t>
            </a:r>
            <a:endParaRPr sz="11500" dirty="0"/>
          </a:p>
        </p:txBody>
      </p:sp>
      <p:sp>
        <p:nvSpPr>
          <p:cNvPr id="74" name="Google Shape;74;p13"/>
          <p:cNvSpPr txBox="1"/>
          <p:nvPr/>
        </p:nvSpPr>
        <p:spPr>
          <a:xfrm>
            <a:off x="0" y="2422083"/>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2174807" y="4039432"/>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va</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780632" y="5039817"/>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924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aller</a:t>
            </a:r>
            <a:br>
              <a:rPr lang="en-GB" sz="8640" b="1" dirty="0">
                <a:solidFill>
                  <a:srgbClr val="1E4E79"/>
                </a:solidFill>
              </a:rPr>
            </a:b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aller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2940915"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817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2495652" y="24384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va</a:t>
            </a:r>
            <a:endParaRPr sz="11500" dirty="0"/>
          </a:p>
        </p:txBody>
      </p:sp>
      <p:sp>
        <p:nvSpPr>
          <p:cNvPr id="93" name="Google Shape;93;p15"/>
          <p:cNvSpPr txBox="1"/>
          <p:nvPr/>
        </p:nvSpPr>
        <p:spPr>
          <a:xfrm>
            <a:off x="3176088" y="2438416"/>
            <a:ext cx="583982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p:cNvSpPr/>
          <p:nvPr/>
        </p:nvSpPr>
        <p:spPr>
          <a:xfrm>
            <a:off x="2495652" y="5252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2593327" y="4080570"/>
            <a:ext cx="718956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4658112" y="408056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va</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3314029" y="5252788"/>
            <a:ext cx="6711120" cy="107721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373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descr="question mark action button"/>
          <p:cNvSpPr/>
          <p:nvPr/>
        </p:nvSpPr>
        <p:spPr>
          <a:xfrm>
            <a:off x="2495652" y="277659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aller</a:t>
            </a:r>
            <a:endParaRPr sz="11500" dirty="0"/>
          </a:p>
        </p:txBody>
      </p:sp>
      <p:sp>
        <p:nvSpPr>
          <p:cNvPr id="105" name="Google Shape;105;p16"/>
          <p:cNvSpPr txBox="1"/>
          <p:nvPr/>
        </p:nvSpPr>
        <p:spPr>
          <a:xfrm>
            <a:off x="3284700" y="2700083"/>
            <a:ext cx="570681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6" name="Google Shape;106;p16" descr="question mark action button"/>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5551996" y="3991216"/>
            <a:ext cx="237116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aller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3324405" y="5053046"/>
            <a:ext cx="6072580"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354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2549" y="4545874"/>
            <a:ext cx="8129451" cy="256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Practising in language analysis</a:t>
            </a:r>
          </a:p>
        </p:txBody>
      </p:sp>
      <p:sp>
        <p:nvSpPr>
          <p:cNvPr id="41" name="TextBox 40"/>
          <p:cNvSpPr txBox="1"/>
          <p:nvPr/>
        </p:nvSpPr>
        <p:spPr>
          <a:xfrm>
            <a:off x="7158446" y="6494075"/>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 / UKLO</a:t>
            </a:r>
          </a:p>
        </p:txBody>
      </p:sp>
      <p:grpSp>
        <p:nvGrpSpPr>
          <p:cNvPr id="7" name="Group 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12" name="Isosceles Triangle 11"/>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9" name="Isosceles Triangle 8"/>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4" name="TextBox 13"/>
          <p:cNvSpPr txBox="1"/>
          <p:nvPr/>
        </p:nvSpPr>
        <p:spPr>
          <a:xfrm>
            <a:off x="395111" y="2105561"/>
            <a:ext cx="68862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r>
              <a:rPr kumimoji="0" lang="en-GB" sz="40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rd</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person singular</a:t>
            </a:r>
          </a:p>
        </p:txBody>
      </p:sp>
      <p:sp>
        <p:nvSpPr>
          <p:cNvPr id="15" name="Title 3"/>
          <p:cNvSpPr txBox="1">
            <a:spLocks/>
          </p:cNvSpPr>
          <p:nvPr/>
        </p:nvSpPr>
        <p:spPr>
          <a:xfrm>
            <a:off x="395111" y="2737679"/>
            <a:ext cx="5320595" cy="1311807"/>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Explanation and activity</a:t>
            </a:r>
            <a:endParaRPr kumimoji="0" lang="en-GB" sz="3200" b="0" i="1"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28950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4224" y="338225"/>
            <a:ext cx="5368070" cy="707849"/>
          </a:xfrm>
        </p:spPr>
        <p:txBody>
          <a:bodyPr>
            <a:normAutofit/>
          </a:bodyPr>
          <a:lstStyle/>
          <a:p>
            <a:r>
              <a:rPr lang="en-GB" sz="3600" b="1" dirty="0" err="1">
                <a:solidFill>
                  <a:schemeClr val="bg1"/>
                </a:solidFill>
              </a:rPr>
              <a:t>Ist</a:t>
            </a:r>
            <a:r>
              <a:rPr lang="en-GB" sz="3600" b="1" dirty="0">
                <a:solidFill>
                  <a:schemeClr val="bg1"/>
                </a:solidFill>
              </a:rPr>
              <a:t> das </a:t>
            </a:r>
            <a:r>
              <a:rPr lang="en-GB" sz="3600" b="1" dirty="0" err="1">
                <a:solidFill>
                  <a:schemeClr val="bg1"/>
                </a:solidFill>
              </a:rPr>
              <a:t>eine</a:t>
            </a:r>
            <a:r>
              <a:rPr lang="en-GB" sz="3600" b="1" dirty="0">
                <a:solidFill>
                  <a:schemeClr val="bg1"/>
                </a:solidFill>
              </a:rPr>
              <a:t> </a:t>
            </a:r>
            <a:r>
              <a:rPr lang="en-GB" sz="3600" b="1" dirty="0" err="1">
                <a:solidFill>
                  <a:schemeClr val="bg1"/>
                </a:solidFill>
              </a:rPr>
              <a:t>Frage</a:t>
            </a:r>
            <a:r>
              <a:rPr lang="en-GB" sz="3600" b="1" dirty="0">
                <a:solidFill>
                  <a:schemeClr val="bg1"/>
                </a:solidFill>
              </a:rPr>
              <a:t>?</a:t>
            </a: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722148" y="291230"/>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445477" y="1312985"/>
            <a:ext cx="114464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Frau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is texting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to plan the shopping.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 is confused as there is no punctuation!</a:t>
            </a:r>
          </a:p>
        </p:txBody>
      </p:sp>
      <p:pic>
        <p:nvPicPr>
          <p:cNvPr id="39" name="Picture 38">
            <a:extLst>
              <a:ext uri="{FF2B5EF4-FFF2-40B4-BE49-F238E27FC236}">
                <a16:creationId xmlns:a16="http://schemas.microsoft.com/office/drawing/2014/main" id="{5F094FFE-9FAB-4E61-B008-6D745DB14A9A}"/>
              </a:ext>
            </a:extLst>
          </p:cNvPr>
          <p:cNvPicPr>
            <a:picLocks noChangeAspect="1"/>
          </p:cNvPicPr>
          <p:nvPr/>
        </p:nvPicPr>
        <p:blipFill>
          <a:blip r:embed="rId4"/>
          <a:stretch>
            <a:fillRect/>
          </a:stretch>
        </p:blipFill>
        <p:spPr>
          <a:xfrm>
            <a:off x="2516344" y="3905406"/>
            <a:ext cx="1755067" cy="2221932"/>
          </a:xfrm>
          <a:prstGeom prst="rect">
            <a:avLst/>
          </a:prstGeom>
        </p:spPr>
      </p:pic>
      <p:pic>
        <p:nvPicPr>
          <p:cNvPr id="5" name="Picture 4">
            <a:extLst>
              <a:ext uri="{FF2B5EF4-FFF2-40B4-BE49-F238E27FC236}">
                <a16:creationId xmlns:a16="http://schemas.microsoft.com/office/drawing/2014/main" id="{69EFE1DF-E138-4C62-BEF9-AA10315758ED}"/>
              </a:ext>
            </a:extLst>
          </p:cNvPr>
          <p:cNvPicPr>
            <a:picLocks noChangeAspect="1"/>
          </p:cNvPicPr>
          <p:nvPr/>
        </p:nvPicPr>
        <p:blipFill>
          <a:blip r:embed="rId5"/>
          <a:stretch>
            <a:fillRect/>
          </a:stretch>
        </p:blipFill>
        <p:spPr>
          <a:xfrm>
            <a:off x="726247" y="4007045"/>
            <a:ext cx="1645255" cy="2120293"/>
          </a:xfrm>
          <a:prstGeom prst="rect">
            <a:avLst/>
          </a:prstGeom>
        </p:spPr>
      </p:pic>
      <p:sp>
        <p:nvSpPr>
          <p:cNvPr id="8" name="TextBox 7">
            <a:extLst>
              <a:ext uri="{FF2B5EF4-FFF2-40B4-BE49-F238E27FC236}">
                <a16:creationId xmlns:a16="http://schemas.microsoft.com/office/drawing/2014/main" id="{D1255D2D-B63F-477D-8728-F86343D6D4A1}"/>
              </a:ext>
            </a:extLst>
          </p:cNvPr>
          <p:cNvSpPr txBox="1"/>
          <p:nvPr/>
        </p:nvSpPr>
        <p:spPr>
          <a:xfrm>
            <a:off x="445477" y="2315056"/>
            <a:ext cx="418412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Help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Write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questions and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statements.</a:t>
            </a:r>
          </a:p>
        </p:txBody>
      </p:sp>
      <p:grpSp>
        <p:nvGrpSpPr>
          <p:cNvPr id="111" name="Group 110">
            <a:extLst>
              <a:ext uri="{FF2B5EF4-FFF2-40B4-BE49-F238E27FC236}">
                <a16:creationId xmlns:a16="http://schemas.microsoft.com/office/drawing/2014/main" id="{2FEFC783-E291-40D4-BFFA-FD5F906D3B31}"/>
              </a:ext>
            </a:extLst>
          </p:cNvPr>
          <p:cNvGrpSpPr/>
          <p:nvPr/>
        </p:nvGrpSpPr>
        <p:grpSpPr>
          <a:xfrm>
            <a:off x="4719331" y="2191837"/>
            <a:ext cx="2314515" cy="4003200"/>
            <a:chOff x="4719331" y="2191837"/>
            <a:chExt cx="2314515" cy="4003200"/>
          </a:xfrm>
        </p:grpSpPr>
        <p:grpSp>
          <p:nvGrpSpPr>
            <p:cNvPr id="90" name="Group 89">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76" name="Group 7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77" name="Group 76">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79" name="Group 78">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81"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80" name="Oval 79">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78"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Cola __</a:t>
                </a:r>
              </a:p>
            </p:txBody>
          </p:sp>
        </p:grpSp>
        <p:sp>
          <p:nvSpPr>
            <p:cNvPr id="96"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8"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Fußball</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99" name="TextBox 98">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Hast du ein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Buch</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grpSp>
        <p:nvGrpSpPr>
          <p:cNvPr id="112" name="Group 111">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113" name="Group 11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118" name="Group 11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120" name="Group 11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122" name="Group 12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124"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Rectangle 124">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3" name="Oval 122">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19" name="TextBox 118">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Hast du ein Heft __</a:t>
                </a:r>
              </a:p>
            </p:txBody>
          </p:sp>
        </p:grpSp>
        <p:sp>
          <p:nvSpPr>
            <p:cNvPr id="114"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5"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Wasserflasche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117" name="TextBox 116">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Tisch __</a:t>
              </a:r>
            </a:p>
          </p:txBody>
        </p:sp>
      </p:grpSp>
      <p:grpSp>
        <p:nvGrpSpPr>
          <p:cNvPr id="126" name="Group 125">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127" name="Group 126">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132" name="Group 131">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134" name="Group 133">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136" name="Group 135">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138"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Rectangle 138">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7" name="Oval 136">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5"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33" name="TextBox 132">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7. Du hast ein Lied __</a:t>
                </a:r>
              </a:p>
            </p:txBody>
          </p:sp>
        </p:grpSp>
        <p:sp>
          <p:nvSpPr>
            <p:cNvPr id="128"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29"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30" name="TextBox 129">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8.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Film __</a:t>
              </a:r>
            </a:p>
          </p:txBody>
        </p:sp>
        <p:sp>
          <p:nvSpPr>
            <p:cNvPr id="131" name="TextBox 130">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9.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Frage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spTree>
    <p:extLst>
      <p:ext uri="{BB962C8B-B14F-4D97-AF65-F5344CB8AC3E}">
        <p14:creationId xmlns:p14="http://schemas.microsoft.com/office/powerpoint/2010/main" val="1145071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160217" cy="869950"/>
          </a:xfrm>
          <a:prstGeom prst="rect">
            <a:avLst/>
          </a:prstGeom>
        </p:spPr>
      </p:pic>
      <p:sp>
        <p:nvSpPr>
          <p:cNvPr id="2" name="Title 1">
            <a:extLst>
              <a:ext uri="{FF2B5EF4-FFF2-40B4-BE49-F238E27FC236}">
                <a16:creationId xmlns:a16="http://schemas.microsoft.com/office/drawing/2014/main" id="{2DE923D2-E2BF-7B4A-A6E7-8E16471BD2FA}"/>
              </a:ext>
            </a:extLst>
          </p:cNvPr>
          <p:cNvSpPr>
            <a:spLocks noGrp="1"/>
          </p:cNvSpPr>
          <p:nvPr>
            <p:ph type="title"/>
          </p:nvPr>
        </p:nvSpPr>
        <p:spPr>
          <a:xfrm>
            <a:off x="5045" y="22281"/>
            <a:ext cx="10515600" cy="1325563"/>
          </a:xfrm>
        </p:spPr>
        <p:txBody>
          <a:bodyPr>
            <a:normAutofit/>
          </a:bodyPr>
          <a:lstStyle/>
          <a:p>
            <a:r>
              <a:rPr lang="en-GB" sz="3100" b="1" dirty="0">
                <a:solidFill>
                  <a:prstClr val="white"/>
                </a:solidFill>
              </a:rPr>
              <a:t>Dictionary verb Vs he/she form</a:t>
            </a:r>
            <a:endParaRPr lang="en-US" sz="3100" dirty="0"/>
          </a:p>
        </p:txBody>
      </p:sp>
      <p:sp>
        <p:nvSpPr>
          <p:cNvPr id="3" name="Content Placeholder 2"/>
          <p:cNvSpPr>
            <a:spLocks noGrp="1"/>
          </p:cNvSpPr>
          <p:nvPr>
            <p:ph idx="4294967295"/>
          </p:nvPr>
        </p:nvSpPr>
        <p:spPr>
          <a:xfrm>
            <a:off x="0" y="1409700"/>
            <a:ext cx="10864850" cy="1235075"/>
          </a:xfrm>
        </p:spPr>
        <p:txBody>
          <a:bodyPr>
            <a:normAutofit/>
          </a:bodyPr>
          <a:lstStyle/>
          <a:p>
            <a:pPr marL="0" indent="0">
              <a:buNone/>
            </a:pPr>
            <a:r>
              <a:rPr lang="en-GB" dirty="0"/>
              <a:t>Only the infinitive form of a verb appears in the dictionary.</a:t>
            </a:r>
          </a:p>
          <a:p>
            <a:pPr marL="0" indent="0">
              <a:buNone/>
            </a:pPr>
            <a:r>
              <a:rPr lang="en-GB" dirty="0"/>
              <a:t>e.g. 	</a:t>
            </a:r>
            <a:r>
              <a:rPr lang="en-GB" dirty="0" err="1"/>
              <a:t>wohnen</a:t>
            </a:r>
            <a:r>
              <a:rPr lang="en-GB" dirty="0"/>
              <a:t> (</a:t>
            </a:r>
            <a:r>
              <a:rPr lang="en-GB" i="1" dirty="0"/>
              <a:t>to live / living</a:t>
            </a:r>
            <a:r>
              <a:rPr lang="en-GB" dirty="0"/>
              <a:t>), </a:t>
            </a:r>
            <a:r>
              <a:rPr lang="en-GB" dirty="0" err="1"/>
              <a:t>lernen</a:t>
            </a:r>
            <a:r>
              <a:rPr lang="en-GB" dirty="0"/>
              <a:t> (</a:t>
            </a:r>
            <a:r>
              <a:rPr lang="en-GB" i="1" dirty="0"/>
              <a:t>to learn / learning</a:t>
            </a:r>
            <a:r>
              <a:rPr lang="en-GB" dirty="0"/>
              <a:t>)</a:t>
            </a:r>
          </a:p>
          <a:p>
            <a:pPr marL="0" indent="0">
              <a:buNone/>
            </a:pPr>
            <a:endParaRPr lang="en-GB" dirty="0">
              <a:solidFill>
                <a:srgbClr val="DAA520"/>
              </a:solidFill>
            </a:endParaRPr>
          </a:p>
        </p:txBody>
      </p:sp>
      <p:sp>
        <p:nvSpPr>
          <p:cNvPr id="29" name="Content Placeholder 2">
            <a:extLst>
              <a:ext uri="{FF2B5EF4-FFF2-40B4-BE49-F238E27FC236}">
                <a16:creationId xmlns:a16="http://schemas.microsoft.com/office/drawing/2014/main" id="{4B10724D-6A27-2A4A-BD42-6F06B0351199}"/>
              </a:ext>
            </a:extLst>
          </p:cNvPr>
          <p:cNvSpPr txBox="1">
            <a:spLocks/>
          </p:cNvSpPr>
          <p:nvPr/>
        </p:nvSpPr>
        <p:spPr>
          <a:xfrm>
            <a:off x="365796" y="2768423"/>
            <a:ext cx="11313051" cy="1067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what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he/she does </a:t>
            </a:r>
            <a:r>
              <a:rPr kumimoji="0" lang="en-GB" sz="28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doing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sie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change the ending from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to </a:t>
            </a:r>
            <a:r>
              <a:rPr kumimoji="0" lang="en-GB" sz="2800" b="1" i="0" u="none" strike="noStrike" kern="1200" cap="none" spc="0" normalizeH="0" baseline="0" noProof="0" dirty="0">
                <a:ln>
                  <a:noFill/>
                </a:ln>
                <a:solidFill>
                  <a:srgbClr val="FF3300"/>
                </a:solidFill>
                <a:effectLst/>
                <a:uLnTx/>
                <a:uFillTx/>
                <a:latin typeface="Century Gothic" panose="020B0502020202020204" pitchFamily="34" charset="0"/>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0" name="Content Placeholder 2">
            <a:extLst>
              <a:ext uri="{FF2B5EF4-FFF2-40B4-BE49-F238E27FC236}">
                <a16:creationId xmlns:a16="http://schemas.microsoft.com/office/drawing/2014/main" id="{B3E77626-7757-364E-822B-175523BAE4D5}"/>
              </a:ext>
            </a:extLst>
          </p:cNvPr>
          <p:cNvSpPr txBox="1">
            <a:spLocks/>
          </p:cNvSpPr>
          <p:nvPr/>
        </p:nvSpPr>
        <p:spPr>
          <a:xfrm>
            <a:off x="361501" y="4125433"/>
            <a:ext cx="7582350" cy="19816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wohnen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wohn</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Berlin.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lives</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Berlin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living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Berlin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lernen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FF3300"/>
                </a:solidFill>
                <a:effectLst/>
                <a:uLnTx/>
                <a:uFillTx/>
                <a:latin typeface="Century Gothic" panose="020B0502020202020204" pitchFamily="34" charset="0"/>
                <a:ea typeface="+mn-ea"/>
                <a:cs typeface="+mn-cs"/>
              </a:rPr>
              <a:t>Sie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lern</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Gitarre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learns</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guitar / She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learning</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guitar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DED0D149-0692-439C-AD4B-993F5658C58A}"/>
              </a:ext>
            </a:extLst>
          </p:cNvPr>
          <p:cNvSpPr/>
          <p:nvPr/>
        </p:nvSpPr>
        <p:spPr>
          <a:xfrm>
            <a:off x="9362443" y="3959993"/>
            <a:ext cx="2316404" cy="1564590"/>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is only one present tense in German! </a:t>
            </a:r>
          </a:p>
        </p:txBody>
      </p:sp>
      <p:pic>
        <p:nvPicPr>
          <p:cNvPr id="4098" name="Picture 2" descr="Image result for attention sign on road">
            <a:extLst>
              <a:ext uri="{FF2B5EF4-FFF2-40B4-BE49-F238E27FC236}">
                <a16:creationId xmlns:a16="http://schemas.microsoft.com/office/drawing/2014/main" id="{2D56253E-342A-45E6-98C2-9B4AD22CE8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9153" y="3981258"/>
            <a:ext cx="1781894" cy="156459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82950A27-9A5D-442E-88A7-F7975618EAC1}"/>
              </a:ext>
            </a:extLst>
          </p:cNvPr>
          <p:cNvSpPr/>
          <p:nvPr/>
        </p:nvSpPr>
        <p:spPr>
          <a:xfrm>
            <a:off x="8109153" y="5529013"/>
            <a:ext cx="3569694" cy="539982"/>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many are there in English?</a:t>
            </a:r>
          </a:p>
        </p:txBody>
      </p:sp>
    </p:spTree>
    <p:extLst>
      <p:ext uri="{BB962C8B-B14F-4D97-AF65-F5344CB8AC3E}">
        <p14:creationId xmlns:p14="http://schemas.microsoft.com/office/powerpoint/2010/main" val="26673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9" grpId="0" build="p"/>
      <p:bldP spid="30" grpId="0" build="p"/>
      <p:bldP spid="23"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897BC4-E826-40C9-8C17-69CFBE6FF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857"/>
            <a:ext cx="6807200" cy="869950"/>
          </a:xfrm>
          <a:prstGeom prst="rect">
            <a:avLst/>
          </a:prstGeom>
        </p:spPr>
      </p:pic>
      <p:sp>
        <p:nvSpPr>
          <p:cNvPr id="29" name="Title 28">
            <a:extLst>
              <a:ext uri="{FF2B5EF4-FFF2-40B4-BE49-F238E27FC236}">
                <a16:creationId xmlns:a16="http://schemas.microsoft.com/office/drawing/2014/main" id="{49B449B6-88B2-D443-AAE4-E8822441CAFB}"/>
              </a:ext>
            </a:extLst>
          </p:cNvPr>
          <p:cNvSpPr>
            <a:spLocks noGrp="1"/>
          </p:cNvSpPr>
          <p:nvPr>
            <p:ph type="title"/>
          </p:nvPr>
        </p:nvSpPr>
        <p:spPr>
          <a:xfrm>
            <a:off x="0" y="117084"/>
            <a:ext cx="5867400" cy="755885"/>
          </a:xfrm>
        </p:spPr>
        <p:txBody>
          <a:bodyPr>
            <a:normAutofit/>
          </a:bodyPr>
          <a:lstStyle/>
          <a:p>
            <a:r>
              <a:rPr lang="en-GB" sz="2800" b="1" dirty="0" err="1">
                <a:solidFill>
                  <a:prstClr val="white"/>
                </a:solidFill>
              </a:rPr>
              <a:t>Hören</a:t>
            </a:r>
            <a:r>
              <a:rPr lang="en-GB" sz="2800" b="1" dirty="0">
                <a:solidFill>
                  <a:prstClr val="white"/>
                </a:solidFill>
              </a:rPr>
              <a:t>: </a:t>
            </a:r>
            <a:r>
              <a:rPr lang="en-GB" sz="2800" b="1" dirty="0" err="1">
                <a:solidFill>
                  <a:prstClr val="white"/>
                </a:solidFill>
              </a:rPr>
              <a:t>Infinitiv</a:t>
            </a:r>
            <a:r>
              <a:rPr lang="en-GB" sz="2800" b="1" dirty="0">
                <a:solidFill>
                  <a:prstClr val="white"/>
                </a:solidFill>
              </a:rPr>
              <a:t> </a:t>
            </a:r>
            <a:r>
              <a:rPr lang="en-GB" sz="2800" b="1" dirty="0" err="1">
                <a:solidFill>
                  <a:prstClr val="white"/>
                </a:solidFill>
              </a:rPr>
              <a:t>oder</a:t>
            </a:r>
            <a:r>
              <a:rPr lang="en-GB" sz="2800" b="1" dirty="0">
                <a:solidFill>
                  <a:prstClr val="white"/>
                </a:solidFill>
              </a:rPr>
              <a:t> </a:t>
            </a:r>
            <a:r>
              <a:rPr lang="en-GB" sz="2800" b="1" dirty="0" err="1">
                <a:solidFill>
                  <a:prstClr val="white"/>
                </a:solidFill>
              </a:rPr>
              <a:t>er</a:t>
            </a:r>
            <a:r>
              <a:rPr lang="en-GB" sz="2800" b="1" dirty="0">
                <a:solidFill>
                  <a:prstClr val="white"/>
                </a:solidFill>
              </a:rPr>
              <a:t>/</a:t>
            </a:r>
            <a:r>
              <a:rPr lang="en-GB" sz="2800" b="1" dirty="0" err="1">
                <a:solidFill>
                  <a:prstClr val="white"/>
                </a:solidFill>
              </a:rPr>
              <a:t>sie</a:t>
            </a:r>
            <a:r>
              <a:rPr lang="en-GB" sz="2800" b="1" dirty="0">
                <a:solidFill>
                  <a:prstClr val="white"/>
                </a:solidFill>
              </a:rPr>
              <a:t>?</a:t>
            </a:r>
            <a:endParaRPr lang="en-US" sz="2800" dirty="0"/>
          </a:p>
        </p:txBody>
      </p:sp>
      <p:graphicFrame>
        <p:nvGraphicFramePr>
          <p:cNvPr id="7" name="Table 6"/>
          <p:cNvGraphicFramePr>
            <a:graphicFrameLocks noGrp="1"/>
          </p:cNvGraphicFramePr>
          <p:nvPr/>
        </p:nvGraphicFramePr>
        <p:xfrm>
          <a:off x="2673441" y="1068282"/>
          <a:ext cx="6387918" cy="5281006"/>
        </p:xfrm>
        <a:graphic>
          <a:graphicData uri="http://schemas.openxmlformats.org/drawingml/2006/table">
            <a:tbl>
              <a:tblPr firstRow="1" bandRow="1">
                <a:tableStyleId>{5940675A-B579-460E-94D1-54222C63F5DA}</a:tableStyleId>
              </a:tblPr>
              <a:tblGrid>
                <a:gridCol w="3190397">
                  <a:extLst>
                    <a:ext uri="{9D8B030D-6E8A-4147-A177-3AD203B41FA5}">
                      <a16:colId xmlns:a16="http://schemas.microsoft.com/office/drawing/2014/main" val="20000"/>
                    </a:ext>
                  </a:extLst>
                </a:gridCol>
                <a:gridCol w="3197521">
                  <a:extLst>
                    <a:ext uri="{9D8B030D-6E8A-4147-A177-3AD203B41FA5}">
                      <a16:colId xmlns:a16="http://schemas.microsoft.com/office/drawing/2014/main" val="20001"/>
                    </a:ext>
                  </a:extLst>
                </a:gridCol>
              </a:tblGrid>
              <a:tr h="507876">
                <a:tc>
                  <a:txBody>
                    <a:bodyPr/>
                    <a:lstStyle/>
                    <a:p>
                      <a:pPr algn="ctr"/>
                      <a:r>
                        <a:rPr lang="en-GB" sz="2400" dirty="0" err="1">
                          <a:solidFill>
                            <a:srgbClr val="115076"/>
                          </a:solidFill>
                          <a:latin typeface="Century Gothic" panose="020B0502020202020204" pitchFamily="34" charset="0"/>
                        </a:rPr>
                        <a:t>Infinitiv</a:t>
                      </a:r>
                      <a:endParaRPr lang="en-GB" sz="24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/Sie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9"/>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2987212" y="701470"/>
            <a:ext cx="845558" cy="84555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34235" y="872969"/>
            <a:ext cx="1854248" cy="909103"/>
          </a:xfrm>
          <a:prstGeom prst="rect">
            <a:avLst/>
          </a:prstGeom>
        </p:spPr>
      </p:pic>
      <p:sp>
        <p:nvSpPr>
          <p:cNvPr id="10" name="Action Button: Custom 9">
            <a:hlinkClick r:id="" action="ppaction://noaction" highlightClick="1">
              <a:snd r:embed="rId6" name="1.1.wav"/>
            </a:hlinkClick>
          </p:cNvPr>
          <p:cNvSpPr/>
          <p:nvPr/>
        </p:nvSpPr>
        <p:spPr>
          <a:xfrm>
            <a:off x="2137892" y="1567015"/>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7" name="1.2.wav"/>
            </a:hlinkClick>
          </p:cNvPr>
          <p:cNvSpPr/>
          <p:nvPr/>
        </p:nvSpPr>
        <p:spPr>
          <a:xfrm>
            <a:off x="2132527" y="2061524"/>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1">
            <a:hlinkClick r:id="" action="ppaction://noaction" highlightClick="1">
              <a:snd r:embed="rId8" name="1.3.wav"/>
            </a:hlinkClick>
          </p:cNvPr>
          <p:cNvSpPr/>
          <p:nvPr/>
        </p:nvSpPr>
        <p:spPr>
          <a:xfrm>
            <a:off x="2132527" y="2535542"/>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2">
            <a:hlinkClick r:id="" action="ppaction://noaction" highlightClick="1">
              <a:snd r:embed="rId9" name="1.4.wav"/>
            </a:hlinkClick>
          </p:cNvPr>
          <p:cNvSpPr/>
          <p:nvPr/>
        </p:nvSpPr>
        <p:spPr>
          <a:xfrm>
            <a:off x="2132527" y="3016717"/>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10" name="1.5.wav"/>
            </a:hlinkClick>
          </p:cNvPr>
          <p:cNvSpPr/>
          <p:nvPr/>
        </p:nvSpPr>
        <p:spPr>
          <a:xfrm>
            <a:off x="2138974" y="3511578"/>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4">
            <a:hlinkClick r:id="" action="ppaction://noaction" highlightClick="1">
              <a:snd r:embed="rId11" name="1.6.wav"/>
            </a:hlinkClick>
          </p:cNvPr>
          <p:cNvSpPr/>
          <p:nvPr/>
        </p:nvSpPr>
        <p:spPr>
          <a:xfrm>
            <a:off x="2132527" y="3988765"/>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5">
            <a:hlinkClick r:id="" action="ppaction://noaction" highlightClick="1">
              <a:snd r:embed="rId12" name="1.7.wav"/>
            </a:hlinkClick>
          </p:cNvPr>
          <p:cNvSpPr/>
          <p:nvPr/>
        </p:nvSpPr>
        <p:spPr>
          <a:xfrm>
            <a:off x="2132527" y="4465070"/>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3" name="1.8.wav"/>
            </a:hlinkClick>
          </p:cNvPr>
          <p:cNvSpPr/>
          <p:nvPr/>
        </p:nvSpPr>
        <p:spPr>
          <a:xfrm>
            <a:off x="2138974" y="4945426"/>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Action Button: Custom 17">
            <a:hlinkClick r:id="" action="ppaction://noaction" highlightClick="1">
              <a:snd r:embed="rId14" name="1.9.wav"/>
            </a:hlinkClick>
          </p:cNvPr>
          <p:cNvSpPr/>
          <p:nvPr/>
        </p:nvSpPr>
        <p:spPr>
          <a:xfrm>
            <a:off x="2126095" y="5419444"/>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Action Button: Custom 18">
            <a:hlinkClick r:id="" action="ppaction://noaction" highlightClick="1">
              <a:snd r:embed="rId15" name="1.10.wav"/>
            </a:hlinkClick>
          </p:cNvPr>
          <p:cNvSpPr/>
          <p:nvPr/>
        </p:nvSpPr>
        <p:spPr>
          <a:xfrm>
            <a:off x="2126095" y="5903730"/>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 name="Rounded Rectangular Callout 2"/>
          <p:cNvSpPr/>
          <p:nvPr/>
        </p:nvSpPr>
        <p:spPr>
          <a:xfrm>
            <a:off x="10168865" y="115857"/>
            <a:ext cx="1879706" cy="1545518"/>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einmal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bitte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48324" y="1510635"/>
            <a:ext cx="1100247" cy="1101778"/>
          </a:xfrm>
          <a:prstGeom prst="rect">
            <a:avLst/>
          </a:prstGeom>
        </p:spPr>
      </p:pic>
      <p:sp>
        <p:nvSpPr>
          <p:cNvPr id="4" name="TextBox 3"/>
          <p:cNvSpPr txBox="1"/>
          <p:nvPr/>
        </p:nvSpPr>
        <p:spPr>
          <a:xfrm>
            <a:off x="2783097" y="1589063"/>
            <a:ext cx="32004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learn / learning</a:t>
            </a:r>
          </a:p>
        </p:txBody>
      </p:sp>
      <p:sp>
        <p:nvSpPr>
          <p:cNvPr id="20" name="TextBox 19"/>
          <p:cNvSpPr txBox="1"/>
          <p:nvPr/>
        </p:nvSpPr>
        <p:spPr>
          <a:xfrm>
            <a:off x="6200168" y="2078078"/>
            <a:ext cx="2722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plays / is playing</a:t>
            </a:r>
          </a:p>
        </p:txBody>
      </p:sp>
      <p:sp>
        <p:nvSpPr>
          <p:cNvPr id="21" name="TextBox 20"/>
          <p:cNvSpPr txBox="1"/>
          <p:nvPr/>
        </p:nvSpPr>
        <p:spPr>
          <a:xfrm>
            <a:off x="6439639" y="2556834"/>
            <a:ext cx="2247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has</a:t>
            </a:r>
          </a:p>
        </p:txBody>
      </p:sp>
      <p:sp>
        <p:nvSpPr>
          <p:cNvPr id="22" name="TextBox 21"/>
          <p:cNvSpPr txBox="1"/>
          <p:nvPr/>
        </p:nvSpPr>
        <p:spPr>
          <a:xfrm>
            <a:off x="3077519" y="3016093"/>
            <a:ext cx="24823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talk / talking</a:t>
            </a:r>
          </a:p>
        </p:txBody>
      </p:sp>
      <p:sp>
        <p:nvSpPr>
          <p:cNvPr id="23" name="TextBox 22"/>
          <p:cNvSpPr txBox="1"/>
          <p:nvPr/>
        </p:nvSpPr>
        <p:spPr>
          <a:xfrm>
            <a:off x="2921450" y="3477758"/>
            <a:ext cx="27175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say / saying</a:t>
            </a:r>
          </a:p>
        </p:txBody>
      </p:sp>
      <p:sp>
        <p:nvSpPr>
          <p:cNvPr id="24" name="TextBox 23"/>
          <p:cNvSpPr txBox="1"/>
          <p:nvPr/>
        </p:nvSpPr>
        <p:spPr>
          <a:xfrm>
            <a:off x="6437997" y="3957214"/>
            <a:ext cx="2247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lives / is living</a:t>
            </a:r>
          </a:p>
        </p:txBody>
      </p:sp>
      <p:sp>
        <p:nvSpPr>
          <p:cNvPr id="25" name="TextBox 24"/>
          <p:cNvSpPr txBox="1"/>
          <p:nvPr/>
        </p:nvSpPr>
        <p:spPr>
          <a:xfrm>
            <a:off x="6105227" y="4453061"/>
            <a:ext cx="28178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learns / is learning</a:t>
            </a:r>
          </a:p>
        </p:txBody>
      </p:sp>
      <p:sp>
        <p:nvSpPr>
          <p:cNvPr id="26" name="TextBox 25"/>
          <p:cNvSpPr txBox="1"/>
          <p:nvPr/>
        </p:nvSpPr>
        <p:spPr>
          <a:xfrm>
            <a:off x="3034889" y="4945426"/>
            <a:ext cx="2567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write / writing</a:t>
            </a:r>
          </a:p>
        </p:txBody>
      </p:sp>
      <p:sp>
        <p:nvSpPr>
          <p:cNvPr id="27" name="TextBox 26"/>
          <p:cNvSpPr txBox="1"/>
          <p:nvPr/>
        </p:nvSpPr>
        <p:spPr>
          <a:xfrm>
            <a:off x="6417426" y="5432788"/>
            <a:ext cx="2247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does/makes</a:t>
            </a:r>
          </a:p>
        </p:txBody>
      </p:sp>
      <p:sp>
        <p:nvSpPr>
          <p:cNvPr id="28" name="TextBox 27"/>
          <p:cNvSpPr txBox="1"/>
          <p:nvPr/>
        </p:nvSpPr>
        <p:spPr>
          <a:xfrm>
            <a:off x="2673441" y="5870153"/>
            <a:ext cx="32905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come / coming</a:t>
            </a:r>
          </a:p>
        </p:txBody>
      </p:sp>
    </p:spTree>
    <p:extLst>
      <p:ext uri="{BB962C8B-B14F-4D97-AF65-F5344CB8AC3E}">
        <p14:creationId xmlns:p14="http://schemas.microsoft.com/office/powerpoint/2010/main" val="92647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0" grpId="0"/>
      <p:bldP spid="21" grpId="0"/>
      <p:bldP spid="22" grpId="0"/>
      <p:bldP spid="23" grpId="0"/>
      <p:bldP spid="24"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527" y="294718"/>
            <a:ext cx="5368070" cy="707849"/>
          </a:xfrm>
        </p:spPr>
        <p:txBody>
          <a:bodyPr>
            <a:normAutofit/>
          </a:bodyPr>
          <a:lstStyle/>
          <a:p>
            <a:r>
              <a:rPr lang="en-GB" sz="3600" b="1" dirty="0" err="1">
                <a:solidFill>
                  <a:schemeClr val="bg1"/>
                </a:solidFill>
              </a:rPr>
              <a:t>Ist</a:t>
            </a:r>
            <a:r>
              <a:rPr lang="en-GB" sz="3600" b="1" dirty="0">
                <a:solidFill>
                  <a:schemeClr val="bg1"/>
                </a:solidFill>
              </a:rPr>
              <a:t> das </a:t>
            </a:r>
            <a:r>
              <a:rPr lang="en-GB" sz="3600" b="1" dirty="0" err="1">
                <a:solidFill>
                  <a:schemeClr val="bg1"/>
                </a:solidFill>
              </a:rPr>
              <a:t>eine</a:t>
            </a:r>
            <a:r>
              <a:rPr lang="en-GB" sz="3600" b="1" dirty="0">
                <a:solidFill>
                  <a:schemeClr val="bg1"/>
                </a:solidFill>
              </a:rPr>
              <a:t> </a:t>
            </a:r>
            <a:r>
              <a:rPr lang="en-GB" sz="3600" b="1" dirty="0" err="1">
                <a:solidFill>
                  <a:schemeClr val="bg1"/>
                </a:solidFill>
              </a:rPr>
              <a:t>Frage</a:t>
            </a:r>
            <a:r>
              <a:rPr lang="en-GB" sz="3600" b="1" dirty="0">
                <a:solidFill>
                  <a:schemeClr val="bg1"/>
                </a:solidFill>
              </a:rPr>
              <a:t>?</a:t>
            </a: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227735" y="291230"/>
            <a:ext cx="1664227"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ANTWORTEN</a:t>
            </a:r>
          </a:p>
        </p:txBody>
      </p:sp>
      <p:pic>
        <p:nvPicPr>
          <p:cNvPr id="39" name="Picture 38">
            <a:extLst>
              <a:ext uri="{FF2B5EF4-FFF2-40B4-BE49-F238E27FC236}">
                <a16:creationId xmlns:a16="http://schemas.microsoft.com/office/drawing/2014/main" id="{5F094FFE-9FAB-4E61-B008-6D745DB14A9A}"/>
              </a:ext>
            </a:extLst>
          </p:cNvPr>
          <p:cNvPicPr>
            <a:picLocks noChangeAspect="1"/>
          </p:cNvPicPr>
          <p:nvPr/>
        </p:nvPicPr>
        <p:blipFill>
          <a:blip r:embed="rId4"/>
          <a:stretch>
            <a:fillRect/>
          </a:stretch>
        </p:blipFill>
        <p:spPr>
          <a:xfrm>
            <a:off x="2516344" y="3905406"/>
            <a:ext cx="1755067" cy="2221932"/>
          </a:xfrm>
          <a:prstGeom prst="rect">
            <a:avLst/>
          </a:prstGeom>
        </p:spPr>
      </p:pic>
      <p:pic>
        <p:nvPicPr>
          <p:cNvPr id="5" name="Picture 4">
            <a:extLst>
              <a:ext uri="{FF2B5EF4-FFF2-40B4-BE49-F238E27FC236}">
                <a16:creationId xmlns:a16="http://schemas.microsoft.com/office/drawing/2014/main" id="{69EFE1DF-E138-4C62-BEF9-AA10315758ED}"/>
              </a:ext>
            </a:extLst>
          </p:cNvPr>
          <p:cNvPicPr>
            <a:picLocks noChangeAspect="1"/>
          </p:cNvPicPr>
          <p:nvPr/>
        </p:nvPicPr>
        <p:blipFill>
          <a:blip r:embed="rId5"/>
          <a:stretch>
            <a:fillRect/>
          </a:stretch>
        </p:blipFill>
        <p:spPr>
          <a:xfrm>
            <a:off x="726247" y="4007045"/>
            <a:ext cx="1645255" cy="2120293"/>
          </a:xfrm>
          <a:prstGeom prst="rect">
            <a:avLst/>
          </a:prstGeom>
        </p:spPr>
      </p:pic>
      <p:grpSp>
        <p:nvGrpSpPr>
          <p:cNvPr id="111" name="Group 110">
            <a:extLst>
              <a:ext uri="{FF2B5EF4-FFF2-40B4-BE49-F238E27FC236}">
                <a16:creationId xmlns:a16="http://schemas.microsoft.com/office/drawing/2014/main" id="{2FEFC783-E291-40D4-BFFA-FD5F906D3B31}"/>
              </a:ext>
            </a:extLst>
          </p:cNvPr>
          <p:cNvGrpSpPr/>
          <p:nvPr/>
        </p:nvGrpSpPr>
        <p:grpSpPr>
          <a:xfrm>
            <a:off x="4719331" y="2191837"/>
            <a:ext cx="2314515" cy="4003200"/>
            <a:chOff x="4719331" y="2191837"/>
            <a:chExt cx="2314515" cy="4003200"/>
          </a:xfrm>
        </p:grpSpPr>
        <p:grpSp>
          <p:nvGrpSpPr>
            <p:cNvPr id="90" name="Group 89">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76" name="Group 7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77" name="Group 76">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79" name="Group 78">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81"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80" name="Oval 79">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78"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Cola __</a:t>
                </a:r>
              </a:p>
            </p:txBody>
          </p:sp>
        </p:grpSp>
        <p:sp>
          <p:nvSpPr>
            <p:cNvPr id="96"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8"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Fußball</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99" name="TextBox 98">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Buch</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grpSp>
        <p:nvGrpSpPr>
          <p:cNvPr id="112" name="Group 111">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113" name="Group 11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118" name="Group 11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120" name="Group 11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122" name="Group 12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124"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Rectangle 124">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3" name="Oval 122">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19" name="TextBox 118">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Hast du ein Heft __</a:t>
                </a:r>
              </a:p>
            </p:txBody>
          </p:sp>
        </p:grpSp>
        <p:sp>
          <p:nvSpPr>
            <p:cNvPr id="114"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5"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Wasserflasche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117" name="TextBox 116">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Tisch  __</a:t>
              </a:r>
            </a:p>
          </p:txBody>
        </p:sp>
      </p:grpSp>
      <p:grpSp>
        <p:nvGrpSpPr>
          <p:cNvPr id="126" name="Group 125">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127" name="Group 126">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132" name="Group 131">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134" name="Group 133">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136" name="Group 135">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138"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Rectangle 138">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7" name="Oval 136">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5"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33" name="TextBox 132">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7. Du hast ein Lied __</a:t>
                </a:r>
              </a:p>
            </p:txBody>
          </p:sp>
        </p:grpSp>
        <p:sp>
          <p:nvSpPr>
            <p:cNvPr id="128"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29"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30" name="TextBox 129">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8.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Film __</a:t>
              </a:r>
            </a:p>
          </p:txBody>
        </p:sp>
        <p:sp>
          <p:nvSpPr>
            <p:cNvPr id="131" name="TextBox 130">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9.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Frage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sp>
        <p:nvSpPr>
          <p:cNvPr id="53" name="TextBox 52">
            <a:extLst>
              <a:ext uri="{FF2B5EF4-FFF2-40B4-BE49-F238E27FC236}">
                <a16:creationId xmlns:a16="http://schemas.microsoft.com/office/drawing/2014/main" id="{44F94EED-80B2-4640-BA41-72DDDA7289A7}"/>
              </a:ext>
            </a:extLst>
          </p:cNvPr>
          <p:cNvSpPr txBox="1"/>
          <p:nvPr/>
        </p:nvSpPr>
        <p:spPr>
          <a:xfrm>
            <a:off x="6371425" y="286420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6" name="TextBox 55">
            <a:extLst>
              <a:ext uri="{FF2B5EF4-FFF2-40B4-BE49-F238E27FC236}">
                <a16:creationId xmlns:a16="http://schemas.microsoft.com/office/drawing/2014/main" id="{44F94EED-80B2-4640-BA41-72DDDA7289A7}"/>
              </a:ext>
            </a:extLst>
          </p:cNvPr>
          <p:cNvSpPr txBox="1"/>
          <p:nvPr/>
        </p:nvSpPr>
        <p:spPr>
          <a:xfrm>
            <a:off x="7907960" y="2883812"/>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7" name="TextBox 56">
            <a:extLst>
              <a:ext uri="{FF2B5EF4-FFF2-40B4-BE49-F238E27FC236}">
                <a16:creationId xmlns:a16="http://schemas.microsoft.com/office/drawing/2014/main" id="{44F94EED-80B2-4640-BA41-72DDDA7289A7}"/>
              </a:ext>
            </a:extLst>
          </p:cNvPr>
          <p:cNvSpPr txBox="1"/>
          <p:nvPr/>
        </p:nvSpPr>
        <p:spPr>
          <a:xfrm>
            <a:off x="10594986" y="5079105"/>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8" name="TextBox 57">
            <a:extLst>
              <a:ext uri="{FF2B5EF4-FFF2-40B4-BE49-F238E27FC236}">
                <a16:creationId xmlns:a16="http://schemas.microsoft.com/office/drawing/2014/main" id="{44F94EED-80B2-4640-BA41-72DDDA7289A7}"/>
              </a:ext>
            </a:extLst>
          </p:cNvPr>
          <p:cNvSpPr txBox="1"/>
          <p:nvPr/>
        </p:nvSpPr>
        <p:spPr>
          <a:xfrm>
            <a:off x="10319065" y="401002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9" name="TextBox 58">
            <a:extLst>
              <a:ext uri="{FF2B5EF4-FFF2-40B4-BE49-F238E27FC236}">
                <a16:creationId xmlns:a16="http://schemas.microsoft.com/office/drawing/2014/main" id="{852100A0-C0B9-4817-9011-444058E3A3F1}"/>
              </a:ext>
            </a:extLst>
          </p:cNvPr>
          <p:cNvSpPr txBox="1"/>
          <p:nvPr/>
        </p:nvSpPr>
        <p:spPr>
          <a:xfrm>
            <a:off x="5569513" y="5086689"/>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1" name="TextBox 60">
            <a:extLst>
              <a:ext uri="{FF2B5EF4-FFF2-40B4-BE49-F238E27FC236}">
                <a16:creationId xmlns:a16="http://schemas.microsoft.com/office/drawing/2014/main" id="{8E460F4F-F7AE-475B-B44D-FF00110C4A20}"/>
              </a:ext>
            </a:extLst>
          </p:cNvPr>
          <p:cNvSpPr txBox="1"/>
          <p:nvPr/>
        </p:nvSpPr>
        <p:spPr>
          <a:xfrm>
            <a:off x="5750313" y="4003131"/>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2" name="TextBox 61">
            <a:extLst>
              <a:ext uri="{FF2B5EF4-FFF2-40B4-BE49-F238E27FC236}">
                <a16:creationId xmlns:a16="http://schemas.microsoft.com/office/drawing/2014/main" id="{CD737682-824D-4267-9F45-E5EA0F0450D5}"/>
              </a:ext>
            </a:extLst>
          </p:cNvPr>
          <p:cNvSpPr txBox="1"/>
          <p:nvPr/>
        </p:nvSpPr>
        <p:spPr>
          <a:xfrm>
            <a:off x="8983223" y="401002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3" name="TextBox 62">
            <a:extLst>
              <a:ext uri="{FF2B5EF4-FFF2-40B4-BE49-F238E27FC236}">
                <a16:creationId xmlns:a16="http://schemas.microsoft.com/office/drawing/2014/main" id="{1ACCABBF-CA9E-4FC4-8DC3-0CF4F7617DBE}"/>
              </a:ext>
            </a:extLst>
          </p:cNvPr>
          <p:cNvSpPr txBox="1"/>
          <p:nvPr/>
        </p:nvSpPr>
        <p:spPr>
          <a:xfrm>
            <a:off x="10430532" y="2858846"/>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5" name="TextBox 64">
            <a:extLst>
              <a:ext uri="{FF2B5EF4-FFF2-40B4-BE49-F238E27FC236}">
                <a16:creationId xmlns:a16="http://schemas.microsoft.com/office/drawing/2014/main" id="{F698DB22-1647-432A-B257-3E7F5119C8C2}"/>
              </a:ext>
            </a:extLst>
          </p:cNvPr>
          <p:cNvSpPr txBox="1"/>
          <p:nvPr/>
        </p:nvSpPr>
        <p:spPr>
          <a:xfrm>
            <a:off x="8115053" y="508204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4" name="TextBox 63">
            <a:extLst>
              <a:ext uri="{FF2B5EF4-FFF2-40B4-BE49-F238E27FC236}">
                <a16:creationId xmlns:a16="http://schemas.microsoft.com/office/drawing/2014/main" id="{7D77069A-5832-483F-90C1-0A720945AF94}"/>
              </a:ext>
            </a:extLst>
          </p:cNvPr>
          <p:cNvSpPr txBox="1"/>
          <p:nvPr/>
        </p:nvSpPr>
        <p:spPr>
          <a:xfrm>
            <a:off x="445477" y="1312985"/>
            <a:ext cx="114464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Frau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is texting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to plan the shopping.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 is confused as there is no punctuation!</a:t>
            </a:r>
          </a:p>
        </p:txBody>
      </p:sp>
      <p:sp>
        <p:nvSpPr>
          <p:cNvPr id="66" name="TextBox 65">
            <a:extLst>
              <a:ext uri="{FF2B5EF4-FFF2-40B4-BE49-F238E27FC236}">
                <a16:creationId xmlns:a16="http://schemas.microsoft.com/office/drawing/2014/main" id="{D1255D2D-B63F-477D-8728-F86343D6D4A1}"/>
              </a:ext>
            </a:extLst>
          </p:cNvPr>
          <p:cNvSpPr txBox="1"/>
          <p:nvPr/>
        </p:nvSpPr>
        <p:spPr>
          <a:xfrm>
            <a:off x="445477" y="2315056"/>
            <a:ext cx="418412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Help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Write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questions and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statements.</a:t>
            </a:r>
          </a:p>
        </p:txBody>
      </p:sp>
    </p:spTree>
    <p:extLst>
      <p:ext uri="{BB962C8B-B14F-4D97-AF65-F5344CB8AC3E}">
        <p14:creationId xmlns:p14="http://schemas.microsoft.com/office/powerpoint/2010/main" val="117434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57" grpId="0"/>
      <p:bldP spid="58" grpId="0"/>
      <p:bldP spid="59" grpId="0"/>
      <p:bldP spid="61" grpId="0"/>
      <p:bldP spid="62" grpId="0"/>
      <p:bldP spid="63"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37C97D-F6F6-427A-A2FC-CE5CB72C1511}"/>
              </a:ext>
            </a:extLst>
          </p:cNvPr>
          <p:cNvSpPr txBox="1"/>
          <p:nvPr/>
        </p:nvSpPr>
        <p:spPr>
          <a:xfrm>
            <a:off x="236062" y="1820637"/>
            <a:ext cx="11719875"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As you know,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closed</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questions are formed by swapping the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verb</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and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subject</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7097DF9C-A7D9-8640-9AEB-3360D65533A2}"/>
              </a:ext>
            </a:extLst>
          </p:cNvPr>
          <p:cNvSpPr txBox="1"/>
          <p:nvPr/>
        </p:nvSpPr>
        <p:spPr>
          <a:xfrm>
            <a:off x="236243" y="1346837"/>
            <a:ext cx="55930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F0302020204030204"/>
                <a:ea typeface="+mn-ea"/>
                <a:cs typeface="+mn-cs"/>
              </a:rPr>
              <a:t>Closed (yes/no) questions</a:t>
            </a:r>
          </a:p>
        </p:txBody>
      </p:sp>
      <p:graphicFrame>
        <p:nvGraphicFramePr>
          <p:cNvPr id="14" name="Table 13">
            <a:extLst>
              <a:ext uri="{FF2B5EF4-FFF2-40B4-BE49-F238E27FC236}">
                <a16:creationId xmlns:a16="http://schemas.microsoft.com/office/drawing/2014/main" id="{C3585864-D256-194D-B21F-4B7FD087D4F3}"/>
              </a:ext>
            </a:extLst>
          </p:cNvPr>
          <p:cNvGraphicFramePr>
            <a:graphicFrameLocks noGrp="1"/>
          </p:cNvGraphicFramePr>
          <p:nvPr/>
        </p:nvGraphicFramePr>
        <p:xfrm>
          <a:off x="2252356" y="4739180"/>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975D2124-681A-5249-9889-59E7FAB1C77C}"/>
              </a:ext>
            </a:extLst>
          </p:cNvPr>
          <p:cNvGraphicFramePr>
            <a:graphicFrameLocks noGrp="1"/>
          </p:cNvGraphicFramePr>
          <p:nvPr/>
        </p:nvGraphicFramePr>
        <p:xfrm>
          <a:off x="2252356" y="4186466"/>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1" name="TextBox 30"/>
          <p:cNvSpPr txBox="1"/>
          <p:nvPr/>
        </p:nvSpPr>
        <p:spPr>
          <a:xfrm>
            <a:off x="359669" y="4130935"/>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Statement</a:t>
            </a:r>
          </a:p>
        </p:txBody>
      </p:sp>
      <p:sp>
        <p:nvSpPr>
          <p:cNvPr id="32" name="TextBox 31"/>
          <p:cNvSpPr txBox="1"/>
          <p:nvPr/>
        </p:nvSpPr>
        <p:spPr>
          <a:xfrm>
            <a:off x="348736" y="4716672"/>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Question</a:t>
            </a: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Frage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Satz</a:t>
            </a:r>
            <a:r>
              <a:rPr lang="en-GB" sz="3600" b="1" dirty="0">
                <a:solidFill>
                  <a:schemeClr val="bg1"/>
                </a:solidFill>
              </a:rPr>
              <a:t>?</a:t>
            </a:r>
          </a:p>
        </p:txBody>
      </p:sp>
      <p:sp>
        <p:nvSpPr>
          <p:cNvPr id="2" name="TextBox 1"/>
          <p:cNvSpPr txBox="1"/>
          <p:nvPr/>
        </p:nvSpPr>
        <p:spPr>
          <a:xfrm>
            <a:off x="6845107" y="4170561"/>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You are writing a book.</a:t>
            </a:r>
          </a:p>
        </p:txBody>
      </p:sp>
      <p:sp>
        <p:nvSpPr>
          <p:cNvPr id="26" name="TextBox 25"/>
          <p:cNvSpPr txBox="1"/>
          <p:nvPr/>
        </p:nvSpPr>
        <p:spPr>
          <a:xfrm>
            <a:off x="6820410" y="4704387"/>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115076"/>
                </a:solidFill>
                <a:effectLst/>
                <a:uLnTx/>
                <a:uFillTx/>
                <a:latin typeface="Century Gothic" panose="020F0302020204030204"/>
                <a:ea typeface="+mn-ea"/>
                <a:cs typeface="+mn-cs"/>
              </a:rPr>
              <a:t>Are</a:t>
            </a: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 you writing a book?</a:t>
            </a:r>
          </a:p>
        </p:txBody>
      </p:sp>
      <p:graphicFrame>
        <p:nvGraphicFramePr>
          <p:cNvPr id="16" name="Table 15">
            <a:extLst>
              <a:ext uri="{FF2B5EF4-FFF2-40B4-BE49-F238E27FC236}">
                <a16:creationId xmlns:a16="http://schemas.microsoft.com/office/drawing/2014/main" id="{C3585864-D256-194D-B21F-4B7FD087D4F3}"/>
              </a:ext>
            </a:extLst>
          </p:cNvPr>
          <p:cNvGraphicFramePr>
            <a:graphicFrameLocks noGrp="1"/>
          </p:cNvGraphicFramePr>
          <p:nvPr/>
        </p:nvGraphicFramePr>
        <p:xfrm>
          <a:off x="2263289" y="3357059"/>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 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8" name="Table 17">
            <a:extLst>
              <a:ext uri="{FF2B5EF4-FFF2-40B4-BE49-F238E27FC236}">
                <a16:creationId xmlns:a16="http://schemas.microsoft.com/office/drawing/2014/main" id="{975D2124-681A-5249-9889-59E7FAB1C77C}"/>
              </a:ext>
            </a:extLst>
          </p:cNvPr>
          <p:cNvGraphicFramePr>
            <a:graphicFrameLocks noGrp="1"/>
          </p:cNvGraphicFramePr>
          <p:nvPr/>
        </p:nvGraphicFramePr>
        <p:xfrm>
          <a:off x="2263289" y="2804345"/>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a:t>
                      </a:r>
                      <a:r>
                        <a:rPr lang="en-US" sz="22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9" name="TextBox 18"/>
          <p:cNvSpPr txBox="1"/>
          <p:nvPr/>
        </p:nvSpPr>
        <p:spPr>
          <a:xfrm>
            <a:off x="370602" y="2804345"/>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Statement</a:t>
            </a:r>
          </a:p>
        </p:txBody>
      </p:sp>
      <p:sp>
        <p:nvSpPr>
          <p:cNvPr id="20" name="TextBox 19"/>
          <p:cNvSpPr txBox="1"/>
          <p:nvPr/>
        </p:nvSpPr>
        <p:spPr>
          <a:xfrm>
            <a:off x="359669" y="3390082"/>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Question</a:t>
            </a:r>
          </a:p>
        </p:txBody>
      </p:sp>
      <p:sp>
        <p:nvSpPr>
          <p:cNvPr id="21" name="TextBox 20"/>
          <p:cNvSpPr txBox="1"/>
          <p:nvPr/>
        </p:nvSpPr>
        <p:spPr>
          <a:xfrm>
            <a:off x="6845107" y="2763841"/>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You often play Tennis.</a:t>
            </a:r>
          </a:p>
        </p:txBody>
      </p:sp>
      <p:sp>
        <p:nvSpPr>
          <p:cNvPr id="24" name="TextBox 23"/>
          <p:cNvSpPr txBox="1"/>
          <p:nvPr/>
        </p:nvSpPr>
        <p:spPr>
          <a:xfrm>
            <a:off x="6845106" y="3297667"/>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115076"/>
                </a:solidFill>
                <a:effectLst/>
                <a:uLnTx/>
                <a:uFillTx/>
                <a:latin typeface="Century Gothic" panose="020F0302020204030204"/>
                <a:ea typeface="+mn-ea"/>
                <a:cs typeface="+mn-cs"/>
              </a:rPr>
              <a:t>Do</a:t>
            </a: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 you often play Tennis?</a:t>
            </a:r>
          </a:p>
        </p:txBody>
      </p:sp>
      <p:sp>
        <p:nvSpPr>
          <p:cNvPr id="25" name="TextBox 24">
            <a:extLst>
              <a:ext uri="{FF2B5EF4-FFF2-40B4-BE49-F238E27FC236}">
                <a16:creationId xmlns:a16="http://schemas.microsoft.com/office/drawing/2014/main" id="{7837C97D-F6F6-427A-A2FC-CE5CB72C1511}"/>
              </a:ext>
            </a:extLst>
          </p:cNvPr>
          <p:cNvSpPr txBox="1"/>
          <p:nvPr/>
        </p:nvSpPr>
        <p:spPr>
          <a:xfrm>
            <a:off x="300038" y="5329213"/>
            <a:ext cx="11719875"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This is how you ask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do</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or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are</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questions in German. </a:t>
            </a:r>
          </a:p>
        </p:txBody>
      </p:sp>
      <p:sp>
        <p:nvSpPr>
          <p:cNvPr id="41" name="Rounded Rectangular Callout 4">
            <a:extLst>
              <a:ext uri="{FF2B5EF4-FFF2-40B4-BE49-F238E27FC236}">
                <a16:creationId xmlns:a16="http://schemas.microsoft.com/office/drawing/2014/main" id="{3149910C-FA48-4F11-A59C-BFC470189BD2}"/>
              </a:ext>
            </a:extLst>
          </p:cNvPr>
          <p:cNvSpPr/>
          <p:nvPr/>
        </p:nvSpPr>
        <p:spPr>
          <a:xfrm>
            <a:off x="6807200" y="2585156"/>
            <a:ext cx="3986681" cy="2785983"/>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386702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31" grpId="0" animBg="1"/>
      <p:bldP spid="32" grpId="0" animBg="1"/>
      <p:bldP spid="2" grpId="0"/>
      <p:bldP spid="26" grpId="0"/>
      <p:bldP spid="19" grpId="0" animBg="1"/>
      <p:bldP spid="20" grpId="0" animBg="1"/>
      <p:bldP spid="21" grpId="0"/>
      <p:bldP spid="24" grpId="0"/>
      <p:bldP spid="25" grpId="0"/>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Satz</a:t>
            </a:r>
            <a:r>
              <a:rPr lang="en-GB" sz="3600" b="1" dirty="0">
                <a:solidFill>
                  <a:schemeClr val="bg1"/>
                </a:solidFill>
              </a:rPr>
              <a:t>?</a:t>
            </a:r>
          </a:p>
        </p:txBody>
      </p:sp>
      <p:pic>
        <p:nvPicPr>
          <p:cNvPr id="7" name="Picture 6">
            <a:extLst>
              <a:ext uri="{FF2B5EF4-FFF2-40B4-BE49-F238E27FC236}">
                <a16:creationId xmlns:a16="http://schemas.microsoft.com/office/drawing/2014/main" id="{86F59DF3-BBE6-4498-A4B9-A13605F3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84" y="3405743"/>
            <a:ext cx="1469557" cy="2275443"/>
          </a:xfrm>
          <a:prstGeom prst="rect">
            <a:avLst/>
          </a:prstGeom>
        </p:spPr>
      </p:pic>
      <p:sp>
        <p:nvSpPr>
          <p:cNvPr id="8" name="TextBox 7">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is making observations about Wolfgang. He can produce a lot of words, but lacks intonation (and manners!)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Is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asking a question or making a statement? Write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or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grpSp>
        <p:nvGrpSpPr>
          <p:cNvPr id="10" name="Group 9">
            <a:extLst>
              <a:ext uri="{FF2B5EF4-FFF2-40B4-BE49-F238E27FC236}">
                <a16:creationId xmlns:a16="http://schemas.microsoft.com/office/drawing/2014/main" id="{30A98750-4B2F-4C28-8292-F75039402C7D}"/>
              </a:ext>
            </a:extLst>
          </p:cNvPr>
          <p:cNvGrpSpPr/>
          <p:nvPr/>
        </p:nvGrpSpPr>
        <p:grpSpPr>
          <a:xfrm>
            <a:off x="3205794" y="3451268"/>
            <a:ext cx="5968997" cy="2256007"/>
            <a:chOff x="3513060" y="3610566"/>
            <a:chExt cx="5968997" cy="2256007"/>
          </a:xfrm>
        </p:grpSpPr>
        <p:sp>
          <p:nvSpPr>
            <p:cNvPr id="11" name="TextBox 10">
              <a:extLst>
                <a:ext uri="{FF2B5EF4-FFF2-40B4-BE49-F238E27FC236}">
                  <a16:creationId xmlns:a16="http://schemas.microsoft.com/office/drawing/2014/main" id="{00CFF7AD-803F-4237-9BAA-10EF5361C810}"/>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F17297BC-397F-4842-8B7E-6DA0C386608E}"/>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5CB3C472-B3CF-4689-B231-5013FE1EAFEA}"/>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CBB8F95D-37F8-4A0E-ABB1-0ACC7EEB95F5}"/>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8A877AE0-1160-410A-89CD-4DE645672706}"/>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6" name="TextBox 15">
              <a:hlinkClick r:id="" action="ppaction://noaction">
                <a:snd r:embed="rId5" name="9. Können sie fliegen_no pitch_dupl.wav"/>
              </a:hlinkClick>
              <a:extLst>
                <a:ext uri="{FF2B5EF4-FFF2-40B4-BE49-F238E27FC236}">
                  <a16:creationId xmlns:a16="http://schemas.microsoft.com/office/drawing/2014/main" id="{34377128-94E5-4DB2-9DF5-258E3DB55FDC}"/>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E72E69DD-C315-4014-8A91-CD106F8014BC}"/>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8" name="TextBox 17">
              <a:extLst>
                <a:ext uri="{FF2B5EF4-FFF2-40B4-BE49-F238E27FC236}">
                  <a16:creationId xmlns:a16="http://schemas.microsoft.com/office/drawing/2014/main" id="{371121FC-F894-41F6-B22F-6A3D97F42645}"/>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cxnSp>
          <p:nvCxnSpPr>
            <p:cNvPr id="19" name="Straight Connector 18">
              <a:extLst>
                <a:ext uri="{FF2B5EF4-FFF2-40B4-BE49-F238E27FC236}">
                  <a16:creationId xmlns:a16="http://schemas.microsoft.com/office/drawing/2014/main" id="{98269C0C-7148-43B1-92E5-3678CFDCF42E}"/>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164F85-5B04-41E2-9CDC-7727B3DF3810}"/>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4B1298-B8DA-4F40-817F-094E5222F920}"/>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3666A3-2039-4FBE-83D2-0DF789B8C19F}"/>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56B6BD-4E54-4EBF-8201-5AEBD6EB836B}"/>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1D4A62-CD84-47C5-B33C-991801DEA561}"/>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8F8F3-A19C-4092-B4CD-E27F295EAD1F}"/>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088B09-D211-4BA6-AE02-84AC933A5470}"/>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86510F-4E3F-49B2-A072-8E75046D82DC}"/>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224822F-9FA4-4491-94F3-42C240440D7F}"/>
              </a:ext>
            </a:extLst>
          </p:cNvPr>
          <p:cNvSpPr txBox="1"/>
          <p:nvPr/>
        </p:nvSpPr>
        <p:spPr>
          <a:xfrm>
            <a:off x="4204026" y="332179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A3245FD9-7FCD-45B5-8048-65BBEF3E50DD}"/>
              </a:ext>
            </a:extLst>
          </p:cNvPr>
          <p:cNvSpPr txBox="1"/>
          <p:nvPr/>
        </p:nvSpPr>
        <p:spPr>
          <a:xfrm>
            <a:off x="6201651" y="3299735"/>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B7CB47BD-8354-4553-92BC-14E64F29CD0C}"/>
              </a:ext>
            </a:extLst>
          </p:cNvPr>
          <p:cNvSpPr txBox="1"/>
          <p:nvPr/>
        </p:nvSpPr>
        <p:spPr>
          <a:xfrm>
            <a:off x="3205795"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1" name="TextBox 30">
            <a:extLst>
              <a:ext uri="{FF2B5EF4-FFF2-40B4-BE49-F238E27FC236}">
                <a16:creationId xmlns:a16="http://schemas.microsoft.com/office/drawing/2014/main" id="{5B15161F-3ED1-4CEE-BFA0-F78F83985439}"/>
              </a:ext>
            </a:extLst>
          </p:cNvPr>
          <p:cNvSpPr txBox="1"/>
          <p:nvPr/>
        </p:nvSpPr>
        <p:spPr>
          <a:xfrm>
            <a:off x="7315959" y="343297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C</a:t>
            </a:r>
          </a:p>
        </p:txBody>
      </p:sp>
      <p:sp>
        <p:nvSpPr>
          <p:cNvPr id="32" name="TextBox 31">
            <a:extLst>
              <a:ext uri="{FF2B5EF4-FFF2-40B4-BE49-F238E27FC236}">
                <a16:creationId xmlns:a16="http://schemas.microsoft.com/office/drawing/2014/main" id="{1EDE762F-662A-443D-9DB2-CA22F4186475}"/>
              </a:ext>
            </a:extLst>
          </p:cNvPr>
          <p:cNvSpPr txBox="1"/>
          <p:nvPr/>
        </p:nvSpPr>
        <p:spPr>
          <a:xfrm>
            <a:off x="3280709"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D</a:t>
            </a:r>
          </a:p>
        </p:txBody>
      </p:sp>
      <p:sp>
        <p:nvSpPr>
          <p:cNvPr id="33" name="TextBox 32">
            <a:extLst>
              <a:ext uri="{FF2B5EF4-FFF2-40B4-BE49-F238E27FC236}">
                <a16:creationId xmlns:a16="http://schemas.microsoft.com/office/drawing/2014/main" id="{CF79D6B6-5698-43DD-BEF5-E55E7975568D}"/>
              </a:ext>
            </a:extLst>
          </p:cNvPr>
          <p:cNvSpPr txBox="1"/>
          <p:nvPr/>
        </p:nvSpPr>
        <p:spPr>
          <a:xfrm>
            <a:off x="5346862"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E</a:t>
            </a:r>
          </a:p>
        </p:txBody>
      </p:sp>
      <p:sp>
        <p:nvSpPr>
          <p:cNvPr id="34" name="TextBox 33">
            <a:extLst>
              <a:ext uri="{FF2B5EF4-FFF2-40B4-BE49-F238E27FC236}">
                <a16:creationId xmlns:a16="http://schemas.microsoft.com/office/drawing/2014/main" id="{6B2C790A-B6E1-4BB2-872B-C621A9E2D5CF}"/>
              </a:ext>
            </a:extLst>
          </p:cNvPr>
          <p:cNvSpPr txBox="1"/>
          <p:nvPr/>
        </p:nvSpPr>
        <p:spPr>
          <a:xfrm>
            <a:off x="7350247" y="432819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p>
        </p:txBody>
      </p:sp>
      <p:sp>
        <p:nvSpPr>
          <p:cNvPr id="35" name="TextBox 34">
            <a:extLst>
              <a:ext uri="{FF2B5EF4-FFF2-40B4-BE49-F238E27FC236}">
                <a16:creationId xmlns:a16="http://schemas.microsoft.com/office/drawing/2014/main" id="{21D844FC-6346-4905-ADCB-2F8AF9542F85}"/>
              </a:ext>
            </a:extLst>
          </p:cNvPr>
          <p:cNvSpPr txBox="1"/>
          <p:nvPr/>
        </p:nvSpPr>
        <p:spPr>
          <a:xfrm>
            <a:off x="3255682"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G</a:t>
            </a:r>
          </a:p>
        </p:txBody>
      </p:sp>
      <p:sp>
        <p:nvSpPr>
          <p:cNvPr id="36" name="TextBox 35">
            <a:extLst>
              <a:ext uri="{FF2B5EF4-FFF2-40B4-BE49-F238E27FC236}">
                <a16:creationId xmlns:a16="http://schemas.microsoft.com/office/drawing/2014/main" id="{341446A5-8E27-4C25-9824-A7F452F11BE9}"/>
              </a:ext>
            </a:extLst>
          </p:cNvPr>
          <p:cNvSpPr txBox="1"/>
          <p:nvPr/>
        </p:nvSpPr>
        <p:spPr>
          <a:xfrm>
            <a:off x="5310764"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H</a:t>
            </a:r>
          </a:p>
        </p:txBody>
      </p:sp>
      <p:sp>
        <p:nvSpPr>
          <p:cNvPr id="37" name="TextBox 36">
            <a:extLst>
              <a:ext uri="{FF2B5EF4-FFF2-40B4-BE49-F238E27FC236}">
                <a16:creationId xmlns:a16="http://schemas.microsoft.com/office/drawing/2014/main" id="{D5D45D11-3C8A-42F2-8CE5-D490C2571A7E}"/>
              </a:ext>
            </a:extLst>
          </p:cNvPr>
          <p:cNvSpPr txBox="1"/>
          <p:nvPr/>
        </p:nvSpPr>
        <p:spPr>
          <a:xfrm>
            <a:off x="7395193" y="519717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I</a:t>
            </a:r>
          </a:p>
        </p:txBody>
      </p:sp>
      <p:sp>
        <p:nvSpPr>
          <p:cNvPr id="38" name="TextBox 37">
            <a:hlinkClick r:id="" action="ppaction://noaction" highlightClick="1">
              <a:snd r:embed="rId6" name="L2-A.wav"/>
            </a:hlinkClick>
            <a:extLst>
              <a:ext uri="{FF2B5EF4-FFF2-40B4-BE49-F238E27FC236}">
                <a16:creationId xmlns:a16="http://schemas.microsoft.com/office/drawing/2014/main" id="{16A53757-B566-40C2-BA55-D3A5A8FEC584}"/>
              </a:ext>
            </a:extLst>
          </p:cNvPr>
          <p:cNvSpPr txBox="1"/>
          <p:nvPr/>
        </p:nvSpPr>
        <p:spPr>
          <a:xfrm>
            <a:off x="3268369" y="344611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A</a:t>
            </a:r>
          </a:p>
        </p:txBody>
      </p:sp>
      <p:sp>
        <p:nvSpPr>
          <p:cNvPr id="39" name="TextBox 38">
            <a:hlinkClick r:id="" action="ppaction://noaction" highlightClick="1">
              <a:snd r:embed="rId7" name="L2-B.wav"/>
            </a:hlinkClick>
            <a:extLst>
              <a:ext uri="{FF2B5EF4-FFF2-40B4-BE49-F238E27FC236}">
                <a16:creationId xmlns:a16="http://schemas.microsoft.com/office/drawing/2014/main" id="{2FE9B6DE-2EBF-4C24-9DBA-482A51541163}"/>
              </a:ext>
            </a:extLst>
          </p:cNvPr>
          <p:cNvSpPr txBox="1"/>
          <p:nvPr/>
        </p:nvSpPr>
        <p:spPr>
          <a:xfrm>
            <a:off x="5346862" y="344623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B</a:t>
            </a:r>
          </a:p>
        </p:txBody>
      </p:sp>
      <p:pic>
        <p:nvPicPr>
          <p:cNvPr id="41" name="Picture 40">
            <a:extLst>
              <a:ext uri="{FF2B5EF4-FFF2-40B4-BE49-F238E27FC236}">
                <a16:creationId xmlns:a16="http://schemas.microsoft.com/office/drawing/2014/main" id="{72BC4323-F2C7-417C-8739-694A925B1985}"/>
              </a:ext>
            </a:extLst>
          </p:cNvPr>
          <p:cNvPicPr>
            <a:picLocks noChangeAspect="1"/>
          </p:cNvPicPr>
          <p:nvPr/>
        </p:nvPicPr>
        <p:blipFill>
          <a:blip r:embed="rId8"/>
          <a:stretch>
            <a:fillRect/>
          </a:stretch>
        </p:blipFill>
        <p:spPr>
          <a:xfrm>
            <a:off x="10053158" y="4041799"/>
            <a:ext cx="1648929" cy="1791750"/>
          </a:xfrm>
          <a:prstGeom prst="rect">
            <a:avLst/>
          </a:prstGeom>
        </p:spPr>
      </p:pic>
    </p:spTree>
    <p:extLst>
      <p:ext uri="{BB962C8B-B14F-4D97-AF65-F5344CB8AC3E}">
        <p14:creationId xmlns:p14="http://schemas.microsoft.com/office/powerpoint/2010/main" val="140035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Satz</a:t>
            </a:r>
            <a:r>
              <a:rPr lang="en-GB" sz="3600" b="1" dirty="0">
                <a:solidFill>
                  <a:schemeClr val="bg1"/>
                </a:solidFill>
              </a:rPr>
              <a:t>?</a:t>
            </a:r>
          </a:p>
        </p:txBody>
      </p:sp>
      <p:pic>
        <p:nvPicPr>
          <p:cNvPr id="7" name="Picture 6">
            <a:extLst>
              <a:ext uri="{FF2B5EF4-FFF2-40B4-BE49-F238E27FC236}">
                <a16:creationId xmlns:a16="http://schemas.microsoft.com/office/drawing/2014/main" id="{86F59DF3-BBE6-4498-A4B9-A13605F3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84" y="3405743"/>
            <a:ext cx="1469557" cy="2275443"/>
          </a:xfrm>
          <a:prstGeom prst="rect">
            <a:avLst/>
          </a:prstGeom>
        </p:spPr>
      </p:pic>
      <p:sp>
        <p:nvSpPr>
          <p:cNvPr id="8" name="TextBox 7">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is making observations about Wolfgang. He can produce a lot of words, but lacks intonation (and manners!)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Is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asking a question or making a statement? Write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or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grpSp>
        <p:nvGrpSpPr>
          <p:cNvPr id="10" name="Group 9">
            <a:extLst>
              <a:ext uri="{FF2B5EF4-FFF2-40B4-BE49-F238E27FC236}">
                <a16:creationId xmlns:a16="http://schemas.microsoft.com/office/drawing/2014/main" id="{30A98750-4B2F-4C28-8292-F75039402C7D}"/>
              </a:ext>
            </a:extLst>
          </p:cNvPr>
          <p:cNvGrpSpPr/>
          <p:nvPr/>
        </p:nvGrpSpPr>
        <p:grpSpPr>
          <a:xfrm>
            <a:off x="3205794" y="3451268"/>
            <a:ext cx="5968997" cy="2256007"/>
            <a:chOff x="3513060" y="3610566"/>
            <a:chExt cx="5968997" cy="2256007"/>
          </a:xfrm>
        </p:grpSpPr>
        <p:sp>
          <p:nvSpPr>
            <p:cNvPr id="11" name="TextBox 10">
              <a:extLst>
                <a:ext uri="{FF2B5EF4-FFF2-40B4-BE49-F238E27FC236}">
                  <a16:creationId xmlns:a16="http://schemas.microsoft.com/office/drawing/2014/main" id="{00CFF7AD-803F-4237-9BAA-10EF5361C810}"/>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F17297BC-397F-4842-8B7E-6DA0C386608E}"/>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5CB3C472-B3CF-4689-B231-5013FE1EAFEA}"/>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CBB8F95D-37F8-4A0E-ABB1-0ACC7EEB95F5}"/>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8A877AE0-1160-410A-89CD-4DE645672706}"/>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6" name="TextBox 15">
              <a:hlinkClick r:id="" action="ppaction://noaction">
                <a:snd r:embed="rId5" name="9. Können sie fliegen_no pitch_dupl.wav"/>
              </a:hlinkClick>
              <a:extLst>
                <a:ext uri="{FF2B5EF4-FFF2-40B4-BE49-F238E27FC236}">
                  <a16:creationId xmlns:a16="http://schemas.microsoft.com/office/drawing/2014/main" id="{34377128-94E5-4DB2-9DF5-258E3DB55FDC}"/>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E72E69DD-C315-4014-8A91-CD106F8014BC}"/>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8" name="TextBox 17">
              <a:extLst>
                <a:ext uri="{FF2B5EF4-FFF2-40B4-BE49-F238E27FC236}">
                  <a16:creationId xmlns:a16="http://schemas.microsoft.com/office/drawing/2014/main" id="{371121FC-F894-41F6-B22F-6A3D97F42645}"/>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cxnSp>
          <p:nvCxnSpPr>
            <p:cNvPr id="19" name="Straight Connector 18">
              <a:extLst>
                <a:ext uri="{FF2B5EF4-FFF2-40B4-BE49-F238E27FC236}">
                  <a16:creationId xmlns:a16="http://schemas.microsoft.com/office/drawing/2014/main" id="{98269C0C-7148-43B1-92E5-3678CFDCF42E}"/>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164F85-5B04-41E2-9CDC-7727B3DF3810}"/>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4B1298-B8DA-4F40-817F-094E5222F920}"/>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3666A3-2039-4FBE-83D2-0DF789B8C19F}"/>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56B6BD-4E54-4EBF-8201-5AEBD6EB836B}"/>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1D4A62-CD84-47C5-B33C-991801DEA561}"/>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8F8F3-A19C-4092-B4CD-E27F295EAD1F}"/>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088B09-D211-4BA6-AE02-84AC933A5470}"/>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86510F-4E3F-49B2-A072-8E75046D82DC}"/>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224822F-9FA4-4491-94F3-42C240440D7F}"/>
              </a:ext>
            </a:extLst>
          </p:cNvPr>
          <p:cNvSpPr txBox="1"/>
          <p:nvPr/>
        </p:nvSpPr>
        <p:spPr>
          <a:xfrm>
            <a:off x="4204026" y="332179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A3245FD9-7FCD-45B5-8048-65BBEF3E50DD}"/>
              </a:ext>
            </a:extLst>
          </p:cNvPr>
          <p:cNvSpPr txBox="1"/>
          <p:nvPr/>
        </p:nvSpPr>
        <p:spPr>
          <a:xfrm>
            <a:off x="6201651" y="3299735"/>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B7CB47BD-8354-4553-92BC-14E64F29CD0C}"/>
              </a:ext>
            </a:extLst>
          </p:cNvPr>
          <p:cNvSpPr txBox="1"/>
          <p:nvPr/>
        </p:nvSpPr>
        <p:spPr>
          <a:xfrm>
            <a:off x="3205795"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1" name="TextBox 30">
            <a:hlinkClick r:id="" action="ppaction://noaction">
              <a:snd r:embed="rId6" name="L2-C.wav"/>
            </a:hlinkClick>
            <a:extLst>
              <a:ext uri="{FF2B5EF4-FFF2-40B4-BE49-F238E27FC236}">
                <a16:creationId xmlns:a16="http://schemas.microsoft.com/office/drawing/2014/main" id="{5B15161F-3ED1-4CEE-BFA0-F78F83985439}"/>
              </a:ext>
            </a:extLst>
          </p:cNvPr>
          <p:cNvSpPr txBox="1"/>
          <p:nvPr/>
        </p:nvSpPr>
        <p:spPr>
          <a:xfrm>
            <a:off x="7315959" y="343297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C</a:t>
            </a:r>
          </a:p>
        </p:txBody>
      </p:sp>
      <p:sp>
        <p:nvSpPr>
          <p:cNvPr id="32" name="TextBox 31">
            <a:hlinkClick r:id="" action="ppaction://noaction">
              <a:snd r:embed="rId7" name="L2-D.wav"/>
            </a:hlinkClick>
            <a:extLst>
              <a:ext uri="{FF2B5EF4-FFF2-40B4-BE49-F238E27FC236}">
                <a16:creationId xmlns:a16="http://schemas.microsoft.com/office/drawing/2014/main" id="{1EDE762F-662A-443D-9DB2-CA22F4186475}"/>
              </a:ext>
            </a:extLst>
          </p:cNvPr>
          <p:cNvSpPr txBox="1"/>
          <p:nvPr/>
        </p:nvSpPr>
        <p:spPr>
          <a:xfrm>
            <a:off x="3280709"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D</a:t>
            </a:r>
          </a:p>
        </p:txBody>
      </p:sp>
      <p:sp>
        <p:nvSpPr>
          <p:cNvPr id="33" name="TextBox 32">
            <a:hlinkClick r:id="" action="ppaction://noaction">
              <a:snd r:embed="rId8" name="L2-E.wav"/>
            </a:hlinkClick>
            <a:extLst>
              <a:ext uri="{FF2B5EF4-FFF2-40B4-BE49-F238E27FC236}">
                <a16:creationId xmlns:a16="http://schemas.microsoft.com/office/drawing/2014/main" id="{CF79D6B6-5698-43DD-BEF5-E55E7975568D}"/>
              </a:ext>
            </a:extLst>
          </p:cNvPr>
          <p:cNvSpPr txBox="1"/>
          <p:nvPr/>
        </p:nvSpPr>
        <p:spPr>
          <a:xfrm>
            <a:off x="5346862"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E</a:t>
            </a:r>
          </a:p>
        </p:txBody>
      </p:sp>
      <p:sp>
        <p:nvSpPr>
          <p:cNvPr id="34" name="TextBox 33">
            <a:hlinkClick r:id="" action="ppaction://noaction">
              <a:snd r:embed="rId9" name="L2-F.wav"/>
            </a:hlinkClick>
            <a:extLst>
              <a:ext uri="{FF2B5EF4-FFF2-40B4-BE49-F238E27FC236}">
                <a16:creationId xmlns:a16="http://schemas.microsoft.com/office/drawing/2014/main" id="{6B2C790A-B6E1-4BB2-872B-C621A9E2D5CF}"/>
              </a:ext>
            </a:extLst>
          </p:cNvPr>
          <p:cNvSpPr txBox="1"/>
          <p:nvPr/>
        </p:nvSpPr>
        <p:spPr>
          <a:xfrm>
            <a:off x="7350247" y="432819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p>
        </p:txBody>
      </p:sp>
      <p:sp>
        <p:nvSpPr>
          <p:cNvPr id="35" name="TextBox 34">
            <a:hlinkClick r:id="" action="ppaction://noaction">
              <a:snd r:embed="rId10" name="L2-G.wav"/>
            </a:hlinkClick>
            <a:extLst>
              <a:ext uri="{FF2B5EF4-FFF2-40B4-BE49-F238E27FC236}">
                <a16:creationId xmlns:a16="http://schemas.microsoft.com/office/drawing/2014/main" id="{21D844FC-6346-4905-ADCB-2F8AF9542F85}"/>
              </a:ext>
            </a:extLst>
          </p:cNvPr>
          <p:cNvSpPr txBox="1"/>
          <p:nvPr/>
        </p:nvSpPr>
        <p:spPr>
          <a:xfrm>
            <a:off x="3255682"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G</a:t>
            </a:r>
          </a:p>
        </p:txBody>
      </p:sp>
      <p:sp>
        <p:nvSpPr>
          <p:cNvPr id="36" name="TextBox 35">
            <a:hlinkClick r:id="" action="ppaction://noaction">
              <a:snd r:embed="rId11" name="L2-H.wav"/>
            </a:hlinkClick>
            <a:extLst>
              <a:ext uri="{FF2B5EF4-FFF2-40B4-BE49-F238E27FC236}">
                <a16:creationId xmlns:a16="http://schemas.microsoft.com/office/drawing/2014/main" id="{341446A5-8E27-4C25-9824-A7F452F11BE9}"/>
              </a:ext>
            </a:extLst>
          </p:cNvPr>
          <p:cNvSpPr txBox="1"/>
          <p:nvPr/>
        </p:nvSpPr>
        <p:spPr>
          <a:xfrm>
            <a:off x="5310764"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H</a:t>
            </a:r>
          </a:p>
        </p:txBody>
      </p:sp>
      <p:sp>
        <p:nvSpPr>
          <p:cNvPr id="37" name="TextBox 36">
            <a:hlinkClick r:id="" action="ppaction://noaction">
              <a:snd r:embed="rId12" name="L2-I.wav"/>
            </a:hlinkClick>
            <a:extLst>
              <a:ext uri="{FF2B5EF4-FFF2-40B4-BE49-F238E27FC236}">
                <a16:creationId xmlns:a16="http://schemas.microsoft.com/office/drawing/2014/main" id="{D5D45D11-3C8A-42F2-8CE5-D490C2571A7E}"/>
              </a:ext>
            </a:extLst>
          </p:cNvPr>
          <p:cNvSpPr txBox="1"/>
          <p:nvPr/>
        </p:nvSpPr>
        <p:spPr>
          <a:xfrm>
            <a:off x="7395193" y="519717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I</a:t>
            </a:r>
          </a:p>
        </p:txBody>
      </p:sp>
      <p:sp>
        <p:nvSpPr>
          <p:cNvPr id="38" name="TextBox 37">
            <a:hlinkClick r:id="" action="ppaction://noaction" highlightClick="1">
              <a:snd r:embed="rId13" name="L2-A.wav"/>
            </a:hlinkClick>
            <a:extLst>
              <a:ext uri="{FF2B5EF4-FFF2-40B4-BE49-F238E27FC236}">
                <a16:creationId xmlns:a16="http://schemas.microsoft.com/office/drawing/2014/main" id="{16A53757-B566-40C2-BA55-D3A5A8FEC584}"/>
              </a:ext>
            </a:extLst>
          </p:cNvPr>
          <p:cNvSpPr txBox="1"/>
          <p:nvPr/>
        </p:nvSpPr>
        <p:spPr>
          <a:xfrm>
            <a:off x="3268369" y="344611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A</a:t>
            </a:r>
          </a:p>
        </p:txBody>
      </p:sp>
      <p:sp>
        <p:nvSpPr>
          <p:cNvPr id="39" name="TextBox 38">
            <a:hlinkClick r:id="" action="ppaction://noaction" highlightClick="1">
              <a:snd r:embed="rId14" name="L2-B.wav"/>
            </a:hlinkClick>
            <a:extLst>
              <a:ext uri="{FF2B5EF4-FFF2-40B4-BE49-F238E27FC236}">
                <a16:creationId xmlns:a16="http://schemas.microsoft.com/office/drawing/2014/main" id="{2FE9B6DE-2EBF-4C24-9DBA-482A51541163}"/>
              </a:ext>
            </a:extLst>
          </p:cNvPr>
          <p:cNvSpPr txBox="1"/>
          <p:nvPr/>
        </p:nvSpPr>
        <p:spPr>
          <a:xfrm>
            <a:off x="5346862" y="344623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B</a:t>
            </a:r>
          </a:p>
        </p:txBody>
      </p:sp>
      <p:pic>
        <p:nvPicPr>
          <p:cNvPr id="41" name="Picture 40">
            <a:extLst>
              <a:ext uri="{FF2B5EF4-FFF2-40B4-BE49-F238E27FC236}">
                <a16:creationId xmlns:a16="http://schemas.microsoft.com/office/drawing/2014/main" id="{72BC4323-F2C7-417C-8739-694A925B1985}"/>
              </a:ext>
            </a:extLst>
          </p:cNvPr>
          <p:cNvPicPr>
            <a:picLocks noChangeAspect="1"/>
          </p:cNvPicPr>
          <p:nvPr/>
        </p:nvPicPr>
        <p:blipFill>
          <a:blip r:embed="rId15"/>
          <a:stretch>
            <a:fillRect/>
          </a:stretch>
        </p:blipFill>
        <p:spPr>
          <a:xfrm>
            <a:off x="10053158" y="4041799"/>
            <a:ext cx="1648929" cy="1791750"/>
          </a:xfrm>
          <a:prstGeom prst="rect">
            <a:avLst/>
          </a:prstGeom>
        </p:spPr>
      </p:pic>
      <p:sp>
        <p:nvSpPr>
          <p:cNvPr id="40" name="TextBox 39">
            <a:extLst>
              <a:ext uri="{FF2B5EF4-FFF2-40B4-BE49-F238E27FC236}">
                <a16:creationId xmlns:a16="http://schemas.microsoft.com/office/drawing/2014/main" id="{19A6C292-A032-4B63-92A5-4FC130AB70FF}"/>
              </a:ext>
            </a:extLst>
          </p:cNvPr>
          <p:cNvSpPr txBox="1"/>
          <p:nvPr/>
        </p:nvSpPr>
        <p:spPr>
          <a:xfrm>
            <a:off x="8321761" y="332179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3F09CC9C-A8CE-4AF0-BE94-E46B1EBBA862}"/>
              </a:ext>
            </a:extLst>
          </p:cNvPr>
          <p:cNvSpPr txBox="1"/>
          <p:nvPr/>
        </p:nvSpPr>
        <p:spPr>
          <a:xfrm>
            <a:off x="4124072" y="4166241"/>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C063189A-AA5F-445A-BC9D-F382A0B3F47A}"/>
              </a:ext>
            </a:extLst>
          </p:cNvPr>
          <p:cNvSpPr txBox="1"/>
          <p:nvPr/>
        </p:nvSpPr>
        <p:spPr>
          <a:xfrm>
            <a:off x="6216344" y="4193309"/>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6A5DDF59-AF5C-421C-8043-74FCCC807A43}"/>
              </a:ext>
            </a:extLst>
          </p:cNvPr>
          <p:cNvSpPr txBox="1"/>
          <p:nvPr/>
        </p:nvSpPr>
        <p:spPr>
          <a:xfrm>
            <a:off x="8297425" y="420251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2A2A1ED1-FACB-4C37-A6E7-257B6B8A4F21}"/>
              </a:ext>
            </a:extLst>
          </p:cNvPr>
          <p:cNvSpPr txBox="1"/>
          <p:nvPr/>
        </p:nvSpPr>
        <p:spPr>
          <a:xfrm>
            <a:off x="6272141" y="5074060"/>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2DC696C7-6464-4C40-B1A1-D4E993E480F3}"/>
              </a:ext>
            </a:extLst>
          </p:cNvPr>
          <p:cNvSpPr txBox="1"/>
          <p:nvPr/>
        </p:nvSpPr>
        <p:spPr>
          <a:xfrm>
            <a:off x="8321761" y="508042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B5B82059-2A85-4723-9857-CCDAC94B3EAE}"/>
              </a:ext>
            </a:extLst>
          </p:cNvPr>
          <p:cNvSpPr txBox="1"/>
          <p:nvPr/>
        </p:nvSpPr>
        <p:spPr>
          <a:xfrm>
            <a:off x="4132994" y="5074060"/>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59286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0" grpId="0"/>
      <p:bldP spid="42" grpId="0"/>
      <p:bldP spid="43"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Open (</a:t>
            </a:r>
            <a:r>
              <a:rPr lang="en-GB" sz="3600" b="1" dirty="0" err="1">
                <a:solidFill>
                  <a:schemeClr val="bg1"/>
                </a:solidFill>
              </a:rPr>
              <a:t>wh</a:t>
            </a:r>
            <a:r>
              <a:rPr lang="en-GB" sz="3600" b="1" dirty="0">
                <a:solidFill>
                  <a:schemeClr val="bg1"/>
                </a:solidFill>
              </a:rPr>
              <a:t>-) questions</a:t>
            </a:r>
          </a:p>
        </p:txBody>
      </p:sp>
      <p:sp>
        <p:nvSpPr>
          <p:cNvPr id="28" name="TextBox 27">
            <a:extLst>
              <a:ext uri="{FF2B5EF4-FFF2-40B4-BE49-F238E27FC236}">
                <a16:creationId xmlns:a16="http://schemas.microsoft.com/office/drawing/2014/main" id="{B96E0241-B531-4E1B-8853-361288F12C1E}"/>
              </a:ext>
            </a:extLst>
          </p:cNvPr>
          <p:cNvSpPr txBox="1"/>
          <p:nvPr/>
        </p:nvSpPr>
        <p:spPr>
          <a:xfrm>
            <a:off x="198405" y="1402023"/>
            <a:ext cx="55930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F0302020204030204"/>
                <a:ea typeface="+mn-ea"/>
                <a:cs typeface="+mn-cs"/>
              </a:rPr>
              <a:t>Open (</a:t>
            </a:r>
            <a:r>
              <a:rPr kumimoji="0" lang="en-US"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wh</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mn-ea"/>
                <a:cs typeface="+mn-cs"/>
              </a:rPr>
              <a:t>-) questions</a:t>
            </a:r>
          </a:p>
        </p:txBody>
      </p:sp>
      <p:graphicFrame>
        <p:nvGraphicFramePr>
          <p:cNvPr id="33" name="Table 32">
            <a:extLst>
              <a:ext uri="{FF2B5EF4-FFF2-40B4-BE49-F238E27FC236}">
                <a16:creationId xmlns:a16="http://schemas.microsoft.com/office/drawing/2014/main" id="{D2683C6C-4365-4B8A-B139-13919CF84949}"/>
              </a:ext>
            </a:extLst>
          </p:cNvPr>
          <p:cNvGraphicFramePr>
            <a:graphicFrameLocks noGrp="1"/>
          </p:cNvGraphicFramePr>
          <p:nvPr/>
        </p:nvGraphicFramePr>
        <p:xfrm>
          <a:off x="3403600" y="26123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5" name="TextBox 34">
            <a:extLst>
              <a:ext uri="{FF2B5EF4-FFF2-40B4-BE49-F238E27FC236}">
                <a16:creationId xmlns:a16="http://schemas.microsoft.com/office/drawing/2014/main" id="{5003DA7D-FD3B-45BD-BA5B-EEB8620A0E68}"/>
              </a:ext>
            </a:extLst>
          </p:cNvPr>
          <p:cNvSpPr txBox="1"/>
          <p:nvPr/>
        </p:nvSpPr>
        <p:spPr>
          <a:xfrm>
            <a:off x="270381" y="2555483"/>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Closed</a:t>
            </a:r>
          </a:p>
        </p:txBody>
      </p:sp>
      <p:sp>
        <p:nvSpPr>
          <p:cNvPr id="36" name="TextBox 35">
            <a:extLst>
              <a:ext uri="{FF2B5EF4-FFF2-40B4-BE49-F238E27FC236}">
                <a16:creationId xmlns:a16="http://schemas.microsoft.com/office/drawing/2014/main" id="{1C6FCAF0-414F-491A-B0A2-18AD12530E46}"/>
              </a:ext>
            </a:extLst>
          </p:cNvPr>
          <p:cNvSpPr txBox="1"/>
          <p:nvPr/>
        </p:nvSpPr>
        <p:spPr>
          <a:xfrm>
            <a:off x="282751" y="3120915"/>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Open</a:t>
            </a:r>
          </a:p>
        </p:txBody>
      </p:sp>
      <p:sp>
        <p:nvSpPr>
          <p:cNvPr id="37" name="TextBox 36">
            <a:extLst>
              <a:ext uri="{FF2B5EF4-FFF2-40B4-BE49-F238E27FC236}">
                <a16:creationId xmlns:a16="http://schemas.microsoft.com/office/drawing/2014/main" id="{DE4BA3E8-B515-4C81-ADBD-E68E0910B723}"/>
              </a:ext>
            </a:extLst>
          </p:cNvPr>
          <p:cNvSpPr txBox="1"/>
          <p:nvPr/>
        </p:nvSpPr>
        <p:spPr>
          <a:xfrm>
            <a:off x="198224" y="1823363"/>
            <a:ext cx="11719875"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To ask an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open question</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place a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question word </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directly in front of the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verb:</a:t>
            </a:r>
            <a:endPar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endParaRPr>
          </a:p>
        </p:txBody>
      </p:sp>
      <p:graphicFrame>
        <p:nvGraphicFramePr>
          <p:cNvPr id="38" name="Table 37">
            <a:extLst>
              <a:ext uri="{FF2B5EF4-FFF2-40B4-BE49-F238E27FC236}">
                <a16:creationId xmlns:a16="http://schemas.microsoft.com/office/drawing/2014/main" id="{E86B9578-C21B-4D55-9177-FA8E5DD42BA3}"/>
              </a:ext>
            </a:extLst>
          </p:cNvPr>
          <p:cNvGraphicFramePr>
            <a:graphicFrameLocks noGrp="1"/>
          </p:cNvGraphicFramePr>
          <p:nvPr/>
        </p:nvGraphicFramePr>
        <p:xfrm>
          <a:off x="3468171" y="3159943"/>
          <a:ext cx="5023804"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6">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2" name="TextBox 11">
            <a:extLst>
              <a:ext uri="{FF2B5EF4-FFF2-40B4-BE49-F238E27FC236}">
                <a16:creationId xmlns:a16="http://schemas.microsoft.com/office/drawing/2014/main" id="{7B5EF191-E832-4753-9498-D5489CEC63C6}"/>
              </a:ext>
            </a:extLst>
          </p:cNvPr>
          <p:cNvSpPr txBox="1"/>
          <p:nvPr/>
        </p:nvSpPr>
        <p:spPr>
          <a:xfrm>
            <a:off x="2320418" y="3129105"/>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graphicFrame>
        <p:nvGraphicFramePr>
          <p:cNvPr id="39" name="Table 38">
            <a:extLst>
              <a:ext uri="{FF2B5EF4-FFF2-40B4-BE49-F238E27FC236}">
                <a16:creationId xmlns:a16="http://schemas.microsoft.com/office/drawing/2014/main" id="{ECD2BEA4-6B66-4DA0-ABFD-D7B96368C4C2}"/>
              </a:ext>
            </a:extLst>
          </p:cNvPr>
          <p:cNvGraphicFramePr>
            <a:graphicFrameLocks noGrp="1"/>
          </p:cNvGraphicFramePr>
          <p:nvPr/>
        </p:nvGraphicFramePr>
        <p:xfrm>
          <a:off x="2994933" y="3170534"/>
          <a:ext cx="5604653" cy="361302"/>
        </p:xfrm>
        <a:graphic>
          <a:graphicData uri="http://schemas.openxmlformats.org/drawingml/2006/table">
            <a:tbl>
              <a:tblPr firstRow="1" firstCol="1" bandRow="1"/>
              <a:tblGrid>
                <a:gridCol w="1599444">
                  <a:extLst>
                    <a:ext uri="{9D8B030D-6E8A-4147-A177-3AD203B41FA5}">
                      <a16:colId xmlns:a16="http://schemas.microsoft.com/office/drawing/2014/main" val="1349661642"/>
                    </a:ext>
                  </a:extLst>
                </a:gridCol>
                <a:gridCol w="1598499">
                  <a:extLst>
                    <a:ext uri="{9D8B030D-6E8A-4147-A177-3AD203B41FA5}">
                      <a16:colId xmlns:a16="http://schemas.microsoft.com/office/drawing/2014/main" val="1476335593"/>
                    </a:ext>
                  </a:extLst>
                </a:gridCol>
                <a:gridCol w="2406710">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850227387"/>
                  </a:ext>
                </a:extLst>
              </a:tr>
            </a:tbl>
          </a:graphicData>
        </a:graphic>
      </p:graphicFrame>
      <p:sp>
        <p:nvSpPr>
          <p:cNvPr id="42" name="TextBox 41">
            <a:extLst>
              <a:ext uri="{FF2B5EF4-FFF2-40B4-BE49-F238E27FC236}">
                <a16:creationId xmlns:a16="http://schemas.microsoft.com/office/drawing/2014/main" id="{7528A14B-FABF-4B35-966C-E8B5D97A7B1A}"/>
              </a:ext>
            </a:extLst>
          </p:cNvPr>
          <p:cNvSpPr txBox="1"/>
          <p:nvPr/>
        </p:nvSpPr>
        <p:spPr>
          <a:xfrm>
            <a:off x="2350552" y="3192710"/>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59FA2E8-3BCC-4BFE-BD46-98AFA7CE5361}"/>
              </a:ext>
            </a:extLst>
          </p:cNvPr>
          <p:cNvSpPr txBox="1"/>
          <p:nvPr/>
        </p:nvSpPr>
        <p:spPr>
          <a:xfrm>
            <a:off x="2402727" y="3126463"/>
            <a:ext cx="998497"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Wer</a:t>
            </a:r>
          </a:p>
        </p:txBody>
      </p:sp>
      <p:sp>
        <p:nvSpPr>
          <p:cNvPr id="29" name="TextBox 28"/>
          <p:cNvSpPr txBox="1"/>
          <p:nvPr/>
        </p:nvSpPr>
        <p:spPr>
          <a:xfrm>
            <a:off x="7941172" y="2558532"/>
            <a:ext cx="36028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Are you writing a book?</a:t>
            </a:r>
          </a:p>
        </p:txBody>
      </p:sp>
      <p:sp>
        <p:nvSpPr>
          <p:cNvPr id="30" name="TextBox 29"/>
          <p:cNvSpPr txBox="1"/>
          <p:nvPr/>
        </p:nvSpPr>
        <p:spPr>
          <a:xfrm>
            <a:off x="7902846" y="3132845"/>
            <a:ext cx="428915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1" u="none" strike="noStrike" kern="1200" cap="none" spc="0" normalizeH="0" baseline="0" noProof="0" dirty="0">
                <a:ln>
                  <a:noFill/>
                </a:ln>
                <a:solidFill>
                  <a:srgbClr val="115076"/>
                </a:solidFill>
                <a:effectLst/>
                <a:uLnTx/>
                <a:uFillTx/>
                <a:latin typeface="Century Gothic" panose="020F0302020204030204"/>
                <a:ea typeface="+mn-ea"/>
                <a:cs typeface="+mn-cs"/>
              </a:rPr>
              <a:t>Where are you writing a book?</a:t>
            </a:r>
          </a:p>
        </p:txBody>
      </p:sp>
      <p:sp>
        <p:nvSpPr>
          <p:cNvPr id="4" name="TextBox 3"/>
          <p:cNvSpPr txBox="1"/>
          <p:nvPr/>
        </p:nvSpPr>
        <p:spPr>
          <a:xfrm>
            <a:off x="176719" y="3906406"/>
            <a:ext cx="15795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Beispiel</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3" name="TextBox 42"/>
          <p:cNvSpPr txBox="1"/>
          <p:nvPr/>
        </p:nvSpPr>
        <p:spPr>
          <a:xfrm>
            <a:off x="1756281" y="3911777"/>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srgbClr val="115076"/>
                </a:solidFill>
                <a:effectLst/>
                <a:uLnTx/>
                <a:uFillTx/>
                <a:latin typeface="Century Gothic" panose="020F0302020204030204"/>
                <a:ea typeface="+mn-ea"/>
                <a:cs typeface="+mn-cs"/>
              </a:rPr>
              <a:t>Was</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hast du am Montag?</a:t>
            </a:r>
          </a:p>
        </p:txBody>
      </p:sp>
      <p:sp>
        <p:nvSpPr>
          <p:cNvPr id="44" name="TextBox 43"/>
          <p:cNvSpPr txBox="1"/>
          <p:nvPr/>
        </p:nvSpPr>
        <p:spPr>
          <a:xfrm>
            <a:off x="6379081" y="3911777"/>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What do you have on Monday?</a:t>
            </a:r>
          </a:p>
        </p:txBody>
      </p:sp>
      <p:sp>
        <p:nvSpPr>
          <p:cNvPr id="45" name="TextBox 44"/>
          <p:cNvSpPr txBox="1"/>
          <p:nvPr/>
        </p:nvSpPr>
        <p:spPr>
          <a:xfrm>
            <a:off x="1756281" y="4439098"/>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srgbClr val="115076"/>
                </a:solidFill>
                <a:effectLst/>
                <a:uLnTx/>
                <a:uFillTx/>
                <a:latin typeface="Century Gothic" panose="020F0302020204030204"/>
                <a:ea typeface="+mn-ea"/>
                <a:cs typeface="+mn-cs"/>
              </a:rPr>
              <a:t>Wo</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spielst</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du Tennis?</a:t>
            </a:r>
          </a:p>
        </p:txBody>
      </p:sp>
      <p:sp>
        <p:nvSpPr>
          <p:cNvPr id="46" name="TextBox 45"/>
          <p:cNvSpPr txBox="1"/>
          <p:nvPr/>
        </p:nvSpPr>
        <p:spPr>
          <a:xfrm>
            <a:off x="6379081" y="4468251"/>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Where do you play tennis?</a:t>
            </a:r>
          </a:p>
        </p:txBody>
      </p:sp>
      <p:sp>
        <p:nvSpPr>
          <p:cNvPr id="47" name="TextBox 46"/>
          <p:cNvSpPr txBox="1"/>
          <p:nvPr/>
        </p:nvSpPr>
        <p:spPr>
          <a:xfrm>
            <a:off x="1756281" y="5030116"/>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err="1">
                <a:ln>
                  <a:noFill/>
                </a:ln>
                <a:solidFill>
                  <a:srgbClr val="115076"/>
                </a:solidFill>
                <a:effectLst/>
                <a:uLnTx/>
                <a:uFillTx/>
                <a:latin typeface="Century Gothic" panose="020F0302020204030204"/>
                <a:ea typeface="+mn-ea"/>
                <a:cs typeface="+mn-cs"/>
              </a:rPr>
              <a:t>Wie</a:t>
            </a:r>
            <a:r>
              <a:rPr kumimoji="0" lang="en-GB" sz="2200" b="1" i="0" u="sng" strike="noStrike" kern="1200" cap="none" spc="0" normalizeH="0" baseline="0" noProof="0" dirty="0">
                <a:ln>
                  <a:noFill/>
                </a:ln>
                <a:solidFill>
                  <a:srgbClr val="115076"/>
                </a:solidFill>
                <a:effectLst/>
                <a:uLnTx/>
                <a:uFillTx/>
                <a:latin typeface="Century Gothic" panose="020F0302020204030204"/>
                <a:ea typeface="+mn-ea"/>
                <a:cs typeface="+mn-cs"/>
              </a:rPr>
              <a:t> oft</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putzt</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du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dein</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Zimmer?</a:t>
            </a:r>
          </a:p>
        </p:txBody>
      </p:sp>
      <p:sp>
        <p:nvSpPr>
          <p:cNvPr id="48" name="TextBox 47"/>
          <p:cNvSpPr txBox="1"/>
          <p:nvPr/>
        </p:nvSpPr>
        <p:spPr>
          <a:xfrm>
            <a:off x="6401807" y="4977197"/>
            <a:ext cx="58043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How often do you clean your room?</a:t>
            </a:r>
          </a:p>
        </p:txBody>
      </p:sp>
      <p:sp>
        <p:nvSpPr>
          <p:cNvPr id="49" name="TextBox 48"/>
          <p:cNvSpPr txBox="1"/>
          <p:nvPr/>
        </p:nvSpPr>
        <p:spPr>
          <a:xfrm>
            <a:off x="1756281" y="5567335"/>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err="1">
                <a:ln>
                  <a:noFill/>
                </a:ln>
                <a:solidFill>
                  <a:srgbClr val="115076"/>
                </a:solidFill>
                <a:effectLst/>
                <a:uLnTx/>
                <a:uFillTx/>
                <a:latin typeface="Century Gothic" panose="020F0302020204030204"/>
                <a:ea typeface="+mn-ea"/>
                <a:cs typeface="+mn-cs"/>
              </a:rPr>
              <a:t>Wer</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dein</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Lieblingslehrer</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0" name="TextBox 49"/>
          <p:cNvSpPr txBox="1"/>
          <p:nvPr/>
        </p:nvSpPr>
        <p:spPr>
          <a:xfrm>
            <a:off x="6401807" y="5544089"/>
            <a:ext cx="58043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Who is your favourite (male) teacher?</a:t>
            </a:r>
          </a:p>
        </p:txBody>
      </p:sp>
      <p:sp>
        <p:nvSpPr>
          <p:cNvPr id="31" name="TextBox 30"/>
          <p:cNvSpPr txBox="1"/>
          <p:nvPr/>
        </p:nvSpPr>
        <p:spPr>
          <a:xfrm>
            <a:off x="7902846" y="3129104"/>
            <a:ext cx="4097095"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Who is writing a book?</a:t>
            </a:r>
          </a:p>
        </p:txBody>
      </p:sp>
    </p:spTree>
    <p:extLst>
      <p:ext uri="{BB962C8B-B14F-4D97-AF65-F5344CB8AC3E}">
        <p14:creationId xmlns:p14="http://schemas.microsoft.com/office/powerpoint/2010/main" val="421572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animBg="1"/>
      <p:bldP spid="36" grpId="0" animBg="1"/>
      <p:bldP spid="37" grpId="0"/>
      <p:bldP spid="12" grpId="0"/>
      <p:bldP spid="42" grpId="0" animBg="1"/>
      <p:bldP spid="40" grpId="0" animBg="1"/>
      <p:bldP spid="29" grpId="0"/>
      <p:bldP spid="30" grpId="0"/>
      <p:bldP spid="30" grpId="1"/>
      <p:bldP spid="4" grpId="0"/>
      <p:bldP spid="43" grpId="0"/>
      <p:bldP spid="44" grpId="0"/>
      <p:bldP spid="45" grpId="0"/>
      <p:bldP spid="46" grpId="0"/>
      <p:bldP spid="47" grpId="0"/>
      <p:bldP spid="48" grpId="0"/>
      <p:bldP spid="49" grpId="0"/>
      <p:bldP spid="50" grpId="0"/>
      <p:bldP spid="3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A901516E60EB44A62E43187FB77164" ma:contentTypeVersion="13" ma:contentTypeDescription="Create a new document." ma:contentTypeScope="" ma:versionID="d5916819ca5a71e76b99028877215d9c">
  <xsd:schema xmlns:xsd="http://www.w3.org/2001/XMLSchema" xmlns:xs="http://www.w3.org/2001/XMLSchema" xmlns:p="http://schemas.microsoft.com/office/2006/metadata/properties" xmlns:ns3="78a4bef1-4619-421c-8d53-915879e4d4f7" xmlns:ns4="c8f9ce02-ea57-4ec0-9475-ee420f787bd4" targetNamespace="http://schemas.microsoft.com/office/2006/metadata/properties" ma:root="true" ma:fieldsID="fb2cf239a7347c20afb4211da9785574" ns3:_="" ns4:_="">
    <xsd:import namespace="78a4bef1-4619-421c-8d53-915879e4d4f7"/>
    <xsd:import namespace="c8f9ce02-ea57-4ec0-9475-ee420f787bd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a4bef1-4619-421c-8d53-915879e4d4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f9ce02-ea57-4ec0-9475-ee420f787bd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EE4791-7E0A-44AA-8317-021E24D3248E}">
  <ds:schemaRefs>
    <ds:schemaRef ds:uri="http://schemas.microsoft.com/office/2006/documentManagement/types"/>
    <ds:schemaRef ds:uri="c8f9ce02-ea57-4ec0-9475-ee420f787bd4"/>
    <ds:schemaRef ds:uri="78a4bef1-4619-421c-8d53-915879e4d4f7"/>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318824E-C9D7-4685-9F90-8AE88ACB7C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a4bef1-4619-421c-8d53-915879e4d4f7"/>
    <ds:schemaRef ds:uri="c8f9ce02-ea57-4ec0-9475-ee420f787b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2BA6C0-DFDB-4BB6-975A-C521D296E2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4198</TotalTime>
  <Words>6608</Words>
  <Application>Microsoft Macintosh PowerPoint</Application>
  <PresentationFormat>Widescreen</PresentationFormat>
  <Paragraphs>843</Paragraphs>
  <Slides>41</Slides>
  <Notes>41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41</vt:i4>
      </vt:variant>
    </vt:vector>
  </HeadingPairs>
  <TitlesOfParts>
    <vt:vector size="53" baseType="lpstr">
      <vt:lpstr>Arial</vt:lpstr>
      <vt:lpstr>Arial</vt:lpstr>
      <vt:lpstr>Calibri</vt:lpstr>
      <vt:lpstr>Century Gothic</vt:lpstr>
      <vt:lpstr>Lucida Handwriting</vt:lpstr>
      <vt:lpstr>Tw Cen MT</vt:lpstr>
      <vt:lpstr>1_Office Theme</vt:lpstr>
      <vt:lpstr>2_Office Theme</vt:lpstr>
      <vt:lpstr>4_Office Theme</vt:lpstr>
      <vt:lpstr>6_Office Theme</vt:lpstr>
      <vt:lpstr>7_Office Theme</vt:lpstr>
      <vt:lpstr>5_Office Theme</vt:lpstr>
      <vt:lpstr>KS2 Grammar knowledge Examples of crosslinguistic comparisons</vt:lpstr>
      <vt:lpstr>Practising in language analysis</vt:lpstr>
      <vt:lpstr>Asking questions</vt:lpstr>
      <vt:lpstr>Ist das eine Frage?</vt:lpstr>
      <vt:lpstr>Ist das eine Frage?</vt:lpstr>
      <vt:lpstr>Frage oder Satz?</vt:lpstr>
      <vt:lpstr>Frage oder Satz?</vt:lpstr>
      <vt:lpstr>Frage oder Satz?</vt:lpstr>
      <vt:lpstr>Open (wh-) questions</vt:lpstr>
      <vt:lpstr>Order of words in a question</vt:lpstr>
      <vt:lpstr>Saying what people do [1]</vt:lpstr>
      <vt:lpstr>Le verbe</vt:lpstr>
      <vt:lpstr>Le verbe</vt:lpstr>
      <vt:lpstr>Present simple or continuous?</vt:lpstr>
      <vt:lpstr>Adverbs of time</vt:lpstr>
      <vt:lpstr>Present simple or continuous?</vt:lpstr>
      <vt:lpstr>Present simple or continuous?</vt:lpstr>
      <vt:lpstr>Present simple or continuous?</vt:lpstr>
      <vt:lpstr>Present simple or continuous?</vt:lpstr>
      <vt:lpstr>Present simple or continuous?</vt:lpstr>
      <vt:lpstr>Present simple or continuous?</vt:lpstr>
      <vt:lpstr>Present simple / continuous</vt:lpstr>
      <vt:lpstr>Circle the translations of the verbs that sound best to you (the most likely meaning).</vt:lpstr>
      <vt:lpstr>Possessive adjectives</vt:lpstr>
      <vt:lpstr>Possessive adjectives</vt:lpstr>
      <vt:lpstr>Possessive adjectives</vt:lpstr>
      <vt:lpstr>Possessive adjectives</vt:lpstr>
      <vt:lpstr>Asking questions</vt:lpstr>
      <vt:lpstr>Asking questions</vt:lpstr>
      <vt:lpstr>Questions with où </vt:lpstr>
      <vt:lpstr>Introducing verbs</vt:lpstr>
      <vt:lpstr>aller</vt:lpstr>
      <vt:lpstr>aller</vt:lpstr>
      <vt:lpstr>aller </vt:lpstr>
      <vt:lpstr>va</vt:lpstr>
      <vt:lpstr>aller </vt:lpstr>
      <vt:lpstr>va</vt:lpstr>
      <vt:lpstr>aller</vt:lpstr>
      <vt:lpstr>Practising in language analysis</vt:lpstr>
      <vt:lpstr>Dictionary verb Vs he/she form</vt:lpstr>
      <vt:lpstr>Hören: Infinitiv oder er/sie?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Helen Thomas</cp:lastModifiedBy>
  <cp:revision>497</cp:revision>
  <dcterms:created xsi:type="dcterms:W3CDTF">2019-03-27T07:30:03Z</dcterms:created>
  <dcterms:modified xsi:type="dcterms:W3CDTF">2020-05-04T08:31:31Z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0x010100EAA901516E60EB44A62E43187FB77164</vt:lpwstr>
  </property>
</Properties>
</file>