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7"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3" autoAdjust="0"/>
    <p:restoredTop sz="74519" autoAdjust="0"/>
  </p:normalViewPr>
  <p:slideViewPr>
    <p:cSldViewPr snapToGrid="0">
      <p:cViewPr varScale="1">
        <p:scale>
          <a:sx n="81" d="100"/>
          <a:sy n="81" d="100"/>
        </p:scale>
        <p:origin x="192" y="4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90B32-6042-4BBB-82F9-54D16C3AA7AB}" type="datetimeFigureOut">
              <a:rPr lang="en-GB" smtClean="0"/>
              <a:t>30/03/2020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199AA-6FBC-4B75-B329-1C21F77992AC}" type="slidenum">
              <a:rPr lang="en-GB" smtClean="0"/>
              <a:t>‹#›</a:t>
            </a:fld>
            <a:endParaRPr lang="en-GB"/>
          </a:p>
        </p:txBody>
      </p:sp>
    </p:spTree>
    <p:extLst>
      <p:ext uri="{BB962C8B-B14F-4D97-AF65-F5344CB8AC3E}">
        <p14:creationId xmlns:p14="http://schemas.microsoft.com/office/powerpoint/2010/main" val="3148888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07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a:t>
            </a:r>
            <a:r>
              <a:rPr lang="en-GB" baseline="0" dirty="0"/>
              <a:t> focused on the sound-spelling correspondence, students now focus on the meaning of the words used for practice. </a:t>
            </a:r>
          </a:p>
          <a:p>
            <a:endParaRPr lang="en-GB" baseline="0" dirty="0"/>
          </a:p>
          <a:p>
            <a:r>
              <a:rPr lang="en-GB" dirty="0"/>
              <a:t>The</a:t>
            </a:r>
            <a:r>
              <a:rPr lang="en-GB" baseline="0" dirty="0"/>
              <a:t> teacher says the number (either in numerical or random order, to challenge students more). Students have to search the options around the edge of the box to decide which is the corresponding word.  Pause for several seconds to allow students to search, then elicit the Spanish word from students in chorus.</a:t>
            </a:r>
          </a:p>
          <a:p>
            <a:endParaRPr lang="en-GB" baseline="0" dirty="0"/>
          </a:p>
          <a:p>
            <a:r>
              <a:rPr lang="en-GB" baseline="0" dirty="0"/>
              <a:t>To allow for flexibility in the order of numbers, the answers have not been animated.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42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*AUDIO TO BE INSERTED*</a:t>
            </a:r>
          </a:p>
          <a:p>
            <a:endParaRPr lang="en-GB" dirty="0"/>
          </a:p>
          <a:p>
            <a:r>
              <a:rPr lang="en-GB" dirty="0"/>
              <a:t>This activity integrates grammar,</a:t>
            </a:r>
            <a:r>
              <a:rPr lang="en-GB" baseline="0" dirty="0"/>
              <a:t> vocabulary and phonics revision.</a:t>
            </a:r>
          </a:p>
          <a:p>
            <a:endParaRPr lang="en-GB" baseline="0" dirty="0"/>
          </a:p>
          <a:p>
            <a:r>
              <a:rPr lang="en-GB" baseline="0" dirty="0"/>
              <a:t>Phonics: Students first have to listen and write the missing word, which contains either the ‘b’ or ‘v’ SSC. </a:t>
            </a:r>
          </a:p>
          <a:p>
            <a:endParaRPr lang="en-GB" baseline="0" dirty="0"/>
          </a:p>
          <a:p>
            <a:r>
              <a:rPr lang="en-GB" baseline="0" dirty="0"/>
              <a:t>Grammar: After writing the missing words, students have to translate the sentence. Each one contains DAR and QUERER in 1</a:t>
            </a:r>
            <a:r>
              <a:rPr lang="en-GB" baseline="30000" dirty="0"/>
              <a:t>st</a:t>
            </a:r>
            <a:r>
              <a:rPr lang="en-GB" baseline="0" dirty="0"/>
              <a:t>, 2</a:t>
            </a:r>
            <a:r>
              <a:rPr lang="en-GB" baseline="30000" dirty="0"/>
              <a:t>nd</a:t>
            </a:r>
            <a:r>
              <a:rPr lang="en-GB" baseline="0" dirty="0"/>
              <a:t> or 3</a:t>
            </a:r>
            <a:r>
              <a:rPr lang="en-GB" baseline="30000" dirty="0"/>
              <a:t>rd</a:t>
            </a:r>
            <a:r>
              <a:rPr lang="en-GB" baseline="0" dirty="0"/>
              <a:t> person singular. </a:t>
            </a:r>
          </a:p>
          <a:p>
            <a:endParaRPr lang="en-GB" baseline="0" dirty="0"/>
          </a:p>
          <a:p>
            <a:r>
              <a:rPr lang="en-GB" baseline="0" dirty="0"/>
              <a:t>Vocabulary is revisited from various earlier weeks. ‘Lejos’, ‘tienda’, ‘cosa’ and ‘bolsa’ are from the two vocabulary sets revisited this week (1.1.7 and 1.2.5) in the SoW.</a:t>
            </a:r>
          </a:p>
          <a:p>
            <a:endParaRPr lang="en-GB" baseline="0" dirty="0"/>
          </a:p>
          <a:p>
            <a:r>
              <a:rPr lang="en-GB" baseline="0" dirty="0"/>
              <a:t>Note: ‘ella’ has previously been encountered as a phonics word.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0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‘v’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326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833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52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‘b’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sz="1200" b="0" i="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00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6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10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*Audio to be inserted*</a:t>
            </a:r>
          </a:p>
          <a:p>
            <a:endParaRPr lang="en-GB" dirty="0"/>
          </a:p>
          <a:p>
            <a:r>
              <a:rPr lang="en-GB" dirty="0"/>
              <a:t>Students write the missing letter. Although</a:t>
            </a:r>
            <a:r>
              <a:rPr lang="en-GB" baseline="0" dirty="0"/>
              <a:t> audio is (to be) provided for this activity, this is simply to provide input to help establish the sound-spelling connection (it will not help them to distinguish ‘b’ from ‘v’). See next slide for a variation of this activity (where students have to write full word).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386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*Audio to be inserted*</a:t>
            </a:r>
            <a:endParaRPr lang="en-GB" b="0" dirty="0"/>
          </a:p>
          <a:p>
            <a:endParaRPr lang="en-GB" b="0" dirty="0"/>
          </a:p>
          <a:p>
            <a:r>
              <a:rPr lang="en-GB" b="0" dirty="0"/>
              <a:t>Variation: </a:t>
            </a:r>
            <a:r>
              <a:rPr lang="en-GB" dirty="0"/>
              <a:t>Students listen and write the full word.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42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8656B32-1B89-467C-8537-32177C0AC526}"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673770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56B32-1B89-467C-8537-32177C0AC526}"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427432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56B32-1B89-467C-8537-32177C0AC526}"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1815225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58218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07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95586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0310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0303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997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30/03/2020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7094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342301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656B32-1B89-467C-8537-32177C0AC526}"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483808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30/03/2020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047127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4148649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30/03/2020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80516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656B32-1B89-467C-8537-32177C0AC526}"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2208535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8656B32-1B89-467C-8537-32177C0AC526}"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4110073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8656B32-1B89-467C-8537-32177C0AC526}"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1386663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8656B32-1B89-467C-8537-32177C0AC526}"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389377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56B32-1B89-467C-8537-32177C0AC526}"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9750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656B32-1B89-467C-8537-32177C0AC526}"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159874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656B32-1B89-467C-8537-32177C0AC526}"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46E5BE-7555-42BE-BCA5-CF73A8C67AAB}" type="slidenum">
              <a:rPr lang="en-GB" smtClean="0"/>
              <a:t>‹#›</a:t>
            </a:fld>
            <a:endParaRPr lang="en-GB"/>
          </a:p>
        </p:txBody>
      </p:sp>
    </p:spTree>
    <p:extLst>
      <p:ext uri="{BB962C8B-B14F-4D97-AF65-F5344CB8AC3E}">
        <p14:creationId xmlns:p14="http://schemas.microsoft.com/office/powerpoint/2010/main" val="387080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about:blank"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56B32-1B89-467C-8537-32177C0AC526}" type="datetimeFigureOut">
              <a:rPr lang="en-GB" smtClean="0"/>
              <a:t>30/03/2020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6E5BE-7555-42BE-BCA5-CF73A8C67AAB}" type="slidenum">
              <a:rPr lang="en-GB" smtClean="0"/>
              <a:t>‹#›</a:t>
            </a:fld>
            <a:endParaRPr lang="en-GB"/>
          </a:p>
        </p:txBody>
      </p:sp>
    </p:spTree>
    <p:extLst>
      <p:ext uri="{BB962C8B-B14F-4D97-AF65-F5344CB8AC3E}">
        <p14:creationId xmlns:p14="http://schemas.microsoft.com/office/powerpoint/2010/main" val="417716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81689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9.wav"/><Relationship Id="rId11" Type="http://schemas.openxmlformats.org/officeDocument/2006/relationships/image" Target="../media/image11.jpeg"/><Relationship Id="rId5" Type="http://schemas.openxmlformats.org/officeDocument/2006/relationships/audio" Target="../media/audio8.wav"/><Relationship Id="rId10" Type="http://schemas.openxmlformats.org/officeDocument/2006/relationships/image" Target="../media/image10.png"/><Relationship Id="rId4" Type="http://schemas.openxmlformats.org/officeDocument/2006/relationships/audio" Target="../media/audio7.wav"/><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9.wav"/><Relationship Id="rId5" Type="http://schemas.openxmlformats.org/officeDocument/2006/relationships/audio" Target="../media/audio8.wav"/><Relationship Id="rId4" Type="http://schemas.openxmlformats.org/officeDocument/2006/relationships/audio" Target="../media/audio7.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Spanish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2.1 - Week 1 - Lesson 29</a:t>
            </a:r>
          </a:p>
        </p:txBody>
      </p:sp>
      <p:sp>
        <p:nvSpPr>
          <p:cNvPr id="14" name="Title 3">
            <a:extLst>
              <a:ext uri="{FF2B5EF4-FFF2-40B4-BE49-F238E27FC236}">
                <a16:creationId xmlns:a16="http://schemas.microsoft.com/office/drawing/2014/main" id="{AB3692F8-CE33-C34E-B376-364FE77401E4}"/>
              </a:ext>
            </a:extLst>
          </p:cNvPr>
          <p:cNvSpPr txBox="1">
            <a:spLocks/>
          </p:cNvSpPr>
          <p:nvPr/>
        </p:nvSpPr>
        <p:spPr>
          <a:xfrm>
            <a:off x="223130" y="6151544"/>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Victoria Hobson / Rachel Hawkes / Nick Avery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a:t>
            </a:r>
            <a:r>
              <a:rPr lang="en-GB" sz="1400" dirty="0">
                <a:solidFill>
                  <a:prstClr val="white"/>
                </a:solidFill>
                <a:latin typeface="Century Gothic" panose="020B0502020202020204" pitchFamily="34" charset="0"/>
              </a:rPr>
              <a:t>30</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/03/2019</a:t>
            </a:r>
          </a:p>
        </p:txBody>
      </p:sp>
      <p:sp>
        <p:nvSpPr>
          <p:cNvPr id="2" name="Title 1">
            <a:extLst>
              <a:ext uri="{FF2B5EF4-FFF2-40B4-BE49-F238E27FC236}">
                <a16:creationId xmlns:a16="http://schemas.microsoft.com/office/drawing/2014/main" id="{1A0151CE-2456-9549-A268-39E025271BDA}"/>
              </a:ext>
            </a:extLst>
          </p:cNvPr>
          <p:cNvSpPr>
            <a:spLocks noGrp="1"/>
          </p:cNvSpPr>
          <p:nvPr>
            <p:ph type="title"/>
          </p:nvPr>
        </p:nvSpPr>
        <p:spPr>
          <a:xfrm>
            <a:off x="52293" y="2200209"/>
            <a:ext cx="10515600" cy="1325563"/>
          </a:xfrm>
        </p:spPr>
        <p:txBody>
          <a:bodyPr>
            <a:normAutofit/>
          </a:bodyPr>
          <a:lstStyle/>
          <a:p>
            <a:r>
              <a:rPr lang="en-GB" sz="4000" b="1" dirty="0">
                <a:solidFill>
                  <a:prstClr val="white"/>
                </a:solidFill>
                <a:latin typeface="Century Gothic" panose="020B0502020202020204" pitchFamily="34" charset="0"/>
              </a:rPr>
              <a:t>Phonics: [v] and [b] SSCs</a:t>
            </a:r>
            <a:endParaRPr lang="en-US" sz="4000" dirty="0"/>
          </a:p>
        </p:txBody>
      </p:sp>
    </p:spTree>
    <p:extLst>
      <p:ext uri="{BB962C8B-B14F-4D97-AF65-F5344CB8AC3E}">
        <p14:creationId xmlns:p14="http://schemas.microsoft.com/office/powerpoint/2010/main" val="641771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3909" y="992185"/>
            <a:ext cx="8238104" cy="450096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5" name="Rectangle 24"/>
          <p:cNvSpPr/>
          <p:nvPr/>
        </p:nvSpPr>
        <p:spPr>
          <a:xfrm>
            <a:off x="2133637" y="1525634"/>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26" name="Rectangle 25"/>
          <p:cNvSpPr/>
          <p:nvPr/>
        </p:nvSpPr>
        <p:spPr>
          <a:xfrm>
            <a:off x="8106927" y="4459811"/>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9</a:t>
            </a:r>
          </a:p>
        </p:txBody>
      </p:sp>
      <p:sp>
        <p:nvSpPr>
          <p:cNvPr id="27" name="Rectangle 26"/>
          <p:cNvSpPr/>
          <p:nvPr/>
        </p:nvSpPr>
        <p:spPr>
          <a:xfrm>
            <a:off x="2098531" y="4459811"/>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a:t>
            </a:r>
          </a:p>
        </p:txBody>
      </p:sp>
      <p:sp>
        <p:nvSpPr>
          <p:cNvPr id="28" name="Rectangle 27"/>
          <p:cNvSpPr/>
          <p:nvPr/>
        </p:nvSpPr>
        <p:spPr>
          <a:xfrm>
            <a:off x="2107018" y="2953638"/>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
        <p:nvSpPr>
          <p:cNvPr id="29" name="Rectangle 28"/>
          <p:cNvSpPr/>
          <p:nvPr/>
        </p:nvSpPr>
        <p:spPr>
          <a:xfrm>
            <a:off x="5260912" y="2953637"/>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a:t>
            </a:r>
          </a:p>
        </p:txBody>
      </p:sp>
      <p:sp>
        <p:nvSpPr>
          <p:cNvPr id="30" name="Rectangle 29"/>
          <p:cNvSpPr/>
          <p:nvPr/>
        </p:nvSpPr>
        <p:spPr>
          <a:xfrm>
            <a:off x="8082027" y="2953636"/>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a:t>
            </a:r>
          </a:p>
        </p:txBody>
      </p:sp>
      <p:sp>
        <p:nvSpPr>
          <p:cNvPr id="31" name="Rectangle 30"/>
          <p:cNvSpPr/>
          <p:nvPr/>
        </p:nvSpPr>
        <p:spPr>
          <a:xfrm>
            <a:off x="8087927" y="1525634"/>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37" name="Rectangle 36"/>
          <p:cNvSpPr/>
          <p:nvPr/>
        </p:nvSpPr>
        <p:spPr>
          <a:xfrm>
            <a:off x="5260912" y="4417641"/>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a:t>
            </a:r>
          </a:p>
        </p:txBody>
      </p:sp>
      <p:sp>
        <p:nvSpPr>
          <p:cNvPr id="38" name="Rectangle 37"/>
          <p:cNvSpPr/>
          <p:nvPr/>
        </p:nvSpPr>
        <p:spPr>
          <a:xfrm>
            <a:off x="5293679" y="1525634"/>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pic>
        <p:nvPicPr>
          <p:cNvPr id="41" name="Picture 40" descr="old woman in a rocking chair"/>
          <p:cNvPicPr>
            <a:picLocks noChangeAspect="1"/>
          </p:cNvPicPr>
          <p:nvPr/>
        </p:nvPicPr>
        <p:blipFill rotWithShape="1">
          <a:blip r:embed="rId3" cstate="print">
            <a:extLst>
              <a:ext uri="{28A0092B-C50C-407E-A947-70E740481C1C}">
                <a14:useLocalDpi xmlns:a14="http://schemas.microsoft.com/office/drawing/2010/main" val="0"/>
              </a:ext>
            </a:extLst>
          </a:blip>
          <a:srcRect b="20159"/>
          <a:stretch/>
        </p:blipFill>
        <p:spPr>
          <a:xfrm>
            <a:off x="5912530" y="992185"/>
            <a:ext cx="1608322" cy="1458289"/>
          </a:xfrm>
          <a:prstGeom prst="rect">
            <a:avLst/>
          </a:prstGeom>
        </p:spPr>
      </p:pic>
      <p:sp>
        <p:nvSpPr>
          <p:cNvPr id="43" name="TextBox 42"/>
          <p:cNvSpPr txBox="1"/>
          <p:nvPr/>
        </p:nvSpPr>
        <p:spPr>
          <a:xfrm>
            <a:off x="8393257" y="1473030"/>
            <a:ext cx="20304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[to know]</a:t>
            </a:r>
          </a:p>
        </p:txBody>
      </p:sp>
      <p:sp>
        <p:nvSpPr>
          <p:cNvPr id="2" name="Title 1"/>
          <p:cNvSpPr>
            <a:spLocks noGrp="1"/>
          </p:cNvSpPr>
          <p:nvPr>
            <p:ph type="ctrTitle"/>
          </p:nvPr>
        </p:nvSpPr>
        <p:spPr>
          <a:xfrm>
            <a:off x="87834" y="221838"/>
            <a:ext cx="5463057" cy="601567"/>
          </a:xfrm>
        </p:spPr>
        <p:txBody>
          <a:bodyPr>
            <a:noAutofit/>
          </a:bodyPr>
          <a:lstStyle/>
          <a:p>
            <a:r>
              <a:rPr lang="en-GB" sz="2800" dirty="0"/>
              <a:t>Identifica la palabra correcta.</a:t>
            </a:r>
          </a:p>
        </p:txBody>
      </p:sp>
      <p:sp>
        <p:nvSpPr>
          <p:cNvPr id="45" name="TextBox 44"/>
          <p:cNvSpPr txBox="1"/>
          <p:nvPr/>
        </p:nvSpPr>
        <p:spPr>
          <a:xfrm>
            <a:off x="5798244" y="4393896"/>
            <a:ext cx="13737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[quite]</a:t>
            </a:r>
          </a:p>
        </p:txBody>
      </p:sp>
      <p:sp>
        <p:nvSpPr>
          <p:cNvPr id="46" name="TextBox 45"/>
          <p:cNvSpPr txBox="1"/>
          <p:nvPr/>
        </p:nvSpPr>
        <p:spPr>
          <a:xfrm>
            <a:off x="8547117" y="2861181"/>
            <a:ext cx="147117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[to live]</a:t>
            </a:r>
          </a:p>
        </p:txBody>
      </p:sp>
      <p:pic>
        <p:nvPicPr>
          <p:cNvPr id="49" name="Picture 48" descr="man shouting with an explanation mark"/>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9" r="-1"/>
          <a:stretch/>
        </p:blipFill>
        <p:spPr>
          <a:xfrm>
            <a:off x="2944451" y="3717559"/>
            <a:ext cx="1191036" cy="1352673"/>
          </a:xfrm>
          <a:prstGeom prst="rect">
            <a:avLst/>
          </a:prstGeom>
        </p:spPr>
      </p:pic>
      <p:pic>
        <p:nvPicPr>
          <p:cNvPr id="50" name="Picture 4" descr="green crayon"/>
          <p:cNvPicPr>
            <a:picLocks noChangeAspect="1" noChangeArrowheads="1"/>
          </p:cNvPicPr>
          <p:nvPr/>
        </p:nvPicPr>
        <p:blipFill rotWithShape="1">
          <a:blip r:embed="rId5">
            <a:extLst>
              <a:ext uri="{28A0092B-C50C-407E-A947-70E740481C1C}">
                <a14:useLocalDpi xmlns:a14="http://schemas.microsoft.com/office/drawing/2010/main" val="0"/>
              </a:ext>
            </a:extLst>
          </a:blip>
          <a:srcRect l="41866" r="50278"/>
          <a:stretch/>
        </p:blipFill>
        <p:spPr bwMode="auto">
          <a:xfrm rot="5400000">
            <a:off x="6509161" y="2476800"/>
            <a:ext cx="361822" cy="14533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 name="Picture 2" descr="green checkmar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1643">
            <a:off x="9002653" y="4240792"/>
            <a:ext cx="811618" cy="752099"/>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2683176" y="4969929"/>
            <a:ext cx="13737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[must]</a:t>
            </a:r>
          </a:p>
        </p:txBody>
      </p:sp>
      <p:pic>
        <p:nvPicPr>
          <p:cNvPr id="79" name="Picture 2" descr="three balloon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013775">
            <a:off x="2793923" y="1258017"/>
            <a:ext cx="1071412" cy="120584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artoon kid wav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8018" y="2593528"/>
            <a:ext cx="622409" cy="1219923"/>
          </a:xfrm>
          <a:prstGeom prst="rect">
            <a:avLst/>
          </a:prstGeom>
          <a:noFill/>
          <a:extLst>
            <a:ext uri="{909E8E84-426E-40DD-AFC4-6F175D3DCCD1}">
              <a14:hiddenFill xmlns:a14="http://schemas.microsoft.com/office/drawing/2010/main">
                <a:solidFill>
                  <a:srgbClr val="FFFFFF"/>
                </a:solidFill>
              </a14:hiddenFill>
            </a:ext>
          </a:extLst>
        </p:spPr>
      </p:pic>
      <p:sp>
        <p:nvSpPr>
          <p:cNvPr id="44" name="Rounded Rectangle 43"/>
          <p:cNvSpPr/>
          <p:nvPr/>
        </p:nvSpPr>
        <p:spPr>
          <a:xfrm rot="21210987">
            <a:off x="3408564" y="5696328"/>
            <a:ext cx="1996931"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cele</a:t>
            </a: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Rounded Rectangle 46"/>
          <p:cNvSpPr/>
          <p:nvPr/>
        </p:nvSpPr>
        <p:spPr>
          <a:xfrm rot="1351910">
            <a:off x="135331" y="5492054"/>
            <a:ext cx="1996931"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a:t>
            </a: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Rounded Rectangle 47"/>
          <p:cNvSpPr/>
          <p:nvPr/>
        </p:nvSpPr>
        <p:spPr>
          <a:xfrm rot="20874163">
            <a:off x="10230853" y="5571326"/>
            <a:ext cx="1803576"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astante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Rounded Rectangle 52"/>
          <p:cNvSpPr/>
          <p:nvPr/>
        </p:nvSpPr>
        <p:spPr>
          <a:xfrm rot="1011269">
            <a:off x="10510878" y="2992955"/>
            <a:ext cx="1296214"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a:t>
            </a: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Rounded Rectangle 53"/>
          <p:cNvSpPr/>
          <p:nvPr/>
        </p:nvSpPr>
        <p:spPr>
          <a:xfrm rot="266858">
            <a:off x="6961168" y="5675878"/>
            <a:ext cx="1996931"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uela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Rounded Rectangle 55"/>
          <p:cNvSpPr/>
          <p:nvPr/>
        </p:nvSpPr>
        <p:spPr>
          <a:xfrm rot="21250116">
            <a:off x="10701767" y="710818"/>
            <a:ext cx="1125831"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Rounded Rectangle 56"/>
          <p:cNvSpPr/>
          <p:nvPr/>
        </p:nvSpPr>
        <p:spPr>
          <a:xfrm rot="403865">
            <a:off x="161018" y="3290150"/>
            <a:ext cx="1566968"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erdad</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Rounded Rectangle 57"/>
          <p:cNvSpPr/>
          <p:nvPr/>
        </p:nvSpPr>
        <p:spPr>
          <a:xfrm rot="565754">
            <a:off x="5850728" y="207570"/>
            <a:ext cx="1996931"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r>
              <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a:t>
            </a:r>
          </a:p>
        </p:txBody>
      </p:sp>
      <p:sp>
        <p:nvSpPr>
          <p:cNvPr id="59" name="Rounded Rectangle 38"/>
          <p:cNvSpPr/>
          <p:nvPr/>
        </p:nvSpPr>
        <p:spPr>
          <a:xfrm>
            <a:off x="10632394" y="83472"/>
            <a:ext cx="1516666" cy="400919"/>
          </a:xfrm>
          <a:prstGeom prst="roundRect">
            <a:avLst/>
          </a:prstGeom>
          <a:solidFill>
            <a:srgbClr val="E87D1E"/>
          </a:solidFill>
          <a:ln>
            <a:solidFill>
              <a:srgbClr val="E56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0" name="TextBox 59"/>
          <p:cNvSpPr txBox="1"/>
          <p:nvPr/>
        </p:nvSpPr>
        <p:spPr>
          <a:xfrm>
            <a:off x="10924306" y="98725"/>
            <a:ext cx="1201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hablar</a:t>
            </a:r>
          </a:p>
        </p:txBody>
      </p:sp>
      <p:sp>
        <p:nvSpPr>
          <p:cNvPr id="61" name="Rounded Rectangle 60"/>
          <p:cNvSpPr/>
          <p:nvPr/>
        </p:nvSpPr>
        <p:spPr>
          <a:xfrm rot="21014393">
            <a:off x="141326" y="1373898"/>
            <a:ext cx="1410002" cy="56176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erde</a:t>
            </a:r>
          </a:p>
        </p:txBody>
      </p:sp>
      <p:sp>
        <p:nvSpPr>
          <p:cNvPr id="62" name="TextBox 61"/>
          <p:cNvSpPr txBox="1"/>
          <p:nvPr/>
        </p:nvSpPr>
        <p:spPr>
          <a:xfrm>
            <a:off x="3149216" y="2953636"/>
            <a:ext cx="20304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[young]</a:t>
            </a:r>
          </a:p>
        </p:txBody>
      </p:sp>
    </p:spTree>
    <p:extLst>
      <p:ext uri="{BB962C8B-B14F-4D97-AF65-F5344CB8AC3E}">
        <p14:creationId xmlns:p14="http://schemas.microsoft.com/office/powerpoint/2010/main" val="210037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0" y="5164031"/>
            <a:ext cx="65881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¿Das unas cosas a la _________?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itle 8"/>
          <p:cNvSpPr>
            <a:spLocks noGrp="1"/>
          </p:cNvSpPr>
          <p:nvPr>
            <p:ph type="title"/>
          </p:nvPr>
        </p:nvSpPr>
        <p:spPr>
          <a:xfrm>
            <a:off x="0" y="42666"/>
            <a:ext cx="6819900" cy="585627"/>
          </a:xfrm>
        </p:spPr>
        <p:txBody>
          <a:bodyPr>
            <a:normAutofit/>
          </a:bodyPr>
          <a:lstStyle/>
          <a:p>
            <a:r>
              <a:rPr lang="en-GB" sz="3200" b="1" dirty="0"/>
              <a:t>Escucha y completa la frase.</a:t>
            </a:r>
          </a:p>
        </p:txBody>
      </p:sp>
      <p:sp>
        <p:nvSpPr>
          <p:cNvPr id="10" name="Title 8"/>
          <p:cNvSpPr txBox="1">
            <a:spLocks/>
          </p:cNvSpPr>
          <p:nvPr/>
        </p:nvSpPr>
        <p:spPr>
          <a:xfrm>
            <a:off x="0" y="589621"/>
            <a:ext cx="5994400"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¿Cómo se dice en inglés?</a:t>
            </a:r>
          </a:p>
        </p:txBody>
      </p:sp>
      <p:sp>
        <p:nvSpPr>
          <p:cNvPr id="11" name="Title 8"/>
          <p:cNvSpPr txBox="1">
            <a:spLocks/>
          </p:cNvSpPr>
          <p:nvPr/>
        </p:nvSpPr>
        <p:spPr>
          <a:xfrm>
            <a:off x="0" y="1212479"/>
            <a:ext cx="4991100" cy="585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1) Quiere _______ la _________. </a:t>
            </a:r>
          </a:p>
        </p:txBody>
      </p:sp>
      <p:sp>
        <p:nvSpPr>
          <p:cNvPr id="12" name="Title 8"/>
          <p:cNvSpPr txBox="1">
            <a:spLocks/>
          </p:cNvSpPr>
          <p:nvPr/>
        </p:nvSpPr>
        <p:spPr>
          <a:xfrm>
            <a:off x="57148" y="1872357"/>
            <a:ext cx="5175252"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S/he wants to know the truth.</a:t>
            </a:r>
          </a:p>
        </p:txBody>
      </p:sp>
      <p:sp>
        <p:nvSpPr>
          <p:cNvPr id="14" name="Title 8"/>
          <p:cNvSpPr txBox="1">
            <a:spLocks/>
          </p:cNvSpPr>
          <p:nvPr/>
        </p:nvSpPr>
        <p:spPr>
          <a:xfrm>
            <a:off x="-50007" y="2507640"/>
            <a:ext cx="6094413"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5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2) Quiero __________ lejos de aquí</a:t>
            </a: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a:t>
            </a:r>
          </a:p>
        </p:txBody>
      </p:sp>
      <p:sp>
        <p:nvSpPr>
          <p:cNvPr id="15" name="Title 8"/>
          <p:cNvSpPr txBox="1">
            <a:spLocks/>
          </p:cNvSpPr>
          <p:nvPr/>
        </p:nvSpPr>
        <p:spPr>
          <a:xfrm>
            <a:off x="165100" y="3178706"/>
            <a:ext cx="5879306"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I want to celebrate far from here. </a:t>
            </a:r>
          </a:p>
        </p:txBody>
      </p:sp>
      <p:sp>
        <p:nvSpPr>
          <p:cNvPr id="17" name="TextBox 16"/>
          <p:cNvSpPr txBox="1"/>
          <p:nvPr/>
        </p:nvSpPr>
        <p:spPr>
          <a:xfrm>
            <a:off x="1536700" y="1224696"/>
            <a:ext cx="1219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saber</a:t>
            </a:r>
          </a:p>
        </p:txBody>
      </p:sp>
      <p:sp>
        <p:nvSpPr>
          <p:cNvPr id="18" name="TextBox 17"/>
          <p:cNvSpPr txBox="1"/>
          <p:nvPr/>
        </p:nvSpPr>
        <p:spPr>
          <a:xfrm>
            <a:off x="3104753" y="1241170"/>
            <a:ext cx="15875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verdad</a:t>
            </a:r>
          </a:p>
        </p:txBody>
      </p:sp>
      <p:sp>
        <p:nvSpPr>
          <p:cNvPr id="19" name="TextBox 18"/>
          <p:cNvSpPr txBox="1"/>
          <p:nvPr/>
        </p:nvSpPr>
        <p:spPr>
          <a:xfrm>
            <a:off x="1536700" y="2538749"/>
            <a:ext cx="15680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celebrar</a:t>
            </a:r>
          </a:p>
        </p:txBody>
      </p:sp>
      <p:sp>
        <p:nvSpPr>
          <p:cNvPr id="21" name="Rounded Rectangle 20"/>
          <p:cNvSpPr/>
          <p:nvPr/>
        </p:nvSpPr>
        <p:spPr>
          <a:xfrm>
            <a:off x="211136" y="3262533"/>
            <a:ext cx="4867275" cy="366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3" name="TextBox 22"/>
          <p:cNvSpPr txBox="1"/>
          <p:nvPr/>
        </p:nvSpPr>
        <p:spPr>
          <a:xfrm>
            <a:off x="3708400" y="3897816"/>
            <a:ext cx="1371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Verde</a:t>
            </a:r>
          </a:p>
        </p:txBody>
      </p:sp>
      <p:sp>
        <p:nvSpPr>
          <p:cNvPr id="26" name="Title 8"/>
          <p:cNvSpPr txBox="1">
            <a:spLocks/>
          </p:cNvSpPr>
          <p:nvPr/>
        </p:nvSpPr>
        <p:spPr>
          <a:xfrm>
            <a:off x="212724" y="4513247"/>
            <a:ext cx="5426076"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What colour do you want? Green?</a:t>
            </a:r>
          </a:p>
        </p:txBody>
      </p:sp>
      <p:sp>
        <p:nvSpPr>
          <p:cNvPr id="28" name="TextBox 27"/>
          <p:cNvSpPr txBox="1"/>
          <p:nvPr/>
        </p:nvSpPr>
        <p:spPr>
          <a:xfrm>
            <a:off x="3676650" y="5130528"/>
            <a:ext cx="1339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abuela</a:t>
            </a:r>
          </a:p>
        </p:txBody>
      </p:sp>
      <p:sp>
        <p:nvSpPr>
          <p:cNvPr id="30" name="Title 8"/>
          <p:cNvSpPr txBox="1">
            <a:spLocks/>
          </p:cNvSpPr>
          <p:nvPr/>
        </p:nvSpPr>
        <p:spPr>
          <a:xfrm>
            <a:off x="165100" y="5684501"/>
            <a:ext cx="6743700" cy="5856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1"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Do you give some things to grandma?</a:t>
            </a:r>
          </a:p>
        </p:txBody>
      </p:sp>
      <p:sp>
        <p:nvSpPr>
          <p:cNvPr id="31" name="Title 8"/>
          <p:cNvSpPr txBox="1">
            <a:spLocks/>
          </p:cNvSpPr>
          <p:nvPr/>
        </p:nvSpPr>
        <p:spPr>
          <a:xfrm>
            <a:off x="5527676" y="1224696"/>
            <a:ext cx="7213600" cy="585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5) Da una bolsa a la señora en la tienda.</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 Es ___________ grande. </a:t>
            </a:r>
          </a:p>
        </p:txBody>
      </p:sp>
      <p:sp>
        <p:nvSpPr>
          <p:cNvPr id="33" name="TextBox 32"/>
          <p:cNvSpPr txBox="1"/>
          <p:nvPr/>
        </p:nvSpPr>
        <p:spPr>
          <a:xfrm>
            <a:off x="5638800" y="1961738"/>
            <a:ext cx="650795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gives a bag to the lady in the shop. It’s quite big.</a:t>
            </a:r>
          </a:p>
        </p:txBody>
      </p:sp>
      <p:sp>
        <p:nvSpPr>
          <p:cNvPr id="35" name="TextBox 34"/>
          <p:cNvSpPr txBox="1"/>
          <p:nvPr/>
        </p:nvSpPr>
        <p:spPr>
          <a:xfrm>
            <a:off x="25400" y="3897798"/>
            <a:ext cx="57594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¿Qué color quieres? ¿_______?</a:t>
            </a:r>
          </a:p>
        </p:txBody>
      </p:sp>
      <p:sp>
        <p:nvSpPr>
          <p:cNvPr id="32" name="Rounded Rectangle 31"/>
          <p:cNvSpPr/>
          <p:nvPr/>
        </p:nvSpPr>
        <p:spPr>
          <a:xfrm>
            <a:off x="5638800" y="2034269"/>
            <a:ext cx="6057900" cy="3476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7" name="TextBox 36"/>
          <p:cNvSpPr txBox="1"/>
          <p:nvPr/>
        </p:nvSpPr>
        <p:spPr>
          <a:xfrm>
            <a:off x="6203950" y="1498924"/>
            <a:ext cx="1638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bastante</a:t>
            </a:r>
          </a:p>
        </p:txBody>
      </p:sp>
      <p:sp>
        <p:nvSpPr>
          <p:cNvPr id="38" name="Rounded Rectangle 37"/>
          <p:cNvSpPr/>
          <p:nvPr/>
        </p:nvSpPr>
        <p:spPr>
          <a:xfrm>
            <a:off x="5638800" y="2428829"/>
            <a:ext cx="2203450" cy="3476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9" name="Title 8"/>
          <p:cNvSpPr txBox="1">
            <a:spLocks/>
          </p:cNvSpPr>
          <p:nvPr/>
        </p:nvSpPr>
        <p:spPr>
          <a:xfrm>
            <a:off x="5572918" y="2962187"/>
            <a:ext cx="6619079" cy="5856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6) Doy películas a una amiga.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rPr>
              <a:t>______ películas con ella es maravilloso!</a:t>
            </a:r>
          </a:p>
        </p:txBody>
      </p:sp>
      <p:sp>
        <p:nvSpPr>
          <p:cNvPr id="41" name="TextBox 40"/>
          <p:cNvSpPr txBox="1"/>
          <p:nvPr/>
        </p:nvSpPr>
        <p:spPr>
          <a:xfrm>
            <a:off x="5810645" y="3157151"/>
            <a:ext cx="7866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Ver</a:t>
            </a:r>
          </a:p>
        </p:txBody>
      </p:sp>
      <p:sp>
        <p:nvSpPr>
          <p:cNvPr id="42" name="TextBox 41"/>
          <p:cNvSpPr txBox="1"/>
          <p:nvPr/>
        </p:nvSpPr>
        <p:spPr>
          <a:xfrm>
            <a:off x="5437980" y="3661968"/>
            <a:ext cx="721360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give films to a (female) friend.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Seeing / watching films with her is marvellous!</a:t>
            </a:r>
          </a:p>
        </p:txBody>
      </p:sp>
      <p:sp>
        <p:nvSpPr>
          <p:cNvPr id="43" name="Rounded Rectangle 42"/>
          <p:cNvSpPr/>
          <p:nvPr/>
        </p:nvSpPr>
        <p:spPr>
          <a:xfrm>
            <a:off x="5488780" y="3713461"/>
            <a:ext cx="4657725" cy="3476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4" name="Rounded Rectangle 43"/>
          <p:cNvSpPr/>
          <p:nvPr/>
        </p:nvSpPr>
        <p:spPr>
          <a:xfrm>
            <a:off x="5488780" y="4110746"/>
            <a:ext cx="6703217" cy="34760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5" name="Rounded Rectangle 44"/>
          <p:cNvSpPr/>
          <p:nvPr/>
        </p:nvSpPr>
        <p:spPr>
          <a:xfrm>
            <a:off x="123825" y="1978931"/>
            <a:ext cx="4867275" cy="366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6" name="Rounded Rectangle 45"/>
          <p:cNvSpPr/>
          <p:nvPr/>
        </p:nvSpPr>
        <p:spPr>
          <a:xfrm>
            <a:off x="161924" y="4606587"/>
            <a:ext cx="5070476" cy="366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7" name="Rounded Rectangle 46"/>
          <p:cNvSpPr/>
          <p:nvPr/>
        </p:nvSpPr>
        <p:spPr>
          <a:xfrm>
            <a:off x="161924" y="5794300"/>
            <a:ext cx="6137276" cy="36602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4" name="Rounded Rectangle 38"/>
          <p:cNvSpPr/>
          <p:nvPr/>
        </p:nvSpPr>
        <p:spPr>
          <a:xfrm>
            <a:off x="9717207" y="83472"/>
            <a:ext cx="2431854" cy="400919"/>
          </a:xfrm>
          <a:prstGeom prst="roundRect">
            <a:avLst/>
          </a:prstGeom>
          <a:solidFill>
            <a:srgbClr val="E87D1E"/>
          </a:solidFill>
          <a:ln>
            <a:solidFill>
              <a:srgbClr val="E56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43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4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4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6"/>
                                        </p:tgtEl>
                                      </p:cBhvr>
                                    </p:animEffect>
                                    <p:set>
                                      <p:cBhvr>
                                        <p:cTn id="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56" restart="whenNotActive" fill="hold" evtFilter="cancelBubble" nodeType="interactiveSeq">
                <p:stCondLst>
                  <p:cond evt="onClick" delay="0">
                    <p:tgtEl>
                      <p:spTgt spid="4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7"/>
                                        </p:tgtEl>
                                      </p:cBhvr>
                                    </p:animEffect>
                                    <p:set>
                                      <p:cBhvr>
                                        <p:cTn id="61"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2" restart="whenNotActive" fill="hold" evtFilter="cancelBubble" nodeType="interactiveSeq">
                <p:stCondLst>
                  <p:cond evt="onClick" delay="0">
                    <p:tgtEl>
                      <p:spTgt spid="32"/>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2"/>
                                        </p:tgtEl>
                                      </p:cBhvr>
                                    </p:animEffect>
                                    <p:set>
                                      <p:cBhvr>
                                        <p:cTn id="6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8" restart="whenNotActive" fill="hold" evtFilter="cancelBubble" nodeType="interactiveSeq">
                <p:stCondLst>
                  <p:cond evt="onClick" delay="0">
                    <p:tgtEl>
                      <p:spTgt spid="3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38"/>
                                        </p:tgtEl>
                                      </p:cBhvr>
                                    </p:animEffect>
                                    <p:set>
                                      <p:cBhvr>
                                        <p:cTn id="73"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3"/>
                                        </p:tgtEl>
                                      </p:cBhvr>
                                    </p:animEffect>
                                    <p:set>
                                      <p:cBhvr>
                                        <p:cTn id="7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0" restart="whenNotActive" fill="hold" evtFilter="cancelBubble" nodeType="interactiveSeq">
                <p:stCondLst>
                  <p:cond evt="onClick" delay="0">
                    <p:tgtEl>
                      <p:spTgt spid="44"/>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17" grpId="0"/>
      <p:bldP spid="18" grpId="0"/>
      <p:bldP spid="19" grpId="0"/>
      <p:bldP spid="21" grpId="0" animBg="1"/>
      <p:bldP spid="23" grpId="0"/>
      <p:bldP spid="28" grpId="0"/>
      <p:bldP spid="32" grpId="0" animBg="1"/>
      <p:bldP spid="37" grpId="0"/>
      <p:bldP spid="38" grpId="0" animBg="1"/>
      <p:bldP spid="41" grpId="0"/>
      <p:bldP spid="43" grpId="0" animBg="1"/>
      <p:bldP spid="44" grpId="0" animBg="1"/>
      <p:bldP spid="45" grpId="0" animBg="1"/>
      <p:bldP spid="4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AEC5B5-A41C-4943-AD83-034AFFE7A3D0}"/>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v</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11" name="Rounded Rectangle 10" descr="rectangle">
            <a:extLst>
              <a:ext uri="{C183D7F6-B498-43B3-948B-1728B52AA6E4}">
                <adec:decorative xmlns:adec="http://schemas.microsoft.com/office/drawing/2017/decorative" val="1"/>
              </a:ext>
            </a:extLst>
          </p:cNvPr>
          <p:cNvSpPr/>
          <p:nvPr/>
        </p:nvSpPr>
        <p:spPr>
          <a:xfrm>
            <a:off x="4477195" y="1977656"/>
            <a:ext cx="3266000" cy="271661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4" name="Picture 10" descr="man using binocular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9904" y="2349239"/>
            <a:ext cx="1153757" cy="1355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23762" y="3484053"/>
            <a:ext cx="1572866"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9" name="TextBox 8"/>
          <p:cNvSpPr txBox="1"/>
          <p:nvPr/>
        </p:nvSpPr>
        <p:spPr>
          <a:xfrm>
            <a:off x="876025" y="202586"/>
            <a:ext cx="3308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erdad</a:t>
            </a:r>
          </a:p>
        </p:txBody>
      </p:sp>
      <p:pic>
        <p:nvPicPr>
          <p:cNvPr id="27650" name="Picture 2" descr="green checkmark"/>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751643">
            <a:off x="1493032" y="1026131"/>
            <a:ext cx="1573130" cy="14577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5394" y="4134936"/>
            <a:ext cx="2373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erde</a:t>
            </a:r>
          </a:p>
        </p:txBody>
      </p:sp>
      <p:pic>
        <p:nvPicPr>
          <p:cNvPr id="13" name="Picture 4" descr="green crayon"/>
          <p:cNvPicPr>
            <a:picLocks noChangeAspect="1" noChangeArrowheads="1"/>
          </p:cNvPicPr>
          <p:nvPr/>
        </p:nvPicPr>
        <p:blipFill rotWithShape="1">
          <a:blip r:embed="rId11">
            <a:extLst>
              <a:ext uri="{28A0092B-C50C-407E-A947-70E740481C1C}">
                <a14:useLocalDpi xmlns:a14="http://schemas.microsoft.com/office/drawing/2010/main" val="0"/>
              </a:ext>
            </a:extLst>
          </a:blip>
          <a:srcRect l="41866" r="50278"/>
          <a:stretch/>
        </p:blipFill>
        <p:spPr bwMode="auto">
          <a:xfrm rot="5400000">
            <a:off x="2042499" y="4113495"/>
            <a:ext cx="687544" cy="27617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285514" y="4093467"/>
            <a:ext cx="20220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16" name="TextBox 15"/>
          <p:cNvSpPr txBox="1"/>
          <p:nvPr/>
        </p:nvSpPr>
        <p:spPr>
          <a:xfrm>
            <a:off x="9321128" y="4940390"/>
            <a:ext cx="19864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live]</a:t>
            </a:r>
          </a:p>
        </p:txBody>
      </p:sp>
      <p:sp>
        <p:nvSpPr>
          <p:cNvPr id="6" name="TextBox 5"/>
          <p:cNvSpPr txBox="1"/>
          <p:nvPr/>
        </p:nvSpPr>
        <p:spPr>
          <a:xfrm>
            <a:off x="9035617" y="234320"/>
            <a:ext cx="25574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a:t>
            </a:r>
            <a:r>
              <a:rPr kumimoji="0" lang="es-CO"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pic>
        <p:nvPicPr>
          <p:cNvPr id="27652" name="Picture 4" descr="cartoon kid wavi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17651" y="1179717"/>
            <a:ext cx="793101" cy="155447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0360581" y="1463636"/>
            <a:ext cx="19864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[young]</a:t>
            </a:r>
          </a:p>
        </p:txBody>
      </p:sp>
    </p:spTree>
    <p:extLst>
      <p:ext uri="{BB962C8B-B14F-4D97-AF65-F5344CB8AC3E}">
        <p14:creationId xmlns:p14="http://schemas.microsoft.com/office/powerpoint/2010/main" val="9935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ver.wav"/>
                                        </p:tgtEl>
                                      </p:cMediaNode>
                                    </p:audio>
                                  </p:sub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subTnLst>
                                    <p:audio>
                                      <p:cMediaNode>
                                        <p:cTn display="0" masterRel="sameClick">
                                          <p:stCondLst>
                                            <p:cond evt="begin" delay="0">
                                              <p:tn val="21"/>
                                            </p:cond>
                                          </p:stCondLst>
                                          <p:endCondLst>
                                            <p:cond evt="onStopAudio" delay="0">
                                              <p:tgtEl>
                                                <p:sldTgt/>
                                              </p:tgtEl>
                                            </p:cond>
                                          </p:endCondLst>
                                        </p:cTn>
                                        <p:tgtEl>
                                          <p:sndTgt r:embed="rId5" name="verdad.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650"/>
                                        </p:tgtEl>
                                        <p:attrNameLst>
                                          <p:attrName>style.visibility</p:attrName>
                                        </p:attrNameLst>
                                      </p:cBhvr>
                                      <p:to>
                                        <p:strVal val="visible"/>
                                      </p:to>
                                    </p:set>
                                    <p:animEffect transition="in" filter="fade">
                                      <p:cBhvr>
                                        <p:cTn id="28" dur="500"/>
                                        <p:tgtEl>
                                          <p:spTgt spid="27650"/>
                                        </p:tgtEl>
                                      </p:cBhvr>
                                    </p:animEffect>
                                  </p:childTnLst>
                                  <p:subTnLst>
                                    <p:audio>
                                      <p:cMediaNode>
                                        <p:cTn display="0" masterRel="sameClick">
                                          <p:stCondLst>
                                            <p:cond evt="begin" delay="0">
                                              <p:tn val="26"/>
                                            </p:cond>
                                          </p:stCondLst>
                                          <p:endCondLst>
                                            <p:cond evt="onStopAudio" delay="0">
                                              <p:tgtEl>
                                                <p:sldTgt/>
                                              </p:tgtEl>
                                            </p:cond>
                                          </p:endCondLst>
                                        </p:cTn>
                                        <p:tgtEl>
                                          <p:sndTgt r:embed="rId5" name="verdad.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6" name="verd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subTnLst>
                                    <p:audio>
                                      <p:cMediaNode>
                                        <p:cTn display="0" masterRel="sameClick">
                                          <p:stCondLst>
                                            <p:cond evt="begin" delay="0">
                                              <p:tn val="36"/>
                                            </p:cond>
                                          </p:stCondLst>
                                          <p:endCondLst>
                                            <p:cond evt="onStopAudio" delay="0">
                                              <p:tgtEl>
                                                <p:sldTgt/>
                                              </p:tgtEl>
                                            </p:cond>
                                          </p:endCondLst>
                                        </p:cTn>
                                        <p:tgtEl>
                                          <p:sndTgt r:embed="rId6" name="verd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vivi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7" name="vivi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subTnLst>
                                    <p:audio>
                                      <p:cMediaNode>
                                        <p:cTn display="0" masterRel="sameClick">
                                          <p:stCondLst>
                                            <p:cond evt="begin" delay="0">
                                              <p:tn val="51"/>
                                            </p:cond>
                                          </p:stCondLst>
                                          <p:endCondLst>
                                            <p:cond evt="onStopAudio" delay="0">
                                              <p:tgtEl>
                                                <p:sldTgt/>
                                              </p:tgtEl>
                                            </p:cond>
                                          </p:endCondLst>
                                        </p:cTn>
                                        <p:tgtEl>
                                          <p:sndTgt r:embed="rId8" name="joven.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7652"/>
                                        </p:tgtEl>
                                        <p:attrNameLst>
                                          <p:attrName>style.visibility</p:attrName>
                                        </p:attrNameLst>
                                      </p:cBhvr>
                                      <p:to>
                                        <p:strVal val="visible"/>
                                      </p:to>
                                    </p:set>
                                    <p:animEffect transition="in" filter="fade">
                                      <p:cBhvr>
                                        <p:cTn id="58" dur="500"/>
                                        <p:tgtEl>
                                          <p:spTgt spid="27652"/>
                                        </p:tgtEl>
                                      </p:cBhvr>
                                    </p:animEffect>
                                  </p:childTnLst>
                                  <p:subTnLst>
                                    <p:audio>
                                      <p:cMediaNode>
                                        <p:cTn display="0" masterRel="sameClick">
                                          <p:stCondLst>
                                            <p:cond evt="begin" delay="0">
                                              <p:tn val="56"/>
                                            </p:cond>
                                          </p:stCondLst>
                                          <p:endCondLst>
                                            <p:cond evt="onStopAudio" delay="0">
                                              <p:tgtEl>
                                                <p:sldTgt/>
                                              </p:tgtEl>
                                            </p:cond>
                                          </p:endCondLst>
                                        </p:cTn>
                                        <p:tgtEl>
                                          <p:sndTgt r:embed="rId8" name="joven.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4" grpId="0"/>
      <p:bldP spid="9" grpId="0"/>
      <p:bldP spid="8" grpId="0"/>
      <p:bldP spid="7" grpId="0"/>
      <p:bldP spid="16" grpId="0"/>
      <p:bldP spid="6"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7BFC-EE27-AB4F-8C73-ABDE771E9B99}"/>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v</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11" name="Rounded Rectangle 10" descr="rectangle">
            <a:extLst>
              <a:ext uri="{C183D7F6-B498-43B3-948B-1728B52AA6E4}">
                <adec:decorative xmlns:adec="http://schemas.microsoft.com/office/drawing/2017/decorative" val="1"/>
              </a:ext>
            </a:extLst>
          </p:cNvPr>
          <p:cNvSpPr/>
          <p:nvPr/>
        </p:nvSpPr>
        <p:spPr>
          <a:xfrm>
            <a:off x="4477195" y="1977656"/>
            <a:ext cx="3266000" cy="271661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p:cNvSpPr/>
          <p:nvPr/>
        </p:nvSpPr>
        <p:spPr>
          <a:xfrm>
            <a:off x="5323762" y="3484053"/>
            <a:ext cx="1572866"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9" name="TextBox 8"/>
          <p:cNvSpPr txBox="1"/>
          <p:nvPr/>
        </p:nvSpPr>
        <p:spPr>
          <a:xfrm>
            <a:off x="876025" y="202586"/>
            <a:ext cx="3308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erdad</a:t>
            </a:r>
          </a:p>
        </p:txBody>
      </p:sp>
      <p:sp>
        <p:nvSpPr>
          <p:cNvPr id="8" name="TextBox 7"/>
          <p:cNvSpPr txBox="1"/>
          <p:nvPr/>
        </p:nvSpPr>
        <p:spPr>
          <a:xfrm>
            <a:off x="977233" y="4376791"/>
            <a:ext cx="2373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erde</a:t>
            </a:r>
          </a:p>
        </p:txBody>
      </p:sp>
      <p:sp>
        <p:nvSpPr>
          <p:cNvPr id="7" name="TextBox 6"/>
          <p:cNvSpPr txBox="1"/>
          <p:nvPr/>
        </p:nvSpPr>
        <p:spPr>
          <a:xfrm>
            <a:off x="9320080" y="4380816"/>
            <a:ext cx="20220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6" name="TextBox 5"/>
          <p:cNvSpPr txBox="1"/>
          <p:nvPr/>
        </p:nvSpPr>
        <p:spPr>
          <a:xfrm>
            <a:off x="9052375" y="254458"/>
            <a:ext cx="25574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a:t>
            </a:r>
            <a:r>
              <a:rPr kumimoji="0" lang="es-CO"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spTree>
    <p:extLst>
      <p:ext uri="{BB962C8B-B14F-4D97-AF65-F5344CB8AC3E}">
        <p14:creationId xmlns:p14="http://schemas.microsoft.com/office/powerpoint/2010/main" val="408347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4" name="ve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verdad.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subTnLst>
                                    <p:audio>
                                      <p:cMediaNode>
                                        <p:cTn display="0" masterRel="sameClick">
                                          <p:stCondLst>
                                            <p:cond evt="begin" delay="0">
                                              <p:tn val="23"/>
                                            </p:cond>
                                          </p:stCondLst>
                                          <p:endCondLst>
                                            <p:cond evt="onStopAudio" delay="0">
                                              <p:tgtEl>
                                                <p:sldTgt/>
                                              </p:tgtEl>
                                            </p:cond>
                                          </p:endCondLst>
                                        </p:cTn>
                                        <p:tgtEl>
                                          <p:sndTgt r:embed="rId6" name="verd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vivi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8" name="jov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 grpId="0"/>
      <p:bldP spid="9" grpId="0"/>
      <p:bldP spid="8" grpId="0"/>
      <p:bldP spid="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53311-F41A-7845-AFB4-713CB3944A2E}"/>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v</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11" name="Rounded Rectangle 10" descr="rectangle">
            <a:extLst>
              <a:ext uri="{C183D7F6-B498-43B3-948B-1728B52AA6E4}">
                <adec:decorative xmlns:adec="http://schemas.microsoft.com/office/drawing/2017/decorative" val="1"/>
              </a:ext>
            </a:extLst>
          </p:cNvPr>
          <p:cNvSpPr/>
          <p:nvPr/>
        </p:nvSpPr>
        <p:spPr>
          <a:xfrm>
            <a:off x="4477195" y="1977656"/>
            <a:ext cx="3266000" cy="2716618"/>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p:cNvSpPr/>
          <p:nvPr/>
        </p:nvSpPr>
        <p:spPr>
          <a:xfrm>
            <a:off x="5323762" y="3484053"/>
            <a:ext cx="1572866"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72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7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9" name="TextBox 8"/>
          <p:cNvSpPr txBox="1"/>
          <p:nvPr/>
        </p:nvSpPr>
        <p:spPr>
          <a:xfrm>
            <a:off x="570495" y="342231"/>
            <a:ext cx="330809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erdad</a:t>
            </a:r>
          </a:p>
        </p:txBody>
      </p:sp>
      <p:sp>
        <p:nvSpPr>
          <p:cNvPr id="8" name="TextBox 7"/>
          <p:cNvSpPr txBox="1"/>
          <p:nvPr/>
        </p:nvSpPr>
        <p:spPr>
          <a:xfrm>
            <a:off x="876025" y="4351729"/>
            <a:ext cx="237374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erde</a:t>
            </a:r>
          </a:p>
        </p:txBody>
      </p:sp>
      <p:sp>
        <p:nvSpPr>
          <p:cNvPr id="7" name="TextBox 6"/>
          <p:cNvSpPr txBox="1"/>
          <p:nvPr/>
        </p:nvSpPr>
        <p:spPr>
          <a:xfrm>
            <a:off x="9331749" y="4351729"/>
            <a:ext cx="202205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ir</a:t>
            </a:r>
          </a:p>
        </p:txBody>
      </p:sp>
      <p:sp>
        <p:nvSpPr>
          <p:cNvPr id="6" name="TextBox 5"/>
          <p:cNvSpPr txBox="1"/>
          <p:nvPr/>
        </p:nvSpPr>
        <p:spPr>
          <a:xfrm>
            <a:off x="9064042" y="349652"/>
            <a:ext cx="25574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jo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v</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en</a:t>
            </a:r>
            <a:r>
              <a:rPr kumimoji="0" lang="es-CO" sz="6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p>
        </p:txBody>
      </p:sp>
    </p:spTree>
    <p:extLst>
      <p:ext uri="{BB962C8B-B14F-4D97-AF65-F5344CB8AC3E}">
        <p14:creationId xmlns:p14="http://schemas.microsoft.com/office/powerpoint/2010/main" val="411822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4" grpId="0"/>
      <p:bldP spid="9" grpId="0"/>
      <p:bldP spid="8"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38E66B-C3CC-3F4C-8952-F9D77BE33102}"/>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b</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14519" y="1932462"/>
            <a:ext cx="3957764" cy="26558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2" name="Picture 2" descr="three balloon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13775">
            <a:off x="5479021" y="2187490"/>
            <a:ext cx="1327751" cy="149434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1503" y="3492917"/>
            <a:ext cx="334899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rar</a:t>
            </a:r>
          </a:p>
        </p:txBody>
      </p:sp>
      <p:sp>
        <p:nvSpPr>
          <p:cNvPr id="8" name="Rectangle 7"/>
          <p:cNvSpPr/>
          <p:nvPr/>
        </p:nvSpPr>
        <p:spPr>
          <a:xfrm>
            <a:off x="760607" y="151507"/>
            <a:ext cx="2882520"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uela</a:t>
            </a:r>
          </a:p>
        </p:txBody>
      </p:sp>
      <p:pic>
        <p:nvPicPr>
          <p:cNvPr id="2" name="Picture 1" descr="old woman in a rocking chair"/>
          <p:cNvPicPr>
            <a:picLocks noChangeAspect="1"/>
          </p:cNvPicPr>
          <p:nvPr/>
        </p:nvPicPr>
        <p:blipFill rotWithShape="1">
          <a:blip r:embed="rId10" cstate="print">
            <a:extLst>
              <a:ext uri="{28A0092B-C50C-407E-A947-70E740481C1C}">
                <a14:useLocalDpi xmlns:a14="http://schemas.microsoft.com/office/drawing/2010/main" val="0"/>
              </a:ext>
            </a:extLst>
          </a:blip>
          <a:srcRect b="20159"/>
          <a:stretch/>
        </p:blipFill>
        <p:spPr>
          <a:xfrm>
            <a:off x="1079681" y="1004224"/>
            <a:ext cx="2026206" cy="1837191"/>
          </a:xfrm>
          <a:prstGeom prst="rect">
            <a:avLst/>
          </a:prstGeom>
        </p:spPr>
      </p:pic>
      <p:sp>
        <p:nvSpPr>
          <p:cNvPr id="6" name="TextBox 5"/>
          <p:cNvSpPr txBox="1"/>
          <p:nvPr/>
        </p:nvSpPr>
        <p:spPr>
          <a:xfrm>
            <a:off x="1104981" y="4138838"/>
            <a:ext cx="23737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15" name="TextBox 14"/>
          <p:cNvSpPr txBox="1"/>
          <p:nvPr/>
        </p:nvSpPr>
        <p:spPr>
          <a:xfrm>
            <a:off x="838200" y="4936528"/>
            <a:ext cx="26874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know]</a:t>
            </a:r>
          </a:p>
        </p:txBody>
      </p:sp>
      <p:sp>
        <p:nvSpPr>
          <p:cNvPr id="7" name="TextBox 6"/>
          <p:cNvSpPr txBox="1"/>
          <p:nvPr/>
        </p:nvSpPr>
        <p:spPr>
          <a:xfrm>
            <a:off x="8106455" y="4358196"/>
            <a:ext cx="41232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astante</a:t>
            </a:r>
          </a:p>
        </p:txBody>
      </p:sp>
      <p:sp>
        <p:nvSpPr>
          <p:cNvPr id="17" name="TextBox 16"/>
          <p:cNvSpPr txBox="1"/>
          <p:nvPr/>
        </p:nvSpPr>
        <p:spPr>
          <a:xfrm>
            <a:off x="9080915" y="5105592"/>
            <a:ext cx="198643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[quite]</a:t>
            </a:r>
          </a:p>
        </p:txBody>
      </p:sp>
      <p:sp>
        <p:nvSpPr>
          <p:cNvPr id="10" name="Rectangle 9"/>
          <p:cNvSpPr/>
          <p:nvPr/>
        </p:nvSpPr>
        <p:spPr>
          <a:xfrm>
            <a:off x="9155078" y="178216"/>
            <a:ext cx="246734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pic>
        <p:nvPicPr>
          <p:cNvPr id="18" name="Picture 17" descr="man shouting with an explanation mark"/>
          <p:cNvPicPr>
            <a:picLocks noChangeAspect="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609" r="-1"/>
          <a:stretch/>
        </p:blipFill>
        <p:spPr>
          <a:xfrm>
            <a:off x="9572561" y="1092299"/>
            <a:ext cx="1191036" cy="1352673"/>
          </a:xfrm>
          <a:prstGeom prst="rect">
            <a:avLst/>
          </a:prstGeom>
        </p:spPr>
      </p:pic>
      <p:sp>
        <p:nvSpPr>
          <p:cNvPr id="20" name="TextBox 19"/>
          <p:cNvSpPr txBox="1"/>
          <p:nvPr/>
        </p:nvSpPr>
        <p:spPr>
          <a:xfrm>
            <a:off x="10693400" y="1434448"/>
            <a:ext cx="1498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[must]</a:t>
            </a:r>
          </a:p>
        </p:txBody>
      </p:sp>
    </p:spTree>
    <p:extLst>
      <p:ext uri="{BB962C8B-B14F-4D97-AF65-F5344CB8AC3E}">
        <p14:creationId xmlns:p14="http://schemas.microsoft.com/office/powerpoint/2010/main" val="22664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elebrar.wav"/>
                                        </p:tgtEl>
                                      </p:cMediaNode>
                                    </p:audio>
                                  </p:sub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5" name="abuela.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5" name="abuela.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6" name="sab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subTnLst>
                                    <p:audio>
                                      <p:cMediaNode>
                                        <p:cTn display="0" masterRel="sameClick">
                                          <p:stCondLst>
                                            <p:cond evt="begin" delay="0">
                                              <p:tn val="36"/>
                                            </p:cond>
                                          </p:stCondLst>
                                          <p:endCondLst>
                                            <p:cond evt="onStopAudio" delay="0">
                                              <p:tgtEl>
                                                <p:sldTgt/>
                                              </p:tgtEl>
                                            </p:cond>
                                          </p:endCondLst>
                                        </p:cTn>
                                        <p:tgtEl>
                                          <p:sndTgt r:embed="rId6" name="sabe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subTnLst>
                                    <p:audio>
                                      <p:cMediaNode>
                                        <p:cTn display="0" masterRel="sameClick">
                                          <p:stCondLst>
                                            <p:cond evt="begin" delay="0">
                                              <p:tn val="41"/>
                                            </p:cond>
                                          </p:stCondLst>
                                          <p:endCondLst>
                                            <p:cond evt="onStopAudio" delay="0">
                                              <p:tgtEl>
                                                <p:sldTgt/>
                                              </p:tgtEl>
                                            </p:cond>
                                          </p:endCondLst>
                                        </p:cTn>
                                        <p:tgtEl>
                                          <p:sndTgt r:embed="rId7" name="bastant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subTnLst>
                                    <p:audio>
                                      <p:cMediaNode>
                                        <p:cTn display="0" masterRel="sameClick">
                                          <p:stCondLst>
                                            <p:cond evt="begin" delay="0">
                                              <p:tn val="46"/>
                                            </p:cond>
                                          </p:stCondLst>
                                          <p:endCondLst>
                                            <p:cond evt="onStopAudio" delay="0">
                                              <p:tgtEl>
                                                <p:sldTgt/>
                                              </p:tgtEl>
                                            </p:cond>
                                          </p:endCondLst>
                                        </p:cTn>
                                        <p:tgtEl>
                                          <p:sndTgt r:embed="rId7" name="bastant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debe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subTnLst>
                                    <p:audio>
                                      <p:cMediaNode>
                                        <p:cTn display="0" masterRel="sameClick">
                                          <p:stCondLst>
                                            <p:cond evt="begin" delay="0">
                                              <p:tn val="56"/>
                                            </p:cond>
                                          </p:stCondLst>
                                          <p:endCondLst>
                                            <p:cond evt="onStopAudio" delay="0">
                                              <p:tgtEl>
                                                <p:sldTgt/>
                                              </p:tgtEl>
                                            </p:cond>
                                          </p:endCondLst>
                                        </p:cTn>
                                        <p:tgtEl>
                                          <p:sndTgt r:embed="rId8" name="debe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500"/>
                                        <p:tgtEl>
                                          <p:spTgt spid="20"/>
                                        </p:tgtEl>
                                      </p:cBhvr>
                                    </p:animEffect>
                                  </p:childTnLst>
                                  <p:subTnLst>
                                    <p:audio>
                                      <p:cMediaNode>
                                        <p:cTn display="0" masterRel="sameClick">
                                          <p:stCondLst>
                                            <p:cond evt="begin" delay="0">
                                              <p:tn val="61"/>
                                            </p:cond>
                                          </p:stCondLst>
                                          <p:endCondLst>
                                            <p:cond evt="onStopAudio" delay="0">
                                              <p:tgtEl>
                                                <p:sldTgt/>
                                              </p:tgtEl>
                                            </p:cond>
                                          </p:endCondLst>
                                        </p:cTn>
                                        <p:tgtEl>
                                          <p:sndTgt r:embed="rId8" name="de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8" grpId="0"/>
      <p:bldP spid="6" grpId="0"/>
      <p:bldP spid="15" grpId="0"/>
      <p:bldP spid="7" grpId="0"/>
      <p:bldP spid="17" grpId="0"/>
      <p:bldP spid="10"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B166C-BB7C-B647-B5EA-01393A9D69F0}"/>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b</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14519" y="1932462"/>
            <a:ext cx="3957764" cy="26558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4421503" y="3492917"/>
            <a:ext cx="334899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rar</a:t>
            </a:r>
          </a:p>
        </p:txBody>
      </p:sp>
      <p:sp>
        <p:nvSpPr>
          <p:cNvPr id="8" name="Rectangle 7"/>
          <p:cNvSpPr/>
          <p:nvPr/>
        </p:nvSpPr>
        <p:spPr>
          <a:xfrm>
            <a:off x="760607" y="151507"/>
            <a:ext cx="2882520"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uela</a:t>
            </a:r>
          </a:p>
        </p:txBody>
      </p:sp>
      <p:sp>
        <p:nvSpPr>
          <p:cNvPr id="6" name="TextBox 5"/>
          <p:cNvSpPr txBox="1"/>
          <p:nvPr/>
        </p:nvSpPr>
        <p:spPr>
          <a:xfrm>
            <a:off x="1014997" y="4412237"/>
            <a:ext cx="23737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7" name="TextBox 6"/>
          <p:cNvSpPr txBox="1"/>
          <p:nvPr/>
        </p:nvSpPr>
        <p:spPr>
          <a:xfrm>
            <a:off x="8072283" y="4403387"/>
            <a:ext cx="41232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astante</a:t>
            </a:r>
          </a:p>
        </p:txBody>
      </p:sp>
      <p:sp>
        <p:nvSpPr>
          <p:cNvPr id="10" name="Rectangle 9"/>
          <p:cNvSpPr/>
          <p:nvPr/>
        </p:nvSpPr>
        <p:spPr>
          <a:xfrm>
            <a:off x="9124583" y="189723"/>
            <a:ext cx="246734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Tree>
    <p:extLst>
      <p:ext uri="{BB962C8B-B14F-4D97-AF65-F5344CB8AC3E}">
        <p14:creationId xmlns:p14="http://schemas.microsoft.com/office/powerpoint/2010/main" val="22003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elebrar.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abuel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sab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7" name="bastant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deb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6" grpId="0"/>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35D1-7FA9-7345-ADC3-FF86E7F11B8C}"/>
              </a:ext>
            </a:extLst>
          </p:cNvPr>
          <p:cNvSpPr>
            <a:spLocks noGrp="1"/>
          </p:cNvSpPr>
          <p:nvPr>
            <p:ph type="title"/>
          </p:nvPr>
        </p:nvSpPr>
        <p:spPr>
          <a:xfrm>
            <a:off x="838200" y="489453"/>
            <a:ext cx="10515600" cy="1325563"/>
          </a:xfrm>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b</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4" name="Rounded Rectangle 3" descr="rectangle">
            <a:extLst>
              <a:ext uri="{C183D7F6-B498-43B3-948B-1728B52AA6E4}">
                <adec:decorative xmlns:adec="http://schemas.microsoft.com/office/drawing/2017/decorative" val="1"/>
              </a:ext>
            </a:extLst>
          </p:cNvPr>
          <p:cNvSpPr/>
          <p:nvPr/>
        </p:nvSpPr>
        <p:spPr>
          <a:xfrm>
            <a:off x="4114519" y="1932462"/>
            <a:ext cx="3957764" cy="265586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4421503" y="3492917"/>
            <a:ext cx="3348994"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cele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rar</a:t>
            </a:r>
          </a:p>
        </p:txBody>
      </p:sp>
      <p:sp>
        <p:nvSpPr>
          <p:cNvPr id="8" name="Rectangle 7"/>
          <p:cNvSpPr/>
          <p:nvPr/>
        </p:nvSpPr>
        <p:spPr>
          <a:xfrm>
            <a:off x="695712" y="327055"/>
            <a:ext cx="2882520"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uela</a:t>
            </a:r>
          </a:p>
        </p:txBody>
      </p:sp>
      <p:sp>
        <p:nvSpPr>
          <p:cNvPr id="6" name="TextBox 5"/>
          <p:cNvSpPr txBox="1"/>
          <p:nvPr/>
        </p:nvSpPr>
        <p:spPr>
          <a:xfrm>
            <a:off x="950102" y="4403387"/>
            <a:ext cx="23737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7" name="TextBox 6"/>
          <p:cNvSpPr txBox="1"/>
          <p:nvPr/>
        </p:nvSpPr>
        <p:spPr>
          <a:xfrm>
            <a:off x="8068751" y="4403387"/>
            <a:ext cx="4123249"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astante</a:t>
            </a:r>
          </a:p>
        </p:txBody>
      </p:sp>
      <p:sp>
        <p:nvSpPr>
          <p:cNvPr id="10" name="Rectangle 9"/>
          <p:cNvSpPr/>
          <p:nvPr/>
        </p:nvSpPr>
        <p:spPr>
          <a:xfrm>
            <a:off x="9135470" y="279247"/>
            <a:ext cx="2467342"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de</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b</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Tree>
    <p:extLst>
      <p:ext uri="{BB962C8B-B14F-4D97-AF65-F5344CB8AC3E}">
        <p14:creationId xmlns:p14="http://schemas.microsoft.com/office/powerpoint/2010/main" val="91583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8" grpId="0"/>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p:cNvSpPr txBox="1"/>
          <p:nvPr/>
        </p:nvSpPr>
        <p:spPr>
          <a:xfrm>
            <a:off x="9226675" y="4783080"/>
            <a:ext cx="22372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sa__er</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 name="Title 3"/>
          <p:cNvSpPr>
            <a:spLocks noGrp="1"/>
          </p:cNvSpPr>
          <p:nvPr>
            <p:ph type="ctrTitle"/>
          </p:nvPr>
        </p:nvSpPr>
        <p:spPr>
          <a:xfrm>
            <a:off x="3790500" y="-6642"/>
            <a:ext cx="4202967" cy="731726"/>
          </a:xfrm>
        </p:spPr>
        <p:txBody>
          <a:bodyPr>
            <a:normAutofit/>
          </a:bodyPr>
          <a:lstStyle/>
          <a:p>
            <a:r>
              <a:rPr lang="en-GB" sz="4000" b="1" dirty="0"/>
              <a:t>¿‘v’ o ‘b’?</a:t>
            </a:r>
          </a:p>
        </p:txBody>
      </p:sp>
      <p:sp>
        <p:nvSpPr>
          <p:cNvPr id="6" name="TextBox 5"/>
          <p:cNvSpPr txBox="1"/>
          <p:nvPr/>
        </p:nvSpPr>
        <p:spPr>
          <a:xfrm>
            <a:off x="7764" y="1498201"/>
            <a:ext cx="4057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cele__rar</a:t>
            </a:r>
          </a:p>
        </p:txBody>
      </p:sp>
      <p:sp>
        <p:nvSpPr>
          <p:cNvPr id="7" name="TextBox 6"/>
          <p:cNvSpPr txBox="1"/>
          <p:nvPr/>
        </p:nvSpPr>
        <p:spPr>
          <a:xfrm>
            <a:off x="1408670" y="1498201"/>
            <a:ext cx="16546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p>
        </p:txBody>
      </p:sp>
      <p:sp>
        <p:nvSpPr>
          <p:cNvPr id="9" name="TextBox 8"/>
          <p:cNvSpPr txBox="1"/>
          <p:nvPr/>
        </p:nvSpPr>
        <p:spPr>
          <a:xfrm>
            <a:off x="4651015" y="1355075"/>
            <a:ext cx="26929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__erdad</a:t>
            </a:r>
          </a:p>
        </p:txBody>
      </p:sp>
      <p:sp>
        <p:nvSpPr>
          <p:cNvPr id="10" name="TextBox 9"/>
          <p:cNvSpPr txBox="1"/>
          <p:nvPr/>
        </p:nvSpPr>
        <p:spPr>
          <a:xfrm>
            <a:off x="4805022" y="1355074"/>
            <a:ext cx="7578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p>
        </p:txBody>
      </p:sp>
      <p:sp>
        <p:nvSpPr>
          <p:cNvPr id="13" name="TextBox 12"/>
          <p:cNvSpPr txBox="1"/>
          <p:nvPr/>
        </p:nvSpPr>
        <p:spPr>
          <a:xfrm>
            <a:off x="9226675" y="1285228"/>
            <a:ext cx="23239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jo__en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p:cNvSpPr txBox="1"/>
          <p:nvPr/>
        </p:nvSpPr>
        <p:spPr>
          <a:xfrm>
            <a:off x="9883745" y="1285228"/>
            <a:ext cx="7486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p>
        </p:txBody>
      </p:sp>
      <p:sp>
        <p:nvSpPr>
          <p:cNvPr id="15" name="TextBox 14"/>
          <p:cNvSpPr txBox="1"/>
          <p:nvPr/>
        </p:nvSpPr>
        <p:spPr>
          <a:xfrm>
            <a:off x="7764" y="3160947"/>
            <a:ext cx="4057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__astante</a:t>
            </a:r>
          </a:p>
        </p:txBody>
      </p:sp>
      <p:sp>
        <p:nvSpPr>
          <p:cNvPr id="16" name="TextBox 15"/>
          <p:cNvSpPr txBox="1"/>
          <p:nvPr/>
        </p:nvSpPr>
        <p:spPr>
          <a:xfrm>
            <a:off x="118228" y="3160946"/>
            <a:ext cx="76427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p>
        </p:txBody>
      </p:sp>
      <p:sp>
        <p:nvSpPr>
          <p:cNvPr id="18" name="TextBox 17"/>
          <p:cNvSpPr txBox="1"/>
          <p:nvPr/>
        </p:nvSpPr>
        <p:spPr>
          <a:xfrm>
            <a:off x="4696919" y="3163102"/>
            <a:ext cx="4057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de__er</a:t>
            </a:r>
          </a:p>
        </p:txBody>
      </p:sp>
      <p:sp>
        <p:nvSpPr>
          <p:cNvPr id="19" name="TextBox 18"/>
          <p:cNvSpPr txBox="1"/>
          <p:nvPr/>
        </p:nvSpPr>
        <p:spPr>
          <a:xfrm>
            <a:off x="5562845" y="3157518"/>
            <a:ext cx="6890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p>
        </p:txBody>
      </p:sp>
      <p:sp>
        <p:nvSpPr>
          <p:cNvPr id="21" name="TextBox 20"/>
          <p:cNvSpPr txBox="1"/>
          <p:nvPr/>
        </p:nvSpPr>
        <p:spPr>
          <a:xfrm>
            <a:off x="9225734" y="3034153"/>
            <a:ext cx="2324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__erde</a:t>
            </a:r>
          </a:p>
        </p:txBody>
      </p:sp>
      <p:sp>
        <p:nvSpPr>
          <p:cNvPr id="22" name="TextBox 21"/>
          <p:cNvSpPr txBox="1"/>
          <p:nvPr/>
        </p:nvSpPr>
        <p:spPr>
          <a:xfrm>
            <a:off x="9398025" y="3034153"/>
            <a:ext cx="74864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p>
        </p:txBody>
      </p:sp>
      <p:sp>
        <p:nvSpPr>
          <p:cNvPr id="25" name="Rectangle 24"/>
          <p:cNvSpPr/>
          <p:nvPr/>
        </p:nvSpPr>
        <p:spPr>
          <a:xfrm>
            <a:off x="216656" y="851153"/>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26" name="Rectangle 25"/>
          <p:cNvSpPr/>
          <p:nvPr/>
        </p:nvSpPr>
        <p:spPr>
          <a:xfrm>
            <a:off x="4426660" y="949566"/>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27" name="Rectangle 26"/>
          <p:cNvSpPr/>
          <p:nvPr/>
        </p:nvSpPr>
        <p:spPr>
          <a:xfrm>
            <a:off x="8503418" y="858285"/>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28" name="Rectangle 27"/>
          <p:cNvSpPr/>
          <p:nvPr/>
        </p:nvSpPr>
        <p:spPr>
          <a:xfrm>
            <a:off x="220586" y="2599295"/>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29" name="Rectangle 28"/>
          <p:cNvSpPr/>
          <p:nvPr/>
        </p:nvSpPr>
        <p:spPr>
          <a:xfrm>
            <a:off x="4428741" y="2643830"/>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30" name="Rectangle 29"/>
          <p:cNvSpPr/>
          <p:nvPr/>
        </p:nvSpPr>
        <p:spPr>
          <a:xfrm>
            <a:off x="8503418" y="2689552"/>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31" name="Rectangle 30"/>
          <p:cNvSpPr/>
          <p:nvPr/>
        </p:nvSpPr>
        <p:spPr>
          <a:xfrm>
            <a:off x="216656" y="4503253"/>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32" name="TextBox 31"/>
          <p:cNvSpPr txBox="1"/>
          <p:nvPr/>
        </p:nvSpPr>
        <p:spPr>
          <a:xfrm>
            <a:off x="118228" y="5104047"/>
            <a:ext cx="4057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a__uela</a:t>
            </a:r>
          </a:p>
        </p:txBody>
      </p:sp>
      <p:sp>
        <p:nvSpPr>
          <p:cNvPr id="33" name="TextBox 32"/>
          <p:cNvSpPr txBox="1"/>
          <p:nvPr/>
        </p:nvSpPr>
        <p:spPr>
          <a:xfrm>
            <a:off x="644508" y="5128093"/>
            <a:ext cx="7641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p>
        </p:txBody>
      </p:sp>
      <p:sp>
        <p:nvSpPr>
          <p:cNvPr id="34" name="TextBox 33"/>
          <p:cNvSpPr txBox="1"/>
          <p:nvPr/>
        </p:nvSpPr>
        <p:spPr>
          <a:xfrm>
            <a:off x="4834965" y="4983543"/>
            <a:ext cx="405701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_i_ir</a:t>
            </a:r>
          </a:p>
        </p:txBody>
      </p:sp>
      <p:sp>
        <p:nvSpPr>
          <p:cNvPr id="35" name="TextBox 34"/>
          <p:cNvSpPr txBox="1"/>
          <p:nvPr/>
        </p:nvSpPr>
        <p:spPr>
          <a:xfrm>
            <a:off x="4800860" y="4983543"/>
            <a:ext cx="580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p>
        </p:txBody>
      </p:sp>
      <p:sp>
        <p:nvSpPr>
          <p:cNvPr id="36" name="TextBox 35"/>
          <p:cNvSpPr txBox="1"/>
          <p:nvPr/>
        </p:nvSpPr>
        <p:spPr>
          <a:xfrm>
            <a:off x="5254656" y="4983543"/>
            <a:ext cx="5802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p>
        </p:txBody>
      </p:sp>
      <p:sp>
        <p:nvSpPr>
          <p:cNvPr id="37" name="Rectangle 36"/>
          <p:cNvSpPr/>
          <p:nvPr/>
        </p:nvSpPr>
        <p:spPr>
          <a:xfrm>
            <a:off x="4430822" y="4533790"/>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38" name="Rectangle 37"/>
          <p:cNvSpPr/>
          <p:nvPr/>
        </p:nvSpPr>
        <p:spPr>
          <a:xfrm>
            <a:off x="8566838" y="4546722"/>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39" name="TextBox 38"/>
          <p:cNvSpPr txBox="1"/>
          <p:nvPr/>
        </p:nvSpPr>
        <p:spPr>
          <a:xfrm>
            <a:off x="9959752" y="4783079"/>
            <a:ext cx="165462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p>
        </p:txBody>
      </p:sp>
      <p:sp>
        <p:nvSpPr>
          <p:cNvPr id="41" name="Rounded Rectangle 38"/>
          <p:cNvSpPr/>
          <p:nvPr/>
        </p:nvSpPr>
        <p:spPr>
          <a:xfrm>
            <a:off x="10632394" y="83472"/>
            <a:ext cx="1516666" cy="400919"/>
          </a:xfrm>
          <a:prstGeom prst="roundRect">
            <a:avLst/>
          </a:prstGeom>
          <a:solidFill>
            <a:srgbClr val="E87D1E"/>
          </a:solidFill>
          <a:ln>
            <a:solidFill>
              <a:srgbClr val="E56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extBox 41"/>
          <p:cNvSpPr txBox="1"/>
          <p:nvPr/>
        </p:nvSpPr>
        <p:spPr>
          <a:xfrm>
            <a:off x="10760357" y="101181"/>
            <a:ext cx="14316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61646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6" grpId="0"/>
      <p:bldP spid="19" grpId="0"/>
      <p:bldP spid="22" grpId="0"/>
      <p:bldP spid="33" grpId="0"/>
      <p:bldP spid="35" grpId="0"/>
      <p:bldP spid="36"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11511" y="248099"/>
            <a:ext cx="4202967" cy="731726"/>
          </a:xfrm>
        </p:spPr>
        <p:txBody>
          <a:bodyPr>
            <a:normAutofit/>
          </a:bodyPr>
          <a:lstStyle/>
          <a:p>
            <a:r>
              <a:rPr lang="en-GB" sz="4000" b="1" dirty="0"/>
              <a:t>¿‘v’ o ‘b’?</a:t>
            </a:r>
          </a:p>
        </p:txBody>
      </p:sp>
      <p:sp>
        <p:nvSpPr>
          <p:cNvPr id="6" name="TextBox 5"/>
          <p:cNvSpPr txBox="1"/>
          <p:nvPr/>
        </p:nvSpPr>
        <p:spPr>
          <a:xfrm>
            <a:off x="1057880" y="1157625"/>
            <a:ext cx="30021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cele</a:t>
            </a: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rar</a:t>
            </a:r>
          </a:p>
        </p:txBody>
      </p:sp>
      <p:sp>
        <p:nvSpPr>
          <p:cNvPr id="9" name="TextBox 8"/>
          <p:cNvSpPr txBox="1"/>
          <p:nvPr/>
        </p:nvSpPr>
        <p:spPr>
          <a:xfrm>
            <a:off x="5472499" y="1190149"/>
            <a:ext cx="269292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erdad</a:t>
            </a:r>
          </a:p>
        </p:txBody>
      </p:sp>
      <p:sp>
        <p:nvSpPr>
          <p:cNvPr id="13" name="TextBox 12"/>
          <p:cNvSpPr txBox="1"/>
          <p:nvPr/>
        </p:nvSpPr>
        <p:spPr>
          <a:xfrm>
            <a:off x="9534768" y="1175772"/>
            <a:ext cx="21461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jo</a:t>
            </a:r>
            <a:r>
              <a:rPr kumimoji="0" lang="en-GB" sz="4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p:cNvSpPr txBox="1"/>
          <p:nvPr/>
        </p:nvSpPr>
        <p:spPr>
          <a:xfrm>
            <a:off x="1125339" y="2724157"/>
            <a:ext cx="30021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astante</a:t>
            </a:r>
          </a:p>
        </p:txBody>
      </p:sp>
      <p:sp>
        <p:nvSpPr>
          <p:cNvPr id="18" name="TextBox 17"/>
          <p:cNvSpPr txBox="1"/>
          <p:nvPr/>
        </p:nvSpPr>
        <p:spPr>
          <a:xfrm>
            <a:off x="5356575" y="2724027"/>
            <a:ext cx="228808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a:t>
            </a: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a:t>
            </a:r>
          </a:p>
        </p:txBody>
      </p:sp>
      <p:sp>
        <p:nvSpPr>
          <p:cNvPr id="21" name="TextBox 20"/>
          <p:cNvSpPr txBox="1"/>
          <p:nvPr/>
        </p:nvSpPr>
        <p:spPr>
          <a:xfrm>
            <a:off x="9544588" y="2724026"/>
            <a:ext cx="23248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erde</a:t>
            </a:r>
          </a:p>
        </p:txBody>
      </p:sp>
      <p:sp>
        <p:nvSpPr>
          <p:cNvPr id="25" name="Rectangle 24"/>
          <p:cNvSpPr/>
          <p:nvPr/>
        </p:nvSpPr>
        <p:spPr>
          <a:xfrm>
            <a:off x="521456" y="1409953"/>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p>
        </p:txBody>
      </p:sp>
      <p:sp>
        <p:nvSpPr>
          <p:cNvPr id="26" name="Rectangle 25"/>
          <p:cNvSpPr/>
          <p:nvPr/>
        </p:nvSpPr>
        <p:spPr>
          <a:xfrm>
            <a:off x="4745949" y="1409952"/>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27" name="Rectangle 26"/>
          <p:cNvSpPr/>
          <p:nvPr/>
        </p:nvSpPr>
        <p:spPr>
          <a:xfrm>
            <a:off x="8808218" y="1409952"/>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p>
        </p:txBody>
      </p:sp>
      <p:sp>
        <p:nvSpPr>
          <p:cNvPr id="28" name="Rectangle 27"/>
          <p:cNvSpPr/>
          <p:nvPr/>
        </p:nvSpPr>
        <p:spPr>
          <a:xfrm>
            <a:off x="531276" y="2943960"/>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29" name="Rectangle 28"/>
          <p:cNvSpPr/>
          <p:nvPr/>
        </p:nvSpPr>
        <p:spPr>
          <a:xfrm>
            <a:off x="4744844" y="2943960"/>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30" name="Rectangle 29"/>
          <p:cNvSpPr/>
          <p:nvPr/>
        </p:nvSpPr>
        <p:spPr>
          <a:xfrm>
            <a:off x="8818038" y="2960639"/>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t>
            </a:r>
          </a:p>
        </p:txBody>
      </p:sp>
      <p:sp>
        <p:nvSpPr>
          <p:cNvPr id="31" name="Rectangle 30"/>
          <p:cNvSpPr/>
          <p:nvPr/>
        </p:nvSpPr>
        <p:spPr>
          <a:xfrm>
            <a:off x="525232" y="4645829"/>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a:t>
            </a:r>
          </a:p>
        </p:txBody>
      </p:sp>
      <p:sp>
        <p:nvSpPr>
          <p:cNvPr id="32" name="TextBox 31"/>
          <p:cNvSpPr txBox="1"/>
          <p:nvPr/>
        </p:nvSpPr>
        <p:spPr>
          <a:xfrm>
            <a:off x="1240885" y="4425191"/>
            <a:ext cx="26557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uela</a:t>
            </a:r>
          </a:p>
        </p:txBody>
      </p:sp>
      <p:sp>
        <p:nvSpPr>
          <p:cNvPr id="34" name="TextBox 33"/>
          <p:cNvSpPr txBox="1"/>
          <p:nvPr/>
        </p:nvSpPr>
        <p:spPr>
          <a:xfrm>
            <a:off x="5629807" y="4466955"/>
            <a:ext cx="143459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a:t>
            </a:r>
            <a:r>
              <a:rPr kumimoji="0" lang="en-GB" sz="48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v</a:t>
            </a:r>
            <a:r>
              <a:rPr kumimoji="0" lang="en-GB" sz="4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endPar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Rectangle 36"/>
          <p:cNvSpPr/>
          <p:nvPr/>
        </p:nvSpPr>
        <p:spPr>
          <a:xfrm>
            <a:off x="4744844" y="4645829"/>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t>
            </a:r>
          </a:p>
        </p:txBody>
      </p:sp>
      <p:sp>
        <p:nvSpPr>
          <p:cNvPr id="38" name="Rectangle 37"/>
          <p:cNvSpPr/>
          <p:nvPr/>
        </p:nvSpPr>
        <p:spPr>
          <a:xfrm>
            <a:off x="8818038" y="4644994"/>
            <a:ext cx="374200" cy="391393"/>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a:t>
            </a:r>
          </a:p>
        </p:txBody>
      </p:sp>
      <p:sp>
        <p:nvSpPr>
          <p:cNvPr id="40" name="TextBox 39"/>
          <p:cNvSpPr txBox="1"/>
          <p:nvPr/>
        </p:nvSpPr>
        <p:spPr>
          <a:xfrm>
            <a:off x="9524948" y="4466954"/>
            <a:ext cx="21657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a:t>
            </a:r>
            <a:r>
              <a:rPr kumimoji="0" lang="en-GB" sz="48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b</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a:t>
            </a:r>
          </a:p>
        </p:txBody>
      </p:sp>
      <p:sp>
        <p:nvSpPr>
          <p:cNvPr id="22" name="Rounded Rectangle 38"/>
          <p:cNvSpPr/>
          <p:nvPr/>
        </p:nvSpPr>
        <p:spPr>
          <a:xfrm>
            <a:off x="10632394" y="83472"/>
            <a:ext cx="1516666" cy="400919"/>
          </a:xfrm>
          <a:prstGeom prst="roundRect">
            <a:avLst/>
          </a:prstGeom>
          <a:solidFill>
            <a:srgbClr val="E87D1E"/>
          </a:solidFill>
          <a:ln>
            <a:solidFill>
              <a:srgbClr val="E567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3" name="TextBox 22"/>
          <p:cNvSpPr txBox="1"/>
          <p:nvPr/>
        </p:nvSpPr>
        <p:spPr>
          <a:xfrm>
            <a:off x="10760357" y="101181"/>
            <a:ext cx="14316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28641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P spid="15" grpId="0"/>
      <p:bldP spid="18" grpId="0"/>
      <p:bldP spid="21" grpId="0"/>
      <p:bldP spid="32" grpId="0"/>
      <p:bldP spid="34" grpId="0"/>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789</Words>
  <Application>Microsoft Macintosh PowerPoint</Application>
  <PresentationFormat>Widescreen</PresentationFormat>
  <Paragraphs>188</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Century Gothic</vt:lpstr>
      <vt:lpstr>Tw Cen MT</vt:lpstr>
      <vt:lpstr>Office Theme</vt:lpstr>
      <vt:lpstr>1_Office Theme</vt:lpstr>
      <vt:lpstr>Phonics: [v] and [b] SSCs</vt:lpstr>
      <vt:lpstr>v </vt:lpstr>
      <vt:lpstr>v </vt:lpstr>
      <vt:lpstr>v </vt:lpstr>
      <vt:lpstr>b </vt:lpstr>
      <vt:lpstr>b </vt:lpstr>
      <vt:lpstr>b </vt:lpstr>
      <vt:lpstr>¿‘v’ o ‘b’?</vt:lpstr>
      <vt:lpstr>¿‘v’ o ‘b’?</vt:lpstr>
      <vt:lpstr>Identifica la palabra correcta.</vt:lpstr>
      <vt:lpstr>Escucha y completa la frase.</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Helen Thomas</cp:lastModifiedBy>
  <cp:revision>4</cp:revision>
  <dcterms:created xsi:type="dcterms:W3CDTF">2020-03-30T06:54:27Z</dcterms:created>
  <dcterms:modified xsi:type="dcterms:W3CDTF">2020-03-30T08:48:31Z</dcterms:modified>
</cp:coreProperties>
</file>