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9" r:id="rId7"/>
    <p:sldId id="266" r:id="rId8"/>
    <p:sldId id="265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0" autoAdjust="0"/>
    <p:restoredTop sz="60345" autoAdjust="0"/>
  </p:normalViewPr>
  <p:slideViewPr>
    <p:cSldViewPr snapToGrid="0">
      <p:cViewPr varScale="1">
        <p:scale>
          <a:sx n="66" d="100"/>
          <a:sy n="66" d="100"/>
        </p:scale>
        <p:origin x="26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9C3D-D4EE-4D85-9830-D97D33F2C7D9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4E2A9-A970-48BE-B31A-B4EAD5400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2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sequence,</a:t>
            </a:r>
            <a:r>
              <a:rPr lang="en-GB" baseline="0" dirty="0"/>
              <a:t> adjective agreement is recapped (learnt in week 1), with a wider set of adjectives from the Week 2 vocab set.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108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Partner B cards</a:t>
            </a:r>
          </a:p>
          <a:p>
            <a:r>
              <a:rPr lang="en-GB" dirty="0"/>
              <a:t>Cut up these cards into 8 separate cards and put them into a small envelope/plastic bag.</a:t>
            </a:r>
          </a:p>
          <a:p>
            <a:r>
              <a:rPr lang="en-GB" dirty="0"/>
              <a:t>Partner B picks out a card and gives</a:t>
            </a:r>
            <a:r>
              <a:rPr lang="en-GB" baseline="0" dirty="0"/>
              <a:t> a sentence to describe the card (WITHOUT using the name!)</a:t>
            </a:r>
          </a:p>
          <a:p>
            <a:r>
              <a:rPr lang="en-GB" baseline="0" dirty="0"/>
              <a:t>e.g. ‘Je </a:t>
            </a:r>
            <a:r>
              <a:rPr lang="en-GB" baseline="0" dirty="0" err="1"/>
              <a:t>suis</a:t>
            </a:r>
            <a:r>
              <a:rPr lang="en-GB" baseline="0" dirty="0"/>
              <a:t> </a:t>
            </a:r>
            <a:r>
              <a:rPr lang="en-GB" baseline="0" dirty="0" err="1"/>
              <a:t>grande</a:t>
            </a:r>
            <a:r>
              <a:rPr lang="en-GB" baseline="0" dirty="0"/>
              <a:t>’</a:t>
            </a:r>
          </a:p>
          <a:p>
            <a:r>
              <a:rPr lang="en-GB" baseline="0" dirty="0"/>
              <a:t>Partner A looks at the master and says ‘Tu </a:t>
            </a:r>
            <a:r>
              <a:rPr lang="en-GB" baseline="0" dirty="0" err="1"/>
              <a:t>es</a:t>
            </a:r>
            <a:r>
              <a:rPr lang="en-GB" baseline="0" dirty="0"/>
              <a:t> Hélène’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Partner B replies ‘</a:t>
            </a:r>
            <a:r>
              <a:rPr lang="en-GB" baseline="0" dirty="0" err="1"/>
              <a:t>Oui</a:t>
            </a:r>
            <a:r>
              <a:rPr lang="en-GB" baseline="0" dirty="0"/>
              <a:t>’ if correct or ‘Non’ if incorrect.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For each correct identification players could tally their scores.  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3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Teachers</a:t>
            </a:r>
            <a:r>
              <a:rPr lang="en-GB" baseline="0" dirty="0"/>
              <a:t> may wish to revise the use of il / </a:t>
            </a:r>
            <a:r>
              <a:rPr lang="en-GB" baseline="0" dirty="0" err="1"/>
              <a:t>elle</a:t>
            </a:r>
            <a:r>
              <a:rPr lang="en-GB" baseline="0" dirty="0"/>
              <a:t> here and their meanings. The prompt </a:t>
            </a:r>
            <a:r>
              <a:rPr lang="en-GB" baseline="0"/>
              <a:t>and the worked example reflect </a:t>
            </a:r>
            <a:r>
              <a:rPr lang="en-GB" baseline="0" dirty="0"/>
              <a:t>this.  </a:t>
            </a:r>
          </a:p>
          <a:p>
            <a:r>
              <a:rPr lang="en-GB" baseline="0" dirty="0"/>
              <a:t>Alternatively teachers could change the example to read </a:t>
            </a:r>
            <a:r>
              <a:rPr lang="en-GB" i="1" baseline="0" dirty="0"/>
              <a:t>Madame Lafayette </a:t>
            </a:r>
            <a:r>
              <a:rPr lang="en-GB" i="1" baseline="0" dirty="0" err="1"/>
              <a:t>est</a:t>
            </a:r>
            <a:r>
              <a:rPr lang="en-GB" i="1" baseline="0" dirty="0"/>
              <a:t> </a:t>
            </a:r>
            <a:r>
              <a:rPr lang="en-GB" i="1" baseline="0" dirty="0" err="1"/>
              <a:t>intelligente</a:t>
            </a:r>
            <a:r>
              <a:rPr lang="en-GB" baseline="0" dirty="0"/>
              <a:t>, to prompt students to use the names instead.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19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 recap of the rules on adjective agreement</a:t>
            </a:r>
            <a:r>
              <a:rPr lang="en-GB" baseline="0" dirty="0"/>
              <a:t> from Week 1 that students have learnt.  Teachers may wish to ask students if they can remember the rule before showing the text.</a:t>
            </a:r>
            <a:endParaRPr lang="en-GB" dirty="0"/>
          </a:p>
          <a:p>
            <a:r>
              <a:rPr lang="en-GB" dirty="0"/>
              <a:t>Teachers may wish to ask students which adjectives </a:t>
            </a:r>
            <a:r>
              <a:rPr lang="en-GB" dirty="0" smtClean="0"/>
              <a:t>(of those they </a:t>
            </a:r>
            <a:r>
              <a:rPr lang="en-GB" dirty="0"/>
              <a:t>have</a:t>
            </a:r>
            <a:r>
              <a:rPr lang="en-GB" baseline="0" dirty="0"/>
              <a:t> learnt so </a:t>
            </a:r>
            <a:r>
              <a:rPr lang="en-GB" baseline="0" dirty="0" smtClean="0"/>
              <a:t>far) </a:t>
            </a:r>
            <a:r>
              <a:rPr lang="en-GB" baseline="0" dirty="0"/>
              <a:t>will fall into this category and which won’t.  (Use your judgement here) </a:t>
            </a:r>
          </a:p>
          <a:p>
            <a:r>
              <a:rPr lang="en-GB" baseline="0" dirty="0"/>
              <a:t>By week 2 these are: grand, petit, </a:t>
            </a:r>
            <a:r>
              <a:rPr lang="en-GB" baseline="0" dirty="0" err="1"/>
              <a:t>français</a:t>
            </a:r>
            <a:r>
              <a:rPr lang="en-GB" baseline="0" dirty="0"/>
              <a:t>, </a:t>
            </a:r>
            <a:r>
              <a:rPr lang="en-GB" baseline="0" dirty="0" err="1"/>
              <a:t>anglais</a:t>
            </a:r>
            <a:r>
              <a:rPr lang="en-GB" baseline="0" dirty="0"/>
              <a:t>, content, </a:t>
            </a:r>
            <a:r>
              <a:rPr lang="en-GB" baseline="0" dirty="0" err="1"/>
              <a:t>méchant</a:t>
            </a:r>
            <a:r>
              <a:rPr lang="en-GB" baseline="0" dirty="0"/>
              <a:t>, </a:t>
            </a:r>
            <a:r>
              <a:rPr lang="en-GB" baseline="0" dirty="0" err="1"/>
              <a:t>amusant</a:t>
            </a:r>
            <a:r>
              <a:rPr lang="en-GB" baseline="0" dirty="0"/>
              <a:t>, intelligent.</a:t>
            </a:r>
          </a:p>
          <a:p>
            <a:r>
              <a:rPr lang="en-GB" baseline="0" dirty="0"/>
              <a:t>The three already ending in –e are: </a:t>
            </a:r>
            <a:r>
              <a:rPr lang="en-GB" baseline="0" dirty="0" err="1"/>
              <a:t>aimable</a:t>
            </a:r>
            <a:r>
              <a:rPr lang="en-GB" baseline="0" dirty="0"/>
              <a:t> / </a:t>
            </a:r>
            <a:r>
              <a:rPr lang="en-GB" baseline="0" dirty="0" err="1"/>
              <a:t>calme</a:t>
            </a:r>
            <a:r>
              <a:rPr lang="en-GB" baseline="0" dirty="0"/>
              <a:t> / </a:t>
            </a:r>
            <a:r>
              <a:rPr lang="en-GB" baseline="0" dirty="0" err="1"/>
              <a:t>malade</a:t>
            </a:r>
            <a:r>
              <a:rPr lang="en-GB" baseline="0" dirty="0"/>
              <a:t>.   You then may wish to flag up that we don’t need to practise these ones as they stay the same for feminine.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97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Again,</a:t>
            </a:r>
            <a:r>
              <a:rPr lang="en-GB" baseline="0" dirty="0"/>
              <a:t> the changes to pronunciation are recapped, exemplified with an adjective from the week 2 set.  Teachers may wish to ask students how the adjectives will be pronounced, before the text appears.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7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51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Transcript</a:t>
            </a:r>
          </a:p>
          <a:p>
            <a:r>
              <a:rPr lang="en-GB" baseline="0" dirty="0"/>
              <a:t>1) [noise] petit</a:t>
            </a:r>
          </a:p>
          <a:p>
            <a:r>
              <a:rPr lang="en-GB" baseline="0" dirty="0"/>
              <a:t>2) [noise] </a:t>
            </a:r>
            <a:r>
              <a:rPr lang="en-GB" baseline="0" dirty="0" err="1"/>
              <a:t>intelligente</a:t>
            </a:r>
            <a:endParaRPr lang="en-GB" baseline="0" dirty="0"/>
          </a:p>
          <a:p>
            <a:r>
              <a:rPr lang="en-GB" baseline="0" dirty="0"/>
              <a:t>3) [noise] </a:t>
            </a:r>
            <a:r>
              <a:rPr lang="en-GB" baseline="0" dirty="0" err="1"/>
              <a:t>grande</a:t>
            </a:r>
            <a:endParaRPr lang="en-GB" baseline="0" dirty="0"/>
          </a:p>
          <a:p>
            <a:r>
              <a:rPr lang="en-GB" baseline="0" dirty="0"/>
              <a:t>4) [noise] </a:t>
            </a:r>
            <a:r>
              <a:rPr lang="en-GB" baseline="0" dirty="0" err="1"/>
              <a:t>amusant</a:t>
            </a:r>
            <a:endParaRPr lang="en-GB" baseline="0" dirty="0"/>
          </a:p>
          <a:p>
            <a:r>
              <a:rPr lang="en-GB" baseline="0" dirty="0"/>
              <a:t>5) [noise] </a:t>
            </a:r>
            <a:r>
              <a:rPr lang="en-GB" baseline="0" dirty="0" err="1"/>
              <a:t>française</a:t>
            </a:r>
            <a:endParaRPr lang="en-GB" baseline="0" dirty="0"/>
          </a:p>
          <a:p>
            <a:r>
              <a:rPr lang="en-GB" baseline="0" dirty="0"/>
              <a:t>6) [noise] </a:t>
            </a:r>
            <a:r>
              <a:rPr lang="en-GB" baseline="0" dirty="0" err="1"/>
              <a:t>contente</a:t>
            </a:r>
            <a:endParaRPr lang="en-GB" baseline="0" dirty="0"/>
          </a:p>
          <a:p>
            <a:r>
              <a:rPr lang="en-GB" baseline="0" dirty="0"/>
              <a:t>7) [noise] </a:t>
            </a:r>
            <a:r>
              <a:rPr lang="en-GB" baseline="0" dirty="0" err="1"/>
              <a:t>méchant</a:t>
            </a:r>
            <a:endParaRPr lang="en-GB" baseline="0" dirty="0"/>
          </a:p>
          <a:p>
            <a:r>
              <a:rPr lang="en-GB" baseline="0" dirty="0"/>
              <a:t>8) [noise] </a:t>
            </a:r>
            <a:r>
              <a:rPr lang="en-GB" baseline="0" dirty="0" err="1"/>
              <a:t>anglais</a:t>
            </a:r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8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 can be used in a number of ways:</a:t>
            </a:r>
          </a:p>
          <a:p>
            <a:pPr marL="228600" indent="-228600">
              <a:buAutoNum type="arabicParenR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reinforce pronunciation changes ahead of the speaking, in a listen and repeat style</a:t>
            </a:r>
          </a:p>
          <a:p>
            <a:pPr marL="228600" indent="-228600">
              <a:buAutoNum type="arabicParenR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check students’ understanding of the vocab</a:t>
            </a:r>
          </a:p>
          <a:p>
            <a:pPr marL="228600" indent="-228600">
              <a:buAutoNum type="arabicParenR"/>
            </a:pPr>
            <a:r>
              <a:rPr lang="en-GB" baseline="0" dirty="0"/>
              <a:t>To practise pronunciation changes.</a:t>
            </a:r>
          </a:p>
          <a:p>
            <a:r>
              <a:rPr lang="en-GB" baseline="0" dirty="0"/>
              <a:t>Whole class – the teacher asks individuals to give the correct answer. </a:t>
            </a:r>
          </a:p>
          <a:p>
            <a:r>
              <a:rPr lang="en-GB" baseline="0" dirty="0"/>
              <a:t>or:</a:t>
            </a:r>
          </a:p>
          <a:p>
            <a:pPr marL="0" indent="0">
              <a:buNone/>
            </a:pPr>
            <a:r>
              <a:rPr lang="en-GB" baseline="0" dirty="0" err="1"/>
              <a:t>Pairwork</a:t>
            </a:r>
            <a:r>
              <a:rPr lang="en-GB" baseline="0" dirty="0"/>
              <a:t>: when the adjective disappears, ask students to turn to their partner and say the adjective out loud.  This could be then be practised a few times, with a competition element added by shortening the time sequence on the animation.  Challenge pairs to complete within the new speeded up time.</a:t>
            </a:r>
          </a:p>
          <a:p>
            <a:pPr marL="0" indent="0">
              <a:buNone/>
            </a:pPr>
            <a:r>
              <a:rPr lang="en-GB" baseline="0" dirty="0"/>
              <a:t>4) As a </a:t>
            </a:r>
            <a:r>
              <a:rPr lang="en-GB" baseline="0" dirty="0" smtClean="0"/>
              <a:t>help sheet </a:t>
            </a:r>
            <a:r>
              <a:rPr lang="en-GB" baseline="0" dirty="0"/>
              <a:t>which can be printed out for reference at any point during the speaking and writing activities for those students who need it. (Duplicate the slide and select print 2 to a page for A5 size)</a:t>
            </a:r>
          </a:p>
          <a:p>
            <a:pPr marL="0" indent="0">
              <a:buNone/>
            </a:pPr>
            <a:endParaRPr lang="en-GB" baseline="0" dirty="0"/>
          </a:p>
          <a:p>
            <a:pPr marL="0" indent="0">
              <a:buNone/>
            </a:pPr>
            <a:r>
              <a:rPr lang="en-GB" b="1" baseline="0" dirty="0"/>
              <a:t>A note about the verbs needed for the production activities that follow:</a:t>
            </a:r>
          </a:p>
          <a:p>
            <a:pPr marL="0" indent="0">
              <a:buNone/>
            </a:pPr>
            <a:r>
              <a:rPr lang="en-GB" b="0" baseline="0" dirty="0"/>
              <a:t>Following on from students’ learning of </a:t>
            </a:r>
            <a:r>
              <a:rPr lang="en-GB" b="0" baseline="0" dirty="0" err="1"/>
              <a:t>être</a:t>
            </a:r>
            <a:r>
              <a:rPr lang="en-GB" b="0" baseline="0" dirty="0"/>
              <a:t> in week 1, the following pairs are practised in this sequence:</a:t>
            </a:r>
          </a:p>
          <a:p>
            <a:pPr marL="0" indent="0">
              <a:buNone/>
            </a:pPr>
            <a:r>
              <a:rPr lang="en-GB" b="0" baseline="0" dirty="0"/>
              <a:t>The speaking activity practises Je </a:t>
            </a:r>
            <a:r>
              <a:rPr lang="en-GB" b="0" baseline="0" dirty="0" err="1"/>
              <a:t>suis</a:t>
            </a:r>
            <a:r>
              <a:rPr lang="en-GB" b="0" baseline="0" dirty="0"/>
              <a:t> / </a:t>
            </a:r>
            <a:r>
              <a:rPr lang="en-GB" b="0" baseline="0" dirty="0" err="1"/>
              <a:t>Tu</a:t>
            </a:r>
            <a:r>
              <a:rPr lang="en-GB" b="0" baseline="0" dirty="0"/>
              <a:t> </a:t>
            </a:r>
            <a:r>
              <a:rPr lang="en-GB" b="0" baseline="0" dirty="0" err="1"/>
              <a:t>es</a:t>
            </a:r>
            <a:endParaRPr lang="en-GB" b="0" baseline="0" dirty="0"/>
          </a:p>
          <a:p>
            <a:pPr marL="0" indent="0">
              <a:buNone/>
            </a:pPr>
            <a:r>
              <a:rPr lang="en-GB" b="0" baseline="0" dirty="0"/>
              <a:t>The writing activity practises Il / Elle </a:t>
            </a:r>
            <a:r>
              <a:rPr lang="en-GB" b="0" baseline="0" dirty="0" err="1"/>
              <a:t>est</a:t>
            </a: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7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title of the slide – who am I? Explain each component part of the phrase. </a:t>
            </a:r>
          </a:p>
          <a:p>
            <a:r>
              <a:rPr lang="en-GB" dirty="0"/>
              <a:t>Teacher</a:t>
            </a:r>
            <a:r>
              <a:rPr lang="en-GB" baseline="0" dirty="0"/>
              <a:t>s may wish to use this slide to model/aid the instructions for the pair work before displaying the </a:t>
            </a:r>
            <a:r>
              <a:rPr lang="en-GB" b="1" u="sng" baseline="0" dirty="0"/>
              <a:t>master</a:t>
            </a:r>
            <a:r>
              <a:rPr lang="en-GB" baseline="0" dirty="0"/>
              <a:t>, or print this out as a prompt for those pairs who need support.</a:t>
            </a:r>
          </a:p>
          <a:p>
            <a:r>
              <a:rPr lang="en-GB" dirty="0"/>
              <a:t>Partner A picks out a card (for these cards, see later slides) and gives</a:t>
            </a:r>
            <a:r>
              <a:rPr lang="en-GB" baseline="0" dirty="0"/>
              <a:t> a sentence to describe the card </a:t>
            </a:r>
            <a:r>
              <a:rPr lang="en-GB" b="1" baseline="0" dirty="0"/>
              <a:t>as though they were the person on the card (“I am … adjective”). </a:t>
            </a:r>
          </a:p>
          <a:p>
            <a:r>
              <a:rPr lang="en-GB" b="1" baseline="0" dirty="0"/>
              <a:t>They must not give the name of the person.</a:t>
            </a:r>
            <a:r>
              <a:rPr lang="en-GB" baseline="0" dirty="0"/>
              <a:t> </a:t>
            </a:r>
          </a:p>
          <a:p>
            <a:r>
              <a:rPr lang="en-GB" baseline="0" dirty="0"/>
              <a:t>e.g. ‘Je </a:t>
            </a:r>
            <a:r>
              <a:rPr lang="en-GB" baseline="0" dirty="0" err="1"/>
              <a:t>suis</a:t>
            </a:r>
            <a:r>
              <a:rPr lang="en-GB" baseline="0" dirty="0"/>
              <a:t> grand’</a:t>
            </a:r>
          </a:p>
          <a:p>
            <a:r>
              <a:rPr lang="en-GB" baseline="0" dirty="0"/>
              <a:t>Explain to the pupils that they have to pronounce the adjective correctly, with the correct ending, otherwise their partner cannot guess who they are.</a:t>
            </a:r>
          </a:p>
          <a:p>
            <a:r>
              <a:rPr lang="en-GB" baseline="0" dirty="0"/>
              <a:t>Partner B looks at the </a:t>
            </a:r>
            <a:r>
              <a:rPr lang="en-GB" b="1" u="sng" baseline="0" dirty="0"/>
              <a:t>master</a:t>
            </a:r>
            <a:r>
              <a:rPr lang="en-GB" baseline="0" dirty="0"/>
              <a:t> on the board and says ‘Tu </a:t>
            </a:r>
            <a:r>
              <a:rPr lang="en-GB" baseline="0" dirty="0" err="1"/>
              <a:t>es</a:t>
            </a:r>
            <a:r>
              <a:rPr lang="en-GB" baseline="0" dirty="0"/>
              <a:t> Marc’</a:t>
            </a:r>
          </a:p>
          <a:p>
            <a:r>
              <a:rPr lang="en-GB" baseline="0" dirty="0"/>
              <a:t>Partner A would reply ‘</a:t>
            </a:r>
            <a:r>
              <a:rPr lang="en-GB" baseline="0" dirty="0" err="1"/>
              <a:t>Oui</a:t>
            </a:r>
            <a:r>
              <a:rPr lang="en-GB" baseline="0" dirty="0"/>
              <a:t>’ if correct or ‘Non’ if incorrect.  </a:t>
            </a:r>
          </a:p>
          <a:p>
            <a:r>
              <a:rPr lang="en-GB" baseline="0" dirty="0"/>
              <a:t>Teachers may need to explain ‘</a:t>
            </a:r>
            <a:r>
              <a:rPr lang="en-GB" baseline="0" dirty="0" err="1"/>
              <a:t>oui</a:t>
            </a:r>
            <a:r>
              <a:rPr lang="en-GB" baseline="0" dirty="0"/>
              <a:t>’ and ‘non’ if some learners aren’t familiar with these words. </a:t>
            </a:r>
          </a:p>
          <a:p>
            <a:r>
              <a:rPr lang="en-GB" baseline="0" dirty="0"/>
              <a:t>For each correct identification players could tally their scores.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6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 </a:t>
            </a:r>
            <a:r>
              <a:rPr lang="en-GB" dirty="0" err="1"/>
              <a:t>suis</a:t>
            </a:r>
            <a:r>
              <a:rPr lang="en-GB" dirty="0"/>
              <a:t>-je?</a:t>
            </a:r>
            <a:r>
              <a:rPr lang="en-GB" baseline="0" dirty="0"/>
              <a:t>  Who am I?</a:t>
            </a:r>
            <a:endParaRPr lang="en-GB" dirty="0"/>
          </a:p>
          <a:p>
            <a:r>
              <a:rPr lang="en-GB" dirty="0"/>
              <a:t>Master – display this on the IWB</a:t>
            </a:r>
            <a:r>
              <a:rPr lang="en-GB" baseline="0" dirty="0"/>
              <a:t> whilst the speaking activity is taking place.</a:t>
            </a:r>
            <a:endParaRPr lang="en-GB" dirty="0"/>
          </a:p>
          <a:p>
            <a:r>
              <a:rPr lang="en-GB" dirty="0"/>
              <a:t>Players</a:t>
            </a:r>
            <a:r>
              <a:rPr lang="en-GB" baseline="0" dirty="0"/>
              <a:t> </a:t>
            </a:r>
            <a:r>
              <a:rPr lang="en-GB" dirty="0"/>
              <a:t>take it in turns</a:t>
            </a:r>
            <a:r>
              <a:rPr lang="en-GB" baseline="0" dirty="0"/>
              <a:t> to select a picture from their set of 8. They imagine they are the person they have picked.</a:t>
            </a:r>
          </a:p>
          <a:p>
            <a:r>
              <a:rPr lang="en-GB" baseline="0" dirty="0"/>
              <a:t>They give a sentence to describe themselves (I am …). The other player has to identify who is being described.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Explain to the pupils that they have to pronounce the adjective correctly, with the correct ending, otherwise their partner cannot guess who they are.</a:t>
            </a:r>
          </a:p>
          <a:p>
            <a:r>
              <a:rPr lang="en-GB" baseline="0" dirty="0"/>
              <a:t>The English adjective is given underneath so that students know which to use in case it is not obvious from the picture.</a:t>
            </a:r>
          </a:p>
          <a:p>
            <a:r>
              <a:rPr lang="en-GB" baseline="0" dirty="0"/>
              <a:t>Manon is the only name that might need clarifying to ensure the pupils know it is a girl’s name!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6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The creation of cards is optional.  Alternatives: 1. Show the master slide (8) and give students 10 seconds to write down 8 names of their choice.  2.</a:t>
            </a:r>
            <a:r>
              <a:rPr lang="en-GB" b="1" baseline="0" dirty="0" smtClean="0"/>
              <a:t> Use the final slide (12) – print one sheet and cut into 32 pieces 16 x Partner A, 16 x Partner B.</a:t>
            </a:r>
            <a:endParaRPr lang="en-GB" b="1" dirty="0" smtClean="0"/>
          </a:p>
          <a:p>
            <a:r>
              <a:rPr lang="en-GB" dirty="0" smtClean="0"/>
              <a:t>Partner </a:t>
            </a:r>
            <a:r>
              <a:rPr lang="en-GB" dirty="0"/>
              <a:t>A cards</a:t>
            </a:r>
          </a:p>
          <a:p>
            <a:r>
              <a:rPr lang="en-GB" dirty="0"/>
              <a:t>Cut up these cards into 8 separate cards and put them into a small envelope/bag.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Partner A picks out a card and gives</a:t>
            </a:r>
            <a:r>
              <a:rPr lang="en-GB" baseline="0" dirty="0"/>
              <a:t> a sentence to describe the card, </a:t>
            </a:r>
            <a:r>
              <a:rPr lang="en-GB" b="1" baseline="0" dirty="0"/>
              <a:t>as though they were the person on the card (“I am … adjective”). They must not give the name of the person.</a:t>
            </a:r>
          </a:p>
          <a:p>
            <a:r>
              <a:rPr lang="en-GB" baseline="0" dirty="0"/>
              <a:t>e.g. ‘Je </a:t>
            </a:r>
            <a:r>
              <a:rPr lang="en-GB" baseline="0" dirty="0" err="1"/>
              <a:t>suis</a:t>
            </a:r>
            <a:r>
              <a:rPr lang="en-GB" baseline="0" dirty="0"/>
              <a:t> grand’</a:t>
            </a:r>
          </a:p>
          <a:p>
            <a:r>
              <a:rPr lang="en-GB" baseline="0" dirty="0"/>
              <a:t>Partner B would then look at the master and say ‘</a:t>
            </a:r>
            <a:r>
              <a:rPr lang="en-GB" baseline="0" dirty="0" err="1"/>
              <a:t>Tu</a:t>
            </a:r>
            <a:r>
              <a:rPr lang="en-GB" baseline="0" dirty="0"/>
              <a:t> </a:t>
            </a:r>
            <a:r>
              <a:rPr lang="en-GB" baseline="0" dirty="0" err="1"/>
              <a:t>es</a:t>
            </a:r>
            <a:r>
              <a:rPr lang="en-GB" baseline="0" dirty="0"/>
              <a:t> Marc’</a:t>
            </a:r>
          </a:p>
          <a:p>
            <a:r>
              <a:rPr lang="en-GB" baseline="0" dirty="0"/>
              <a:t>Partner A would reply ‘</a:t>
            </a:r>
            <a:r>
              <a:rPr lang="en-GB" baseline="0" dirty="0" err="1"/>
              <a:t>Oui</a:t>
            </a:r>
            <a:r>
              <a:rPr lang="en-GB" baseline="0" dirty="0"/>
              <a:t>’ if correct or ‘Non’ if incorrect.  For each correct identification players could tally their scores.  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59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2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4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6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9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69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5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0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21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95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88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0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3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6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38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6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0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5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7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4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844A-83D7-4DBC-99DE-7C7D7993802C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E097-7765-4EDC-93F7-6412A771A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8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2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audio" Target="../media/audio1.wav"/><Relationship Id="rId3" Type="http://schemas.openxmlformats.org/officeDocument/2006/relationships/image" Target="../media/image7.png"/><Relationship Id="rId21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17" Type="http://schemas.openxmlformats.org/officeDocument/2006/relationships/image" Target="../media/image20.png"/><Relationship Id="rId25" Type="http://schemas.openxmlformats.org/officeDocument/2006/relationships/audio" Target="../media/audio8.wav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audio" Target="../media/audio7.wav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audio" Target="../media/audio6.wav"/><Relationship Id="rId10" Type="http://schemas.openxmlformats.org/officeDocument/2006/relationships/image" Target="../media/image14.png"/><Relationship Id="rId19" Type="http://schemas.openxmlformats.org/officeDocument/2006/relationships/audio" Target="../media/audio2.wav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111" y="2105561"/>
            <a:ext cx="688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Adjective </a:t>
            </a:r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agreement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395111" y="2691604"/>
            <a:ext cx="6407471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m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asculine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&amp;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feminine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singular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65909"/>
              </p:ext>
            </p:extLst>
          </p:nvPr>
        </p:nvGraphicFramePr>
        <p:xfrm>
          <a:off x="544023" y="575085"/>
          <a:ext cx="11038376" cy="526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188">
                  <a:extLst>
                    <a:ext uri="{9D8B030D-6E8A-4147-A177-3AD203B41FA5}">
                      <a16:colId xmlns:a16="http://schemas.microsoft.com/office/drawing/2014/main" xmlns="" val="615763476"/>
                    </a:ext>
                  </a:extLst>
                </a:gridCol>
                <a:gridCol w="5519188">
                  <a:extLst>
                    <a:ext uri="{9D8B030D-6E8A-4147-A177-3AD203B41FA5}">
                      <a16:colId xmlns:a16="http://schemas.microsoft.com/office/drawing/2014/main" xmlns="" val="713444903"/>
                    </a:ext>
                  </a:extLst>
                </a:gridCol>
              </a:tblGrid>
              <a:tr h="13152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8679953"/>
                  </a:ext>
                </a:extLst>
              </a:tr>
              <a:tr h="13152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9350070"/>
                  </a:ext>
                </a:extLst>
              </a:tr>
              <a:tr h="13152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3867994"/>
                  </a:ext>
                </a:extLst>
              </a:tr>
              <a:tr h="13152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381234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63" y="592087"/>
            <a:ext cx="954668" cy="1256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5"/>
          <a:stretch/>
        </p:blipFill>
        <p:spPr>
          <a:xfrm>
            <a:off x="3148962" y="1913061"/>
            <a:ext cx="831969" cy="1125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58" y="3321061"/>
            <a:ext cx="1013644" cy="1140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46" y="4580474"/>
            <a:ext cx="1194484" cy="1244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19" y="620690"/>
            <a:ext cx="609913" cy="1199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8541266" y="2123073"/>
            <a:ext cx="530755" cy="774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19" y="2132394"/>
            <a:ext cx="1151355" cy="7210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8620082" y="3410468"/>
            <a:ext cx="530755" cy="774380"/>
          </a:xfrm>
          <a:prstGeom prst="rect">
            <a:avLst/>
          </a:prstGeom>
        </p:spPr>
      </p:pic>
      <p:sp>
        <p:nvSpPr>
          <p:cNvPr id="19" name="Flowchart: Process 18"/>
          <p:cNvSpPr/>
          <p:nvPr/>
        </p:nvSpPr>
        <p:spPr>
          <a:xfrm>
            <a:off x="9285619" y="3493000"/>
            <a:ext cx="1215621" cy="71382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847104" y="3493000"/>
            <a:ext cx="92649" cy="739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9285619" y="3805207"/>
            <a:ext cx="1231008" cy="894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966" y="4619362"/>
            <a:ext cx="1086970" cy="116488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672747" y="3656116"/>
            <a:ext cx="130195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Chloe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45640" y="4936754"/>
            <a:ext cx="118494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Anna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64356" y="959207"/>
            <a:ext cx="151035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Hélène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41676" y="2375478"/>
            <a:ext cx="12330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Pierre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57446" y="909747"/>
            <a:ext cx="166263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Philippe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26455" y="4887212"/>
            <a:ext cx="255072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Manon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89861" y="3662111"/>
            <a:ext cx="17081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Oscar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19070" y="2344927"/>
            <a:ext cx="121539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Isaac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3864" y="6494075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Victoria Hobson </a:t>
            </a:r>
          </a:p>
        </p:txBody>
      </p:sp>
    </p:spTree>
    <p:extLst>
      <p:ext uri="{BB962C8B-B14F-4D97-AF65-F5344CB8AC3E}">
        <p14:creationId xmlns:p14="http://schemas.microsoft.com/office/powerpoint/2010/main" val="317672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-1" y="376503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Écrire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385" y="1269066"/>
            <a:ext cx="1074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following characters will appear in the next book in the series.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Construct eight sentences describing these new characters.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99144"/>
              </p:ext>
            </p:extLst>
          </p:nvPr>
        </p:nvGraphicFramePr>
        <p:xfrm>
          <a:off x="833120" y="2082026"/>
          <a:ext cx="473230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79">
                  <a:extLst>
                    <a:ext uri="{9D8B030D-6E8A-4147-A177-3AD203B41FA5}">
                      <a16:colId xmlns:a16="http://schemas.microsoft.com/office/drawing/2014/main" xmlns="" val="4231399534"/>
                    </a:ext>
                  </a:extLst>
                </a:gridCol>
                <a:gridCol w="4335023">
                  <a:extLst>
                    <a:ext uri="{9D8B030D-6E8A-4147-A177-3AD203B41FA5}">
                      <a16:colId xmlns:a16="http://schemas.microsoft.com/office/drawing/2014/main" xmlns="" val="4217504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Madame Lafayette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78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Monsieur Le</a:t>
                      </a:r>
                      <a:r>
                        <a:rPr lang="en-GB" sz="2800" b="0" baseline="0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0" baseline="0" dirty="0" err="1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Brun</a:t>
                      </a:r>
                      <a:endParaRPr lang="en-GB" sz="2800" b="0" dirty="0">
                        <a:solidFill>
                          <a:srgbClr val="FF66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376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Mademoiselle Coco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966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Hugo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304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Raphael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178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Louis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402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Sophia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720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61792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5422" y="2082026"/>
            <a:ext cx="595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e.g. 1) Elle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intelligente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3864" y="6494075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Victoria Hobson 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xmlns="" id="{0F7AAEBF-63CD-E64D-A2C5-B8C88151EB97}"/>
              </a:ext>
            </a:extLst>
          </p:cNvPr>
          <p:cNvSpPr/>
          <p:nvPr/>
        </p:nvSpPr>
        <p:spPr>
          <a:xfrm>
            <a:off x="9036594" y="38249"/>
            <a:ext cx="2959777" cy="1991240"/>
          </a:xfrm>
          <a:prstGeom prst="wedgeEllipseCallout">
            <a:avLst>
              <a:gd name="adj1" fmla="val -61747"/>
              <a:gd name="adj2" fmla="val 38771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Remember: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Il  =  ‘he’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Elle  =  ‘she’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12567"/>
              </p:ext>
            </p:extLst>
          </p:nvPr>
        </p:nvGraphicFramePr>
        <p:xfrm>
          <a:off x="232228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83713"/>
              </p:ext>
            </p:extLst>
          </p:nvPr>
        </p:nvGraphicFramePr>
        <p:xfrm>
          <a:off x="174171" y="4358640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36832"/>
              </p:ext>
            </p:extLst>
          </p:nvPr>
        </p:nvGraphicFramePr>
        <p:xfrm>
          <a:off x="1299029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38875"/>
              </p:ext>
            </p:extLst>
          </p:nvPr>
        </p:nvGraphicFramePr>
        <p:xfrm>
          <a:off x="2399607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37740"/>
              </p:ext>
            </p:extLst>
          </p:nvPr>
        </p:nvGraphicFramePr>
        <p:xfrm>
          <a:off x="3466408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65299"/>
              </p:ext>
            </p:extLst>
          </p:nvPr>
        </p:nvGraphicFramePr>
        <p:xfrm>
          <a:off x="4595201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81141"/>
              </p:ext>
            </p:extLst>
          </p:nvPr>
        </p:nvGraphicFramePr>
        <p:xfrm>
          <a:off x="5662002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64580"/>
              </p:ext>
            </p:extLst>
          </p:nvPr>
        </p:nvGraphicFramePr>
        <p:xfrm>
          <a:off x="6762580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49350"/>
              </p:ext>
            </p:extLst>
          </p:nvPr>
        </p:nvGraphicFramePr>
        <p:xfrm>
          <a:off x="7829381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20902"/>
              </p:ext>
            </p:extLst>
          </p:nvPr>
        </p:nvGraphicFramePr>
        <p:xfrm>
          <a:off x="8896182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94606"/>
              </p:ext>
            </p:extLst>
          </p:nvPr>
        </p:nvGraphicFramePr>
        <p:xfrm>
          <a:off x="9996760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55573"/>
              </p:ext>
            </p:extLst>
          </p:nvPr>
        </p:nvGraphicFramePr>
        <p:xfrm>
          <a:off x="11063561" y="284238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27745"/>
              </p:ext>
            </p:extLst>
          </p:nvPr>
        </p:nvGraphicFramePr>
        <p:xfrm>
          <a:off x="232228" y="2300902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60727"/>
              </p:ext>
            </p:extLst>
          </p:nvPr>
        </p:nvGraphicFramePr>
        <p:xfrm>
          <a:off x="1299029" y="2300902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20410"/>
              </p:ext>
            </p:extLst>
          </p:nvPr>
        </p:nvGraphicFramePr>
        <p:xfrm>
          <a:off x="2399607" y="2300902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55768"/>
              </p:ext>
            </p:extLst>
          </p:nvPr>
        </p:nvGraphicFramePr>
        <p:xfrm>
          <a:off x="3466408" y="2300902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52079"/>
              </p:ext>
            </p:extLst>
          </p:nvPr>
        </p:nvGraphicFramePr>
        <p:xfrm>
          <a:off x="4595201" y="2300902"/>
          <a:ext cx="8580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1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Marc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Clara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Lucie</a:t>
                      </a: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Emilie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Felix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62125"/>
              </p:ext>
            </p:extLst>
          </p:nvPr>
        </p:nvGraphicFramePr>
        <p:xfrm>
          <a:off x="1270000" y="4358640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231637"/>
              </p:ext>
            </p:extLst>
          </p:nvPr>
        </p:nvGraphicFramePr>
        <p:xfrm>
          <a:off x="2370579" y="4358640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72559"/>
              </p:ext>
            </p:extLst>
          </p:nvPr>
        </p:nvGraphicFramePr>
        <p:xfrm>
          <a:off x="3466408" y="4358640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5744"/>
              </p:ext>
            </p:extLst>
          </p:nvPr>
        </p:nvGraphicFramePr>
        <p:xfrm>
          <a:off x="4537144" y="4353114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99753"/>
              </p:ext>
            </p:extLst>
          </p:nvPr>
        </p:nvGraphicFramePr>
        <p:xfrm>
          <a:off x="5632973" y="4353114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83565"/>
              </p:ext>
            </p:extLst>
          </p:nvPr>
        </p:nvGraphicFramePr>
        <p:xfrm>
          <a:off x="6687058" y="4353114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93189"/>
              </p:ext>
            </p:extLst>
          </p:nvPr>
        </p:nvGraphicFramePr>
        <p:xfrm>
          <a:off x="7767389" y="4353114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13380"/>
              </p:ext>
            </p:extLst>
          </p:nvPr>
        </p:nvGraphicFramePr>
        <p:xfrm>
          <a:off x="8871088" y="4353114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27304"/>
              </p:ext>
            </p:extLst>
          </p:nvPr>
        </p:nvGraphicFramePr>
        <p:xfrm>
          <a:off x="9925173" y="4353114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96494"/>
              </p:ext>
            </p:extLst>
          </p:nvPr>
        </p:nvGraphicFramePr>
        <p:xfrm>
          <a:off x="5632973" y="2300902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1888"/>
              </p:ext>
            </p:extLst>
          </p:nvPr>
        </p:nvGraphicFramePr>
        <p:xfrm>
          <a:off x="6687058" y="2300902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26281"/>
              </p:ext>
            </p:extLst>
          </p:nvPr>
        </p:nvGraphicFramePr>
        <p:xfrm>
          <a:off x="7767389" y="2300902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40140"/>
              </p:ext>
            </p:extLst>
          </p:nvPr>
        </p:nvGraphicFramePr>
        <p:xfrm>
          <a:off x="8871088" y="2300902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22863"/>
              </p:ext>
            </p:extLst>
          </p:nvPr>
        </p:nvGraphicFramePr>
        <p:xfrm>
          <a:off x="9925173" y="2300902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65679"/>
              </p:ext>
            </p:extLst>
          </p:nvPr>
        </p:nvGraphicFramePr>
        <p:xfrm>
          <a:off x="11005504" y="2300902"/>
          <a:ext cx="9160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Hélène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Philippe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Isaac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Chloe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Anna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Oscar</a:t>
                      </a:r>
                      <a:br>
                        <a:rPr lang="en-GB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Manon</a:t>
                      </a:r>
                      <a:endParaRPr lang="en-GB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28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71" y="304089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Adjective agreement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7554" y="6444653"/>
            <a:ext cx="3148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Victoria Hobson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Emma Marsden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385" y="2952298"/>
            <a:ext cx="20954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Masculine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4949" y="2936544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est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intelligent.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8161" y="4931598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She </a:t>
            </a:r>
            <a:r>
              <a:rPr lang="en-GB" sz="3000" noProof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is intelligent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385" y="4839705"/>
            <a:ext cx="18726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Femini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6779" y="4885501"/>
            <a:ext cx="3823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FF0000"/>
                </a:solidFill>
                <a:latin typeface="Century Gothic" panose="020B0502020202020204" pitchFamily="34" charset="0"/>
              </a:rPr>
              <a:t>Elle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3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est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intelligent</a:t>
            </a:r>
            <a:r>
              <a:rPr kumimoji="0" lang="en-GB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8161" y="291781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noProof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He</a:t>
            </a:r>
            <a:r>
              <a:rPr lang="en-GB" sz="3000" noProof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is intelligent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6779" y="3468915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Je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suis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petit.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0499" y="3516444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(a boy) 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am small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6779" y="5443152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FF0000"/>
                </a:solidFill>
                <a:latin typeface="Century Gothic" panose="020B0502020202020204" pitchFamily="34" charset="0"/>
              </a:rPr>
              <a:t>Je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suis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petit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8161" y="5472437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(a girl) 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am small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8622" y="4075383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anglais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1834" y="4130291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You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(a boy) 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are English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6779" y="5997150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Tu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3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anglais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8161" y="6026435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000" dirty="0">
                <a:solidFill>
                  <a:srgbClr val="FF0000"/>
                </a:solidFill>
                <a:latin typeface="Century Gothic" panose="020B0502020202020204" pitchFamily="34" charset="0"/>
              </a:rPr>
              <a:t>You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(a girl) 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are English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470" y="1183983"/>
            <a:ext cx="1174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French, 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when an 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adjective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describes a </a:t>
            </a:r>
            <a:r>
              <a:rPr lang="en-GB" sz="2400" i="1" u="sng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feminine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noun, </a:t>
            </a:r>
            <a:r>
              <a:rPr lang="en-GB" sz="24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adjective’s</a:t>
            </a:r>
            <a:r>
              <a:rPr lang="en-GB" sz="24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i="1" u="sng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spelling</a:t>
            </a:r>
            <a:r>
              <a:rPr lang="en-GB" sz="24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and sometimes its </a:t>
            </a:r>
            <a:r>
              <a:rPr lang="en-GB" sz="2400" i="1" u="sng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sound</a:t>
            </a:r>
            <a:r>
              <a:rPr lang="en-GB" sz="2400" b="1" i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change.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470" y="2022789"/>
            <a:ext cx="1074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most common change is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end of the adjective.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(for adjectives not already ending in ‘e’.)</a:t>
            </a:r>
          </a:p>
        </p:txBody>
      </p:sp>
    </p:spTree>
    <p:extLst>
      <p:ext uri="{BB962C8B-B14F-4D97-AF65-F5344CB8AC3E}">
        <p14:creationId xmlns:p14="http://schemas.microsoft.com/office/powerpoint/2010/main" val="2709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0" grpId="0"/>
      <p:bldP spid="11" grpId="0"/>
      <p:bldP spid="12" grpId="0"/>
      <p:bldP spid="12" grpId="1"/>
      <p:bldP spid="13" grpId="0"/>
      <p:bldP spid="15" grpId="0"/>
      <p:bldP spid="15" grpId="1"/>
      <p:bldP spid="16" grpId="0"/>
      <p:bldP spid="17" grpId="0"/>
      <p:bldP spid="17" grpId="1"/>
      <p:bldP spid="18" grpId="0"/>
      <p:bldP spid="20" grpId="0"/>
      <p:bldP spid="20" grpId="1"/>
      <p:bldP spid="22" grpId="0"/>
      <p:bldP spid="23" grpId="0"/>
      <p:bldP spid="23" grpId="1"/>
      <p:bldP spid="24" grpId="0"/>
      <p:bldP spid="21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4" y="304758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Adjective agreement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7554" y="6444653"/>
            <a:ext cx="3148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Victoria Hobson / Emma Marsden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385" y="3268600"/>
            <a:ext cx="20954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Masculine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8622" y="3311377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intelligent.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3002" y="4977508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noProof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Silent final </a:t>
            </a:r>
            <a:r>
              <a:rPr lang="en-GB" sz="3000" noProof="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‘e’.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385" y="4950899"/>
            <a:ext cx="18726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Femini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8622" y="4937557"/>
            <a:ext cx="5161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FF0000"/>
                </a:solidFill>
                <a:latin typeface="Century Gothic" panose="020B0502020202020204" pitchFamily="34" charset="0"/>
              </a:rPr>
              <a:t>Ell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intelligent</a:t>
            </a:r>
            <a:r>
              <a:rPr kumimoji="0" lang="en-GB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3002" y="3322683"/>
            <a:ext cx="4378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noProof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Silent final consonant.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3668761" y="3819610"/>
            <a:ext cx="4462818" cy="749061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The ‘t’ is </a:t>
            </a:r>
            <a:r>
              <a:rPr lang="en-GB" sz="3200" b="1" dirty="0"/>
              <a:t>not</a:t>
            </a:r>
            <a:r>
              <a:rPr lang="en-GB" sz="3200" dirty="0"/>
              <a:t> pronounced.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9302" y="5552011"/>
            <a:ext cx="453700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3200" dirty="0">
                <a:solidFill>
                  <a:prstClr val="white"/>
                </a:solidFill>
              </a:rPr>
              <a:t>The ‘e’ is </a:t>
            </a:r>
            <a:r>
              <a:rPr lang="en-GB" sz="3200" b="1" dirty="0">
                <a:solidFill>
                  <a:prstClr val="white"/>
                </a:solidFill>
              </a:rPr>
              <a:t>not</a:t>
            </a:r>
            <a:r>
              <a:rPr lang="en-GB" sz="3200" dirty="0">
                <a:solidFill>
                  <a:prstClr val="white"/>
                </a:solidFill>
              </a:rPr>
              <a:t> pronounced.</a:t>
            </a:r>
          </a:p>
        </p:txBody>
      </p:sp>
      <p:sp>
        <p:nvSpPr>
          <p:cNvPr id="16" name="Bent-Up Arrow 15"/>
          <p:cNvSpPr/>
          <p:nvPr/>
        </p:nvSpPr>
        <p:spPr>
          <a:xfrm>
            <a:off x="6035716" y="5531506"/>
            <a:ext cx="421529" cy="398615"/>
          </a:xfrm>
          <a:prstGeom prst="bentUpArrow">
            <a:avLst>
              <a:gd name="adj1" fmla="val 25000"/>
              <a:gd name="adj2" fmla="val 30136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512350" y="5552011"/>
            <a:ext cx="453700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3200" dirty="0">
                <a:solidFill>
                  <a:prstClr val="white"/>
                </a:solidFill>
              </a:rPr>
              <a:t>The ‘t’ </a:t>
            </a:r>
            <a:r>
              <a:rPr lang="en-GB" sz="3200" b="1" dirty="0">
                <a:solidFill>
                  <a:prstClr val="white"/>
                </a:solidFill>
              </a:rPr>
              <a:t>is</a:t>
            </a:r>
            <a:r>
              <a:rPr lang="en-GB" sz="3200" dirty="0">
                <a:solidFill>
                  <a:prstClr val="white"/>
                </a:solidFill>
              </a:rPr>
              <a:t> pronounced.</a:t>
            </a:r>
          </a:p>
        </p:txBody>
      </p:sp>
      <p:sp>
        <p:nvSpPr>
          <p:cNvPr id="18" name="Bent-Up Arrow 17"/>
          <p:cNvSpPr/>
          <p:nvPr/>
        </p:nvSpPr>
        <p:spPr>
          <a:xfrm flipH="1">
            <a:off x="6476462" y="5531725"/>
            <a:ext cx="433623" cy="398615"/>
          </a:xfrm>
          <a:prstGeom prst="bentUpArrow">
            <a:avLst>
              <a:gd name="adj1" fmla="val 25000"/>
              <a:gd name="adj2" fmla="val 30136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xmlns="" id="{CA1DAED4-E058-054F-963D-F66C7EAD5CDA}"/>
              </a:ext>
            </a:extLst>
          </p:cNvPr>
          <p:cNvSpPr/>
          <p:nvPr/>
        </p:nvSpPr>
        <p:spPr>
          <a:xfrm>
            <a:off x="6557554" y="3090176"/>
            <a:ext cx="2959777" cy="1991240"/>
          </a:xfrm>
          <a:prstGeom prst="wedgeEllipseCallout">
            <a:avLst>
              <a:gd name="adj1" fmla="val -46643"/>
              <a:gd name="adj2" fmla="val 5203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An ‘e’ at the end, means you pronounce the final consonant.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483" y="1491316"/>
            <a:ext cx="117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ronunciation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can change when adding an ‘e’ to 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an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8" y="2444634"/>
            <a:ext cx="1137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emember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two rules: Silent Final Consonant &amp; Silent Final ‘e’. </a:t>
            </a:r>
          </a:p>
        </p:txBody>
      </p:sp>
    </p:spTree>
    <p:extLst>
      <p:ext uri="{BB962C8B-B14F-4D97-AF65-F5344CB8AC3E}">
        <p14:creationId xmlns:p14="http://schemas.microsoft.com/office/powerpoint/2010/main" val="34050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5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171133"/>
              </p:ext>
            </p:extLst>
          </p:nvPr>
        </p:nvGraphicFramePr>
        <p:xfrm>
          <a:off x="420916" y="503804"/>
          <a:ext cx="11350171" cy="5098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41">
                  <a:extLst>
                    <a:ext uri="{9D8B030D-6E8A-4147-A177-3AD203B41FA5}">
                      <a16:colId xmlns:a16="http://schemas.microsoft.com/office/drawing/2014/main" xmlns="" val="2548973513"/>
                    </a:ext>
                  </a:extLst>
                </a:gridCol>
                <a:gridCol w="3773714">
                  <a:extLst>
                    <a:ext uri="{9D8B030D-6E8A-4147-A177-3AD203B41FA5}">
                      <a16:colId xmlns:a16="http://schemas.microsoft.com/office/drawing/2014/main" xmlns="" val="2775102314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xmlns="" val="2063340645"/>
                    </a:ext>
                  </a:extLst>
                </a:gridCol>
                <a:gridCol w="655149">
                  <a:extLst>
                    <a:ext uri="{9D8B030D-6E8A-4147-A177-3AD203B41FA5}">
                      <a16:colId xmlns:a16="http://schemas.microsoft.com/office/drawing/2014/main" xmlns="" val="1149418214"/>
                    </a:ext>
                  </a:extLst>
                </a:gridCol>
                <a:gridCol w="549537">
                  <a:extLst>
                    <a:ext uri="{9D8B030D-6E8A-4147-A177-3AD203B41FA5}">
                      <a16:colId xmlns:a16="http://schemas.microsoft.com/office/drawing/2014/main" xmlns="" val="3028703937"/>
                    </a:ext>
                  </a:extLst>
                </a:gridCol>
                <a:gridCol w="4120265">
                  <a:extLst>
                    <a:ext uri="{9D8B030D-6E8A-4147-A177-3AD203B41FA5}">
                      <a16:colId xmlns:a16="http://schemas.microsoft.com/office/drawing/2014/main" xmlns="" val="1859025906"/>
                    </a:ext>
                  </a:extLst>
                </a:gridCol>
                <a:gridCol w="538820">
                  <a:extLst>
                    <a:ext uri="{9D8B030D-6E8A-4147-A177-3AD203B41FA5}">
                      <a16:colId xmlns:a16="http://schemas.microsoft.com/office/drawing/2014/main" xmlns="" val="3979149899"/>
                    </a:ext>
                  </a:extLst>
                </a:gridCol>
                <a:gridCol w="580573">
                  <a:extLst>
                    <a:ext uri="{9D8B030D-6E8A-4147-A177-3AD203B41FA5}">
                      <a16:colId xmlns:a16="http://schemas.microsoft.com/office/drawing/2014/main" xmlns="" val="4000977675"/>
                    </a:ext>
                  </a:extLst>
                </a:gridCol>
              </a:tblGrid>
              <a:tr h="1372729">
                <a:tc gridSpan="8"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Here are </a:t>
                      </a:r>
                      <a:r>
                        <a:rPr lang="en-GB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descriptions 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en-GB" sz="24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two characters from a book, Chloe (a girl) and Isaac (a boy). The book has been read so often that some of the text has worn away. Are the descriptions </a:t>
                      </a:r>
                      <a:r>
                        <a:rPr lang="en-GB" sz="2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of Chloe </a:t>
                      </a:r>
                      <a:r>
                        <a:rPr lang="en-GB" sz="24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(C) or Isaac (I</a:t>
                      </a:r>
                      <a:r>
                        <a:rPr lang="en-GB" sz="2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)?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482725"/>
                  </a:ext>
                </a:extLst>
              </a:tr>
              <a:tr h="745196">
                <a:tc gridSpan="2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764126"/>
                  </a:ext>
                </a:extLst>
              </a:tr>
              <a:tr h="74519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</a:t>
                      </a:r>
                      <a:r>
                        <a:rPr lang="en-GB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grand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</a:t>
                      </a:r>
                      <a:r>
                        <a:rPr lang="en-GB" sz="3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intelligente</a:t>
                      </a:r>
                      <a:endParaRPr lang="en-GB" sz="3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1245337"/>
                  </a:ext>
                </a:extLst>
              </a:tr>
              <a:tr h="74519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</a:t>
                      </a:r>
                      <a:r>
                        <a:rPr lang="en-GB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</a:t>
                      </a:r>
                      <a:r>
                        <a:rPr lang="en-GB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petite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3114728"/>
                  </a:ext>
                </a:extLst>
              </a:tr>
              <a:tr h="74519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</a:t>
                      </a:r>
                      <a:r>
                        <a:rPr lang="en-GB" sz="3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méchante</a:t>
                      </a:r>
                      <a:endParaRPr lang="en-GB" sz="3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</a:t>
                      </a:r>
                      <a:r>
                        <a:rPr lang="en-GB" sz="3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anglaise</a:t>
                      </a:r>
                      <a:endParaRPr lang="en-GB" sz="3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7591263"/>
                  </a:ext>
                </a:extLst>
              </a:tr>
              <a:tr h="74519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</a:t>
                      </a:r>
                      <a:r>
                        <a:rPr lang="en-GB" sz="3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français</a:t>
                      </a:r>
                      <a:endParaRPr lang="en-GB" sz="3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</a:t>
                      </a:r>
                      <a:r>
                        <a:rPr lang="en-GB" sz="20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amusant</a:t>
                      </a:r>
                      <a:endParaRPr lang="en-GB" sz="3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48096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35042" y="27651"/>
            <a:ext cx="222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3864" y="6494075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Victoria Hobson  </a:t>
            </a:r>
          </a:p>
        </p:txBody>
      </p:sp>
      <p:sp>
        <p:nvSpPr>
          <p:cNvPr id="5" name="Explosion 2 4"/>
          <p:cNvSpPr/>
          <p:nvPr/>
        </p:nvSpPr>
        <p:spPr>
          <a:xfrm rot="1587298">
            <a:off x="999648" y="2608961"/>
            <a:ext cx="1439156" cy="8661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Explosion 2 14"/>
          <p:cNvSpPr/>
          <p:nvPr/>
        </p:nvSpPr>
        <p:spPr>
          <a:xfrm rot="1587298">
            <a:off x="1041534" y="3348934"/>
            <a:ext cx="1439156" cy="8661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Explosion 2 15"/>
          <p:cNvSpPr/>
          <p:nvPr/>
        </p:nvSpPr>
        <p:spPr>
          <a:xfrm rot="1587298">
            <a:off x="1060177" y="4063555"/>
            <a:ext cx="1439156" cy="8661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Explosion 2 16"/>
          <p:cNvSpPr/>
          <p:nvPr/>
        </p:nvSpPr>
        <p:spPr>
          <a:xfrm rot="1587298">
            <a:off x="1031216" y="4789930"/>
            <a:ext cx="1439156" cy="8661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Explosion 2 17"/>
          <p:cNvSpPr/>
          <p:nvPr/>
        </p:nvSpPr>
        <p:spPr>
          <a:xfrm rot="1587298">
            <a:off x="6567584" y="2611250"/>
            <a:ext cx="1439156" cy="8661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Explosion 2 18"/>
          <p:cNvSpPr/>
          <p:nvPr/>
        </p:nvSpPr>
        <p:spPr>
          <a:xfrm rot="1587298">
            <a:off x="6590726" y="3348934"/>
            <a:ext cx="1439156" cy="8661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Explosion 2 20"/>
          <p:cNvSpPr/>
          <p:nvPr/>
        </p:nvSpPr>
        <p:spPr>
          <a:xfrm rot="1587298">
            <a:off x="6579904" y="4063284"/>
            <a:ext cx="1439156" cy="8661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Explosion 2 21"/>
          <p:cNvSpPr/>
          <p:nvPr/>
        </p:nvSpPr>
        <p:spPr>
          <a:xfrm rot="1587298">
            <a:off x="6550943" y="4824302"/>
            <a:ext cx="1439156" cy="8661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97" y="2717936"/>
            <a:ext cx="498794" cy="519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92" y="3452710"/>
            <a:ext cx="498794" cy="5195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03" y="4218563"/>
            <a:ext cx="498794" cy="5195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97" y="4918828"/>
            <a:ext cx="498794" cy="5195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40" y="2727733"/>
            <a:ext cx="498794" cy="5195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817" y="3502255"/>
            <a:ext cx="498794" cy="519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280" y="4178002"/>
            <a:ext cx="498794" cy="5195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04" y="4918828"/>
            <a:ext cx="498794" cy="51957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739628" y="1798024"/>
            <a:ext cx="461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03020" y="1794606"/>
            <a:ext cx="461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14786" y="1805360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165006" y="1781543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76018" y="347997"/>
          <a:ext cx="11474188" cy="595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79">
                  <a:extLst>
                    <a:ext uri="{9D8B030D-6E8A-4147-A177-3AD203B41FA5}">
                      <a16:colId xmlns:a16="http://schemas.microsoft.com/office/drawing/2014/main" xmlns="" val="2548973513"/>
                    </a:ext>
                  </a:extLst>
                </a:gridCol>
                <a:gridCol w="4571419">
                  <a:extLst>
                    <a:ext uri="{9D8B030D-6E8A-4147-A177-3AD203B41FA5}">
                      <a16:colId xmlns:a16="http://schemas.microsoft.com/office/drawing/2014/main" xmlns="" val="52089004"/>
                    </a:ext>
                  </a:extLst>
                </a:gridCol>
                <a:gridCol w="795478">
                  <a:extLst>
                    <a:ext uri="{9D8B030D-6E8A-4147-A177-3AD203B41FA5}">
                      <a16:colId xmlns:a16="http://schemas.microsoft.com/office/drawing/2014/main" xmlns="" val="3028703937"/>
                    </a:ext>
                  </a:extLst>
                </a:gridCol>
                <a:gridCol w="5312212">
                  <a:extLst>
                    <a:ext uri="{9D8B030D-6E8A-4147-A177-3AD203B41FA5}">
                      <a16:colId xmlns:a16="http://schemas.microsoft.com/office/drawing/2014/main" xmlns="" val="1967977392"/>
                    </a:ext>
                  </a:extLst>
                </a:gridCol>
              </a:tblGrid>
              <a:tr h="1014494">
                <a:tc gridSpan="4">
                  <a:txBody>
                    <a:bodyPr/>
                    <a:lstStyle/>
                    <a:p>
                      <a:r>
                        <a:rPr lang="en-GB" sz="2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There is also an </a:t>
                      </a:r>
                      <a:r>
                        <a:rPr lang="en-GB" sz="24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audio book. This chapter describes Chloe’s family. </a:t>
                      </a:r>
                      <a:r>
                        <a:rPr lang="en-GB" sz="2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GB" sz="2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Some </a:t>
                      </a:r>
                      <a:r>
                        <a:rPr lang="en-GB" sz="24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of the sound hasn’t downloaded properly. </a:t>
                      </a:r>
                    </a:p>
                    <a:p>
                      <a:r>
                        <a:rPr lang="en-GB" sz="24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Who is being described – the male or the female? 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716966"/>
                  </a:ext>
                </a:extLst>
              </a:tr>
              <a:tr h="1236247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1245337"/>
                  </a:ext>
                </a:extLst>
              </a:tr>
              <a:tr h="1236247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3114728"/>
                  </a:ext>
                </a:extLst>
              </a:tr>
              <a:tr h="1149339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7591263"/>
                  </a:ext>
                </a:extLst>
              </a:tr>
              <a:tr h="1149339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168588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1573" y="2249166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4705" y="2249166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88" y="1541898"/>
            <a:ext cx="1086970" cy="1164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38" y="1582806"/>
            <a:ext cx="1146919" cy="11239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8045" y="3511973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116" y="3514857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08" y="2797400"/>
            <a:ext cx="878293" cy="12302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60" y="2812785"/>
            <a:ext cx="609913" cy="1199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45" y="4001670"/>
            <a:ext cx="802424" cy="12567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00" y="4073943"/>
            <a:ext cx="788978" cy="11396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04731" y="4628323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6279" y="4628322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14" y="2803678"/>
            <a:ext cx="1182969" cy="11041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11" y="2781106"/>
            <a:ext cx="1194484" cy="12447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14919" y="3488252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41047" y="3511972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5"/>
          <a:stretch/>
        </p:blipFill>
        <p:spPr>
          <a:xfrm>
            <a:off x="10027319" y="4010347"/>
            <a:ext cx="831969" cy="11254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0"/>
          <a:stretch/>
        </p:blipFill>
        <p:spPr>
          <a:xfrm>
            <a:off x="7718845" y="4027668"/>
            <a:ext cx="825468" cy="10908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42688" y="4608253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64559" y="4628660"/>
            <a:ext cx="399123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93734" y="5761113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08840" y="5744251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89" y="2078439"/>
            <a:ext cx="498794" cy="5195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52" y="3327943"/>
            <a:ext cx="498794" cy="5195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0" y="4460896"/>
            <a:ext cx="498794" cy="5195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76" y="3411784"/>
            <a:ext cx="498794" cy="447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97" y="4470003"/>
            <a:ext cx="577184" cy="5195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19" y="5580223"/>
            <a:ext cx="498794" cy="5195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557553" y="6503941"/>
            <a:ext cx="3148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Victoria Hobson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09830" y="-3608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2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Écouter</a:t>
            </a:r>
            <a:endParaRPr lang="en-GB" sz="2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07696" y="5749870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003" y="5717662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40374" y="2216638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213337" y="2247699"/>
            <a:ext cx="354842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91" y="5253772"/>
            <a:ext cx="1001849" cy="1019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68" y="5248567"/>
            <a:ext cx="1013644" cy="11403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655" y="2150519"/>
            <a:ext cx="498794" cy="4472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59" y="5558954"/>
            <a:ext cx="498794" cy="519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37" y="1799633"/>
            <a:ext cx="1151355" cy="72105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10662695" y="1824658"/>
            <a:ext cx="487203" cy="6836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/>
          <a:srcRect l="49237" t="14899" r="17129" b="11582"/>
          <a:stretch/>
        </p:blipFill>
        <p:spPr>
          <a:xfrm>
            <a:off x="7166894" y="1772969"/>
            <a:ext cx="530755" cy="7743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53" y="1802662"/>
            <a:ext cx="1151355" cy="72105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7"/>
          <a:srcRect l="49237" t="14899" r="17129" b="11582"/>
          <a:stretch/>
        </p:blipFill>
        <p:spPr>
          <a:xfrm>
            <a:off x="7251183" y="5276302"/>
            <a:ext cx="530755" cy="77438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10802787" y="5394874"/>
            <a:ext cx="487203" cy="683656"/>
          </a:xfrm>
          <a:prstGeom prst="rect">
            <a:avLst/>
          </a:prstGeom>
        </p:spPr>
      </p:pic>
      <p:sp>
        <p:nvSpPr>
          <p:cNvPr id="26" name="Flowchart: Process 25"/>
          <p:cNvSpPr/>
          <p:nvPr/>
        </p:nvSpPr>
        <p:spPr>
          <a:xfrm>
            <a:off x="7810453" y="5404202"/>
            <a:ext cx="1215621" cy="71382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61474" y="5404202"/>
            <a:ext cx="92649" cy="739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0" name="Flowchart: Process 59"/>
          <p:cNvSpPr/>
          <p:nvPr/>
        </p:nvSpPr>
        <p:spPr>
          <a:xfrm>
            <a:off x="9471219" y="5387340"/>
            <a:ext cx="1215621" cy="71382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471219" y="5671706"/>
            <a:ext cx="1231008" cy="894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043170" y="5374727"/>
            <a:ext cx="92649" cy="739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795066" y="5716409"/>
            <a:ext cx="1231008" cy="894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>
              <a:snd r:embed="rId18" name="RH_4.1.2_item 1_final.wav"/>
            </a:hlinkClick>
          </p:cNvPr>
          <p:cNvSpPr/>
          <p:nvPr/>
        </p:nvSpPr>
        <p:spPr>
          <a:xfrm>
            <a:off x="493537" y="1799633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Action Button: Custom 58">
            <a:hlinkClick r:id="" action="ppaction://noaction" highlightClick="1">
              <a:snd r:embed="rId19" name="RH_4.1.2_item 2_final.wav"/>
            </a:hlinkClick>
          </p:cNvPr>
          <p:cNvSpPr/>
          <p:nvPr/>
        </p:nvSpPr>
        <p:spPr>
          <a:xfrm>
            <a:off x="501841" y="2990662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Action Button: Custom 63">
            <a:hlinkClick r:id="" action="ppaction://noaction" highlightClick="1">
              <a:snd r:embed="rId20" name="RH_4.1.2_item 3_final.wav"/>
            </a:hlinkClick>
          </p:cNvPr>
          <p:cNvSpPr/>
          <p:nvPr/>
        </p:nvSpPr>
        <p:spPr>
          <a:xfrm>
            <a:off x="501453" y="4181691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Action Button: Custom 64">
            <a:hlinkClick r:id="" action="ppaction://noaction" highlightClick="1">
              <a:snd r:embed="rId21" name="RH_4.1.2_item 4_final.wav"/>
            </a:hlinkClick>
          </p:cNvPr>
          <p:cNvSpPr/>
          <p:nvPr/>
        </p:nvSpPr>
        <p:spPr>
          <a:xfrm>
            <a:off x="509757" y="5372720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Action Button: Custom 65">
            <a:hlinkClick r:id="" action="ppaction://noaction" highlightClick="1">
              <a:snd r:embed="rId22" name="RH_4.1.2_item 5_final.wav"/>
            </a:hlinkClick>
          </p:cNvPr>
          <p:cNvSpPr/>
          <p:nvPr/>
        </p:nvSpPr>
        <p:spPr>
          <a:xfrm>
            <a:off x="5870603" y="1829684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Action Button: Custom 66">
            <a:hlinkClick r:id="" action="ppaction://noaction" highlightClick="1">
              <a:snd r:embed="rId23" name="RH_4.1.2_item 6_final.wav"/>
            </a:hlinkClick>
          </p:cNvPr>
          <p:cNvSpPr/>
          <p:nvPr/>
        </p:nvSpPr>
        <p:spPr>
          <a:xfrm>
            <a:off x="5878907" y="3020713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Action Button: Custom 67">
            <a:hlinkClick r:id="" action="ppaction://noaction" highlightClick="1">
              <a:snd r:embed="rId24" name="RH_4.1.2_item 7_final.wav"/>
            </a:hlinkClick>
          </p:cNvPr>
          <p:cNvSpPr/>
          <p:nvPr/>
        </p:nvSpPr>
        <p:spPr>
          <a:xfrm>
            <a:off x="5878519" y="4211742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7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Action Button: Custom 68">
            <a:hlinkClick r:id="" action="ppaction://noaction" highlightClick="1">
              <a:snd r:embed="rId25" name="RH_4.1.2_item 8_final.wav"/>
            </a:hlinkClick>
          </p:cNvPr>
          <p:cNvSpPr/>
          <p:nvPr/>
        </p:nvSpPr>
        <p:spPr>
          <a:xfrm>
            <a:off x="5886823" y="5402771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13864" y="6494075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Victoria Hobson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73620" y="341527"/>
            <a:ext cx="20954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Masculine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03811" y="326992"/>
            <a:ext cx="18726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Feminine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3620" y="933147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intéressant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811" y="930051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intéressant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3620" y="1530588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3718" y="1525358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grand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620" y="2176758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petit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33718" y="2107723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petit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73620" y="2753893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amusan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3811" y="2746017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amusan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73620" y="3364977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anglais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3811" y="3364753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anglais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73620" y="402135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français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3811" y="4020463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français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07505" y="303572"/>
            <a:ext cx="18389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07505" y="970223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interesting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07505" y="155789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big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7505" y="218945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small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07505" y="2768575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fun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07505" y="3450085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07505" y="411309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French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0499" y="4660954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39002" y="4646582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07505" y="475242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happy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70499" y="5343513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méchant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9002" y="5306424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méchant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07505" y="5425390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naughty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8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8" grpId="3"/>
      <p:bldP spid="29" grpId="0"/>
      <p:bldP spid="29" grpId="1"/>
      <p:bldP spid="29" grpId="2"/>
      <p:bldP spid="32" grpId="0"/>
      <p:bldP spid="33" grpId="0"/>
      <p:bldP spid="35" grpId="0"/>
      <p:bldP spid="36" grpId="0"/>
      <p:bldP spid="37" grpId="0"/>
      <p:bldP spid="38" grpId="0"/>
      <p:bldP spid="39" grpId="0"/>
      <p:bldP spid="34" grpId="0"/>
      <p:bldP spid="34" grpId="1"/>
      <p:bldP spid="34" grpId="2"/>
      <p:bldP spid="41" grpId="0"/>
      <p:bldP spid="41" grpId="1"/>
      <p:bldP spid="41" grpId="2"/>
      <p:bldP spid="42" grpId="0"/>
      <p:bldP spid="30" grpId="0"/>
      <p:bldP spid="30" grpId="1"/>
      <p:bldP spid="30" grpId="2"/>
      <p:bldP spid="31" grpId="0"/>
      <p:bldP spid="31" grpId="1"/>
      <p:bldP spid="31" grpId="2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2822" y="3282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Parl</a:t>
            </a:r>
            <a:r>
              <a:rPr lang="en-GB" sz="2000" noProof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0782" y="2463242"/>
            <a:ext cx="5374640" cy="1706880"/>
          </a:xfrm>
          <a:prstGeom prst="wedgeRoundRectCallout">
            <a:avLst>
              <a:gd name="adj1" fmla="val -52083"/>
              <a:gd name="adj2" fmla="val 818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4120" y="344103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Qui </a:t>
            </a:r>
            <a:r>
              <a:rPr lang="en-GB" sz="3600" b="1" dirty="0" err="1">
                <a:solidFill>
                  <a:schemeClr val="bg1"/>
                </a:solidFill>
              </a:rPr>
              <a:t>suis</a:t>
            </a:r>
            <a:r>
              <a:rPr lang="en-GB" sz="3600" b="1" dirty="0">
                <a:solidFill>
                  <a:schemeClr val="bg1"/>
                </a:solidFill>
              </a:rPr>
              <a:t>-je?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2160" y="1261070"/>
            <a:ext cx="3246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Partner A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0038" y="2881477"/>
            <a:ext cx="5265384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Je </a:t>
            </a:r>
            <a:r>
              <a:rPr lang="en-GB" sz="4000" b="1" dirty="0" err="1">
                <a:solidFill>
                  <a:schemeClr val="bg1"/>
                </a:solidFill>
              </a:rPr>
              <a:t>suis</a:t>
            </a:r>
            <a:r>
              <a:rPr lang="en-GB" sz="4000" b="1" dirty="0">
                <a:solidFill>
                  <a:schemeClr val="bg1"/>
                </a:solidFill>
              </a:rPr>
              <a:t> (+ adjective)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3927" y="1246502"/>
            <a:ext cx="3135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Partner B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717576" y="2463242"/>
            <a:ext cx="4757138" cy="1706880"/>
          </a:xfrm>
          <a:prstGeom prst="wedgeRoundRectCallout">
            <a:avLst>
              <a:gd name="adj1" fmla="val 43569"/>
              <a:gd name="adj2" fmla="val 818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6926616" y="2881477"/>
            <a:ext cx="5265384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b="1" dirty="0" err="1">
                <a:solidFill>
                  <a:schemeClr val="bg1"/>
                </a:solidFill>
              </a:rPr>
              <a:t>Tu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es</a:t>
            </a:r>
            <a:r>
              <a:rPr lang="en-GB" sz="4000" b="1" dirty="0">
                <a:solidFill>
                  <a:schemeClr val="bg1"/>
                </a:solidFill>
              </a:rPr>
              <a:t> (+ name)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395361" y="4448964"/>
            <a:ext cx="3535680" cy="1796355"/>
          </a:xfrm>
          <a:prstGeom prst="wedgeRoundRectCallout">
            <a:avLst>
              <a:gd name="adj1" fmla="val -75646"/>
              <a:gd name="adj2" fmla="val -2900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2716812" y="4993216"/>
            <a:ext cx="2892778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b="1" dirty="0" err="1">
                <a:solidFill>
                  <a:schemeClr val="bg1"/>
                </a:solidFill>
              </a:rPr>
              <a:t>Oui</a:t>
            </a:r>
            <a:r>
              <a:rPr lang="en-GB" sz="4000" b="1" dirty="0">
                <a:solidFill>
                  <a:schemeClr val="bg1"/>
                </a:solidFill>
              </a:rPr>
              <a:t>  / Non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3864" y="6494075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Victoria Hobson </a:t>
            </a:r>
          </a:p>
        </p:txBody>
      </p:sp>
    </p:spTree>
    <p:extLst>
      <p:ext uri="{BB962C8B-B14F-4D97-AF65-F5344CB8AC3E}">
        <p14:creationId xmlns:p14="http://schemas.microsoft.com/office/powerpoint/2010/main" val="31496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56" y="238284"/>
            <a:ext cx="802424" cy="1256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47" y="181790"/>
            <a:ext cx="788978" cy="1139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5"/>
          <a:stretch/>
        </p:blipFill>
        <p:spPr>
          <a:xfrm>
            <a:off x="4022396" y="1703278"/>
            <a:ext cx="831969" cy="112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0"/>
          <a:stretch/>
        </p:blipFill>
        <p:spPr>
          <a:xfrm>
            <a:off x="1509922" y="1688451"/>
            <a:ext cx="825468" cy="1090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92" y="3119529"/>
            <a:ext cx="1001849" cy="1019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14" y="3153698"/>
            <a:ext cx="1013644" cy="1140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51" y="4572808"/>
            <a:ext cx="1182969" cy="1104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75" y="4572808"/>
            <a:ext cx="1194484" cy="1244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20" y="181790"/>
            <a:ext cx="878293" cy="123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06" y="313501"/>
            <a:ext cx="609913" cy="1199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37" y="1993603"/>
            <a:ext cx="1151355" cy="721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11439628" y="2016712"/>
            <a:ext cx="487203" cy="683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/>
          <a:srcRect l="49237" t="14899" r="17129" b="11582"/>
          <a:stretch/>
        </p:blipFill>
        <p:spPr>
          <a:xfrm>
            <a:off x="6478717" y="1953312"/>
            <a:ext cx="530755" cy="774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16" y="2016712"/>
            <a:ext cx="1151355" cy="7210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/>
          <a:srcRect l="49237" t="14899" r="17129" b="11582"/>
          <a:stretch/>
        </p:blipFill>
        <p:spPr>
          <a:xfrm>
            <a:off x="6385604" y="3426562"/>
            <a:ext cx="623639" cy="909899"/>
          </a:xfrm>
          <a:prstGeom prst="rect">
            <a:avLst/>
          </a:prstGeom>
        </p:spPr>
      </p:pic>
      <p:sp>
        <p:nvSpPr>
          <p:cNvPr id="19" name="Flowchart: Process 18"/>
          <p:cNvSpPr/>
          <p:nvPr/>
        </p:nvSpPr>
        <p:spPr>
          <a:xfrm>
            <a:off x="7052432" y="3479766"/>
            <a:ext cx="1258448" cy="76711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635331" y="3502541"/>
            <a:ext cx="92649" cy="739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055105" y="3795440"/>
            <a:ext cx="1231008" cy="894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11397572" y="3533524"/>
            <a:ext cx="487203" cy="6836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2" y="4507957"/>
            <a:ext cx="1086970" cy="11648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97" y="4629942"/>
            <a:ext cx="1146919" cy="112398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122263" y="3625313"/>
            <a:ext cx="83227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Luc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9532" y="3602431"/>
            <a:ext cx="130195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Chloe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54549" y="5055773"/>
            <a:ext cx="118494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Anna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9799" y="5082718"/>
            <a:ext cx="9765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Paul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266" y="689100"/>
            <a:ext cx="115448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Marc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8220" y="751607"/>
            <a:ext cx="151035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Hélène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624" y="2120365"/>
            <a:ext cx="117211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Lucie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26144" y="2108209"/>
            <a:ext cx="12330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Pierre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29837" y="702528"/>
            <a:ext cx="136667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Clara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73300" y="682208"/>
            <a:ext cx="166263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Philippe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28925" y="4995737"/>
            <a:ext cx="255072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Manon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02343" y="3598353"/>
            <a:ext cx="17081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Oscar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48727" y="2126896"/>
            <a:ext cx="121539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Isaac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12701" y="5004942"/>
            <a:ext cx="10166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Felix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23746" y="3598353"/>
            <a:ext cx="8242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Ella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70440" y="2105092"/>
            <a:ext cx="14404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Emiile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532" y="3582111"/>
            <a:ext cx="130195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Chloe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54549" y="5035453"/>
            <a:ext cx="118494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Anna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2" name="Flowchart: Process 51"/>
          <p:cNvSpPr/>
          <p:nvPr/>
        </p:nvSpPr>
        <p:spPr>
          <a:xfrm>
            <a:off x="9993332" y="3479766"/>
            <a:ext cx="1258448" cy="76711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0607314" y="3497435"/>
            <a:ext cx="81831" cy="739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9996005" y="3795440"/>
            <a:ext cx="1231008" cy="894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2825388" y="1213506"/>
            <a:ext cx="108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(big)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6350" y="1217411"/>
            <a:ext cx="108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(big)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3883" y="2567235"/>
            <a:ext cx="151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(naughty)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26144" y="2597388"/>
            <a:ext cx="151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(naughty)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264" y="4093993"/>
            <a:ext cx="151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(happy)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0498" y="4083164"/>
            <a:ext cx="151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(happy)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7809" y="5550030"/>
            <a:ext cx="151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(fun)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17667" y="5486921"/>
            <a:ext cx="151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(fun)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17401" y="1176263"/>
            <a:ext cx="18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(intelligent)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29734" y="1192267"/>
            <a:ext cx="18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(intelligent)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39882" y="2567235"/>
            <a:ext cx="18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(French)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31113" y="2659090"/>
            <a:ext cx="18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(French)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65070" y="4031216"/>
            <a:ext cx="18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(English)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875293" y="4031216"/>
            <a:ext cx="18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(English)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81857" y="5551738"/>
            <a:ext cx="18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(small)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326232" y="5518070"/>
            <a:ext cx="18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(small)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13864" y="6494075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Victoria Hobson </a:t>
            </a:r>
          </a:p>
        </p:txBody>
      </p:sp>
    </p:spTree>
    <p:extLst>
      <p:ext uri="{BB962C8B-B14F-4D97-AF65-F5344CB8AC3E}">
        <p14:creationId xmlns:p14="http://schemas.microsoft.com/office/powerpoint/2010/main" val="36903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50127"/>
              </p:ext>
            </p:extLst>
          </p:nvPr>
        </p:nvGraphicFramePr>
        <p:xfrm>
          <a:off x="544023" y="575085"/>
          <a:ext cx="11038376" cy="526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188">
                  <a:extLst>
                    <a:ext uri="{9D8B030D-6E8A-4147-A177-3AD203B41FA5}">
                      <a16:colId xmlns:a16="http://schemas.microsoft.com/office/drawing/2014/main" xmlns="" val="615763476"/>
                    </a:ext>
                  </a:extLst>
                </a:gridCol>
                <a:gridCol w="5519188">
                  <a:extLst>
                    <a:ext uri="{9D8B030D-6E8A-4147-A177-3AD203B41FA5}">
                      <a16:colId xmlns:a16="http://schemas.microsoft.com/office/drawing/2014/main" xmlns="" val="713444903"/>
                    </a:ext>
                  </a:extLst>
                </a:gridCol>
              </a:tblGrid>
              <a:tr h="13152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8679953"/>
                  </a:ext>
                </a:extLst>
              </a:tr>
              <a:tr h="13152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9350070"/>
                  </a:ext>
                </a:extLst>
              </a:tr>
              <a:tr h="13152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3867994"/>
                  </a:ext>
                </a:extLst>
              </a:tr>
              <a:tr h="13152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381234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89" y="636783"/>
            <a:ext cx="788978" cy="1139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0"/>
          <a:stretch/>
        </p:blipFill>
        <p:spPr>
          <a:xfrm>
            <a:off x="1986923" y="2023067"/>
            <a:ext cx="825468" cy="1090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58" y="3279465"/>
            <a:ext cx="1001849" cy="1019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56" y="4586053"/>
            <a:ext cx="1182969" cy="1104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65" y="599470"/>
            <a:ext cx="838501" cy="1174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7" y="2308747"/>
            <a:ext cx="1151355" cy="721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8535362" y="2352578"/>
            <a:ext cx="487203" cy="683656"/>
          </a:xfrm>
          <a:prstGeom prst="rect">
            <a:avLst/>
          </a:prstGeom>
        </p:spPr>
      </p:pic>
      <p:sp>
        <p:nvSpPr>
          <p:cNvPr id="23" name="Flowchart: Process 22"/>
          <p:cNvSpPr/>
          <p:nvPr/>
        </p:nvSpPr>
        <p:spPr>
          <a:xfrm>
            <a:off x="7019463" y="3499962"/>
            <a:ext cx="1215621" cy="71382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570484" y="3499962"/>
            <a:ext cx="92649" cy="739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004076" y="3812169"/>
            <a:ext cx="1231008" cy="894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8531707" y="3614813"/>
            <a:ext cx="487203" cy="6836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48" y="4576115"/>
            <a:ext cx="1146919" cy="112398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122263" y="3625313"/>
            <a:ext cx="83227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Luc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75427" y="4971480"/>
            <a:ext cx="9765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Paul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2263" y="964467"/>
            <a:ext cx="115448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Marc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96270" y="2327958"/>
            <a:ext cx="117211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Lucie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28523" y="1051688"/>
            <a:ext cx="136667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Clara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05086" y="5006892"/>
            <a:ext cx="10166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Felix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05086" y="3722676"/>
            <a:ext cx="8242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Ella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39172" y="2387182"/>
            <a:ext cx="144045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Emilie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13864" y="6494075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Victoria Hobson </a:t>
            </a:r>
          </a:p>
        </p:txBody>
      </p:sp>
    </p:spTree>
    <p:extLst>
      <p:ext uri="{BB962C8B-B14F-4D97-AF65-F5344CB8AC3E}">
        <p14:creationId xmlns:p14="http://schemas.microsoft.com/office/powerpoint/2010/main" val="41997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1651</Words>
  <Application>Microsoft Office PowerPoint</Application>
  <PresentationFormat>Widescreen</PresentationFormat>
  <Paragraphs>288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Century Gothic</vt:lpstr>
      <vt:lpstr>Tw Cen MT</vt:lpstr>
      <vt:lpstr>Office Theme</vt:lpstr>
      <vt:lpstr>1_Office Theme</vt:lpstr>
      <vt:lpstr>PowerPoint Presentation</vt:lpstr>
      <vt:lpstr>Adjective agreement</vt:lpstr>
      <vt:lpstr>Adjective agreement</vt:lpstr>
      <vt:lpstr>PowerPoint Presentation</vt:lpstr>
      <vt:lpstr>PowerPoint Presentation</vt:lpstr>
      <vt:lpstr>PowerPoint Presentation</vt:lpstr>
      <vt:lpstr>Qui suis-je?</vt:lpstr>
      <vt:lpstr>PowerPoint Presentation</vt:lpstr>
      <vt:lpstr>PowerPoint Presentation</vt:lpstr>
      <vt:lpstr>PowerPoint Presentation</vt:lpstr>
      <vt:lpstr>Écrire</vt:lpstr>
      <vt:lpstr>PowerPoint Presentation</vt:lpstr>
    </vt:vector>
  </TitlesOfParts>
  <Company>University of York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Hobson</dc:creator>
  <cp:lastModifiedBy>Rachel Hawkes</cp:lastModifiedBy>
  <cp:revision>59</cp:revision>
  <dcterms:created xsi:type="dcterms:W3CDTF">2019-07-23T09:46:56Z</dcterms:created>
  <dcterms:modified xsi:type="dcterms:W3CDTF">2019-09-04T18:04:56Z</dcterms:modified>
</cp:coreProperties>
</file>